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handoutMasterIdLst>
    <p:handoutMasterId r:id="rId69"/>
  </p:handoutMasterIdLst>
  <p:sldIdLst>
    <p:sldId id="464" r:id="rId5"/>
    <p:sldId id="258" r:id="rId6"/>
    <p:sldId id="518" r:id="rId7"/>
    <p:sldId id="520" r:id="rId8"/>
    <p:sldId id="526" r:id="rId9"/>
    <p:sldId id="549" r:id="rId10"/>
    <p:sldId id="557" r:id="rId11"/>
    <p:sldId id="550" r:id="rId12"/>
    <p:sldId id="558" r:id="rId13"/>
    <p:sldId id="559" r:id="rId14"/>
    <p:sldId id="560" r:id="rId15"/>
    <p:sldId id="561" r:id="rId16"/>
    <p:sldId id="562" r:id="rId17"/>
    <p:sldId id="563" r:id="rId18"/>
    <p:sldId id="564" r:id="rId19"/>
    <p:sldId id="565" r:id="rId20"/>
    <p:sldId id="385" r:id="rId21"/>
    <p:sldId id="297" r:id="rId22"/>
    <p:sldId id="491" r:id="rId23"/>
    <p:sldId id="509" r:id="rId24"/>
    <p:sldId id="508" r:id="rId25"/>
    <p:sldId id="510" r:id="rId26"/>
    <p:sldId id="475" r:id="rId27"/>
    <p:sldId id="487" r:id="rId28"/>
    <p:sldId id="489" r:id="rId29"/>
    <p:sldId id="490" r:id="rId30"/>
    <p:sldId id="511" r:id="rId31"/>
    <p:sldId id="512" r:id="rId32"/>
    <p:sldId id="513" r:id="rId33"/>
    <p:sldId id="514" r:id="rId34"/>
    <p:sldId id="515" r:id="rId35"/>
    <p:sldId id="492" r:id="rId36"/>
    <p:sldId id="493" r:id="rId37"/>
    <p:sldId id="494" r:id="rId38"/>
    <p:sldId id="501" r:id="rId39"/>
    <p:sldId id="516" r:id="rId40"/>
    <p:sldId id="551" r:id="rId41"/>
    <p:sldId id="552" r:id="rId42"/>
    <p:sldId id="535" r:id="rId43"/>
    <p:sldId id="539" r:id="rId44"/>
    <p:sldId id="529" r:id="rId45"/>
    <p:sldId id="536" r:id="rId46"/>
    <p:sldId id="537" r:id="rId47"/>
    <p:sldId id="538" r:id="rId48"/>
    <p:sldId id="553" r:id="rId49"/>
    <p:sldId id="554" r:id="rId50"/>
    <p:sldId id="555" r:id="rId51"/>
    <p:sldId id="556" r:id="rId52"/>
    <p:sldId id="540" r:id="rId53"/>
    <p:sldId id="546" r:id="rId54"/>
    <p:sldId id="530" r:id="rId55"/>
    <p:sldId id="541" r:id="rId56"/>
    <p:sldId id="531" r:id="rId57"/>
    <p:sldId id="547" r:id="rId58"/>
    <p:sldId id="548" r:id="rId59"/>
    <p:sldId id="543" r:id="rId60"/>
    <p:sldId id="532" r:id="rId61"/>
    <p:sldId id="545" r:id="rId62"/>
    <p:sldId id="542" r:id="rId63"/>
    <p:sldId id="533" r:id="rId64"/>
    <p:sldId id="373" r:id="rId65"/>
    <p:sldId id="438" r:id="rId66"/>
    <p:sldId id="507"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pence" initials="dp" lastIdx="4" clrIdx="0">
    <p:extLst/>
  </p:cmAuthor>
  <p:cmAuthor id="2" name="Pence, Debbie [KHPA]" initials="PD" lastIdx="13" clrIdx="1"/>
  <p:cmAuthor id="3" name="armiller" initials="am" lastIdx="24" clrIdx="2"/>
  <p:cmAuthor id="4" name="Allison Miller" initials="AM"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1" autoAdjust="0"/>
    <p:restoredTop sz="88400" autoAdjust="0"/>
  </p:normalViewPr>
  <p:slideViewPr>
    <p:cSldViewPr>
      <p:cViewPr>
        <p:scale>
          <a:sx n="80" d="100"/>
          <a:sy n="80" d="100"/>
        </p:scale>
        <p:origin x="-1646" y="-58"/>
      </p:cViewPr>
      <p:guideLst>
        <p:guide orient="horz" pos="2160"/>
        <p:guide pos="2880"/>
      </p:guideLst>
    </p:cSldViewPr>
  </p:slideViewPr>
  <p:outlineViewPr>
    <p:cViewPr>
      <p:scale>
        <a:sx n="33" d="100"/>
        <a:sy n="33" d="100"/>
      </p:scale>
      <p:origin x="0" y="18654"/>
    </p:cViewPr>
  </p:outlineViewPr>
  <p:notesTextViewPr>
    <p:cViewPr>
      <p:scale>
        <a:sx n="1" d="1"/>
        <a:sy n="1" d="1"/>
      </p:scale>
      <p:origin x="0" y="0"/>
    </p:cViewPr>
  </p:notesTextViewPr>
  <p:sorterViewPr>
    <p:cViewPr>
      <p:scale>
        <a:sx n="100" d="100"/>
        <a:sy n="100" d="100"/>
      </p:scale>
      <p:origin x="0" y="11838"/>
    </p:cViewPr>
  </p:sorterViewPr>
  <p:notesViewPr>
    <p:cSldViewPr>
      <p:cViewPr varScale="1">
        <p:scale>
          <a:sx n="86" d="100"/>
          <a:sy n="86" d="100"/>
        </p:scale>
        <p:origin x="-31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BEE95-C6D2-4779-BDF9-0CFBB8C38F90}" type="doc">
      <dgm:prSet loTypeId="urn:microsoft.com/office/officeart/2005/8/layout/hierarchy4" loCatId="relationship" qsTypeId="urn:microsoft.com/office/officeart/2005/8/quickstyle/simple3" qsCatId="simple" csTypeId="urn:microsoft.com/office/officeart/2005/8/colors/accent2_2" csCatId="accent2" phldr="1"/>
      <dgm:spPr/>
      <dgm:t>
        <a:bodyPr/>
        <a:lstStyle/>
        <a:p>
          <a:endParaRPr lang="en-US"/>
        </a:p>
      </dgm:t>
    </dgm:pt>
    <dgm:pt modelId="{6911BDC2-E5A7-46B4-A625-D9A47D994F27}">
      <dgm:prSet phldrT="[Text]"/>
      <dgm:spPr/>
      <dgm:t>
        <a:bodyPr/>
        <a:lstStyle/>
        <a:p>
          <a:r>
            <a:rPr lang="en-US" dirty="0" smtClean="0"/>
            <a:t>Medical Downtime</a:t>
          </a:r>
          <a:endParaRPr lang="en-US" dirty="0"/>
        </a:p>
      </dgm:t>
    </dgm:pt>
    <dgm:pt modelId="{23B03A28-B767-4D3C-B5EE-7144CB702737}" type="parTrans" cxnId="{CCB49C1C-941B-42E8-90EE-29328EACF7BB}">
      <dgm:prSet/>
      <dgm:spPr/>
      <dgm:t>
        <a:bodyPr/>
        <a:lstStyle/>
        <a:p>
          <a:endParaRPr lang="en-US"/>
        </a:p>
      </dgm:t>
    </dgm:pt>
    <dgm:pt modelId="{9B21CE76-0F89-4FEE-8B50-9C608C4AAB24}" type="sibTrans" cxnId="{CCB49C1C-941B-42E8-90EE-29328EACF7BB}">
      <dgm:prSet/>
      <dgm:spPr/>
      <dgm:t>
        <a:bodyPr/>
        <a:lstStyle/>
        <a:p>
          <a:endParaRPr lang="en-US"/>
        </a:p>
      </dgm:t>
    </dgm:pt>
    <dgm:pt modelId="{136D4B07-95BA-46F1-80B1-C0F96D2781B1}">
      <dgm:prSet phldrT="[Text]"/>
      <dgm:spPr/>
      <dgm:t>
        <a:bodyPr/>
        <a:lstStyle/>
        <a:p>
          <a:r>
            <a:rPr lang="en-US" dirty="0" smtClean="0"/>
            <a:t>Impacts KAECSES and the PSI Platform</a:t>
          </a:r>
          <a:endParaRPr lang="en-US" dirty="0"/>
        </a:p>
      </dgm:t>
    </dgm:pt>
    <dgm:pt modelId="{0E6F145C-98AF-43B5-9E90-E80684312B36}" type="parTrans" cxnId="{3E8F8BA2-9773-45F6-A5B6-8B7DBC86E85A}">
      <dgm:prSet/>
      <dgm:spPr/>
      <dgm:t>
        <a:bodyPr/>
        <a:lstStyle/>
        <a:p>
          <a:endParaRPr lang="en-US"/>
        </a:p>
      </dgm:t>
    </dgm:pt>
    <dgm:pt modelId="{C9B1C057-1B3C-4B7F-88C5-7EFBB923FA18}" type="sibTrans" cxnId="{3E8F8BA2-9773-45F6-A5B6-8B7DBC86E85A}">
      <dgm:prSet/>
      <dgm:spPr/>
      <dgm:t>
        <a:bodyPr/>
        <a:lstStyle/>
        <a:p>
          <a:endParaRPr lang="en-US"/>
        </a:p>
      </dgm:t>
    </dgm:pt>
    <dgm:pt modelId="{E7A86326-FD7E-4C04-B4DF-1D051566F866}">
      <dgm:prSet phldrT="[Text]"/>
      <dgm:spPr/>
      <dgm:t>
        <a:bodyPr/>
        <a:lstStyle/>
        <a:p>
          <a:r>
            <a:rPr lang="en-US" dirty="0" smtClean="0"/>
            <a:t>Should have Inquiry access for Medical</a:t>
          </a:r>
          <a:endParaRPr lang="en-US" dirty="0"/>
        </a:p>
      </dgm:t>
    </dgm:pt>
    <dgm:pt modelId="{39D7CC09-965C-472F-BCAA-2AF045E964BD}" type="parTrans" cxnId="{28DD3A40-E05A-41F9-8DD5-979F4806141E}">
      <dgm:prSet/>
      <dgm:spPr/>
      <dgm:t>
        <a:bodyPr/>
        <a:lstStyle/>
        <a:p>
          <a:endParaRPr lang="en-US"/>
        </a:p>
      </dgm:t>
    </dgm:pt>
    <dgm:pt modelId="{0C4AEFD9-217F-4E1F-AA7C-9F9898823B57}" type="sibTrans" cxnId="{28DD3A40-E05A-41F9-8DD5-979F4806141E}">
      <dgm:prSet/>
      <dgm:spPr/>
      <dgm:t>
        <a:bodyPr/>
        <a:lstStyle/>
        <a:p>
          <a:endParaRPr lang="en-US"/>
        </a:p>
      </dgm:t>
    </dgm:pt>
    <dgm:pt modelId="{DF3E60D3-A168-423E-B97B-9D2472908D53}">
      <dgm:prSet phldrT="[Text]"/>
      <dgm:spPr/>
      <dgm:t>
        <a:bodyPr/>
        <a:lstStyle/>
        <a:p>
          <a:r>
            <a:rPr lang="en-US" dirty="0" smtClean="0"/>
            <a:t>Process for emergency cases will be shared </a:t>
          </a:r>
          <a:endParaRPr lang="en-US" dirty="0"/>
        </a:p>
      </dgm:t>
    </dgm:pt>
    <dgm:pt modelId="{E69251BC-72AC-404D-BFAD-B238D3294050}" type="parTrans" cxnId="{39DB169D-0CF2-4E84-AC9C-608AA57BDF8F}">
      <dgm:prSet/>
      <dgm:spPr/>
      <dgm:t>
        <a:bodyPr/>
        <a:lstStyle/>
        <a:p>
          <a:endParaRPr lang="en-US"/>
        </a:p>
      </dgm:t>
    </dgm:pt>
    <dgm:pt modelId="{0E4C0EBA-7CCE-4C59-B88F-C7051607BF24}" type="sibTrans" cxnId="{39DB169D-0CF2-4E84-AC9C-608AA57BDF8F}">
      <dgm:prSet/>
      <dgm:spPr/>
      <dgm:t>
        <a:bodyPr/>
        <a:lstStyle/>
        <a:p>
          <a:endParaRPr lang="en-US"/>
        </a:p>
      </dgm:t>
    </dgm:pt>
    <dgm:pt modelId="{30FB0485-57B6-4839-AB5D-1EC060E78D06}">
      <dgm:prSet phldrT="[Text]"/>
      <dgm:spPr/>
      <dgm:t>
        <a:bodyPr/>
        <a:lstStyle/>
        <a:p>
          <a:r>
            <a:rPr lang="en-US" dirty="0" smtClean="0"/>
            <a:t>Expected to last 4-9 days</a:t>
          </a:r>
          <a:endParaRPr lang="en-US" dirty="0"/>
        </a:p>
      </dgm:t>
    </dgm:pt>
    <dgm:pt modelId="{D1202FD7-630B-49A4-824C-E3C08AB4D892}" type="parTrans" cxnId="{A9157C85-2092-4B3E-ACB0-9D10DE3ACC2F}">
      <dgm:prSet/>
      <dgm:spPr/>
      <dgm:t>
        <a:bodyPr/>
        <a:lstStyle/>
        <a:p>
          <a:endParaRPr lang="en-US"/>
        </a:p>
      </dgm:t>
    </dgm:pt>
    <dgm:pt modelId="{6D717EE0-5DEF-470D-9794-F43357F80B89}" type="sibTrans" cxnId="{A9157C85-2092-4B3E-ACB0-9D10DE3ACC2F}">
      <dgm:prSet/>
      <dgm:spPr/>
      <dgm:t>
        <a:bodyPr/>
        <a:lstStyle/>
        <a:p>
          <a:endParaRPr lang="en-US"/>
        </a:p>
      </dgm:t>
    </dgm:pt>
    <dgm:pt modelId="{B69B35BF-02AF-4565-8C9D-C6C59B476935}">
      <dgm:prSet phldrT="[Text]"/>
      <dgm:spPr/>
      <dgm:t>
        <a:bodyPr/>
        <a:lstStyle/>
        <a:p>
          <a:r>
            <a:rPr lang="en-US" dirty="0" smtClean="0"/>
            <a:t>KAECSES will have ability to process non-medical programs.</a:t>
          </a:r>
          <a:endParaRPr lang="en-US" dirty="0"/>
        </a:p>
      </dgm:t>
    </dgm:pt>
    <dgm:pt modelId="{C8C7D95E-22FC-4938-8486-4B69D9EB06B5}" type="parTrans" cxnId="{B0B330BF-2F01-4A5D-A246-A66F5B0FE158}">
      <dgm:prSet/>
      <dgm:spPr/>
      <dgm:t>
        <a:bodyPr/>
        <a:lstStyle/>
        <a:p>
          <a:endParaRPr lang="en-US"/>
        </a:p>
      </dgm:t>
    </dgm:pt>
    <dgm:pt modelId="{8F97162C-D87D-42EF-A956-623ECC3D095D}" type="sibTrans" cxnId="{B0B330BF-2F01-4A5D-A246-A66F5B0FE158}">
      <dgm:prSet/>
      <dgm:spPr/>
      <dgm:t>
        <a:bodyPr/>
        <a:lstStyle/>
        <a:p>
          <a:endParaRPr lang="en-US"/>
        </a:p>
      </dgm:t>
    </dgm:pt>
    <dgm:pt modelId="{C2E57D66-5177-4C6A-9587-503F7AC1FBA9}" type="pres">
      <dgm:prSet presAssocID="{600BEE95-C6D2-4779-BDF9-0CFBB8C38F90}" presName="Name0" presStyleCnt="0">
        <dgm:presLayoutVars>
          <dgm:chPref val="1"/>
          <dgm:dir/>
          <dgm:animOne val="branch"/>
          <dgm:animLvl val="lvl"/>
          <dgm:resizeHandles/>
        </dgm:presLayoutVars>
      </dgm:prSet>
      <dgm:spPr/>
      <dgm:t>
        <a:bodyPr/>
        <a:lstStyle/>
        <a:p>
          <a:endParaRPr lang="en-US"/>
        </a:p>
      </dgm:t>
    </dgm:pt>
    <dgm:pt modelId="{B5659AE1-7999-49B7-9288-59B0F83BC660}" type="pres">
      <dgm:prSet presAssocID="{6911BDC2-E5A7-46B4-A625-D9A47D994F27}" presName="vertOne" presStyleCnt="0"/>
      <dgm:spPr/>
    </dgm:pt>
    <dgm:pt modelId="{3FBDAE6E-822C-4ECF-A0AF-86B729C44BEB}" type="pres">
      <dgm:prSet presAssocID="{6911BDC2-E5A7-46B4-A625-D9A47D994F27}" presName="txOne" presStyleLbl="node0" presStyleIdx="0" presStyleCnt="1">
        <dgm:presLayoutVars>
          <dgm:chPref val="3"/>
        </dgm:presLayoutVars>
      </dgm:prSet>
      <dgm:spPr/>
      <dgm:t>
        <a:bodyPr/>
        <a:lstStyle/>
        <a:p>
          <a:endParaRPr lang="en-US"/>
        </a:p>
      </dgm:t>
    </dgm:pt>
    <dgm:pt modelId="{4AB12598-3813-4EC5-BED4-4A7FCB03E974}" type="pres">
      <dgm:prSet presAssocID="{6911BDC2-E5A7-46B4-A625-D9A47D994F27}" presName="parTransOne" presStyleCnt="0"/>
      <dgm:spPr/>
    </dgm:pt>
    <dgm:pt modelId="{EDF5A646-B55A-4F13-A176-9155E364A48D}" type="pres">
      <dgm:prSet presAssocID="{6911BDC2-E5A7-46B4-A625-D9A47D994F27}" presName="horzOne" presStyleCnt="0"/>
      <dgm:spPr/>
    </dgm:pt>
    <dgm:pt modelId="{10ABCE59-6F66-463C-B196-C39D6FC5AE5E}" type="pres">
      <dgm:prSet presAssocID="{136D4B07-95BA-46F1-80B1-C0F96D2781B1}" presName="vertTwo" presStyleCnt="0"/>
      <dgm:spPr/>
    </dgm:pt>
    <dgm:pt modelId="{5415D335-0F5D-4046-990D-AB69C367BCF7}" type="pres">
      <dgm:prSet presAssocID="{136D4B07-95BA-46F1-80B1-C0F96D2781B1}" presName="txTwo" presStyleLbl="node2" presStyleIdx="0" presStyleCnt="2">
        <dgm:presLayoutVars>
          <dgm:chPref val="3"/>
        </dgm:presLayoutVars>
      </dgm:prSet>
      <dgm:spPr/>
      <dgm:t>
        <a:bodyPr/>
        <a:lstStyle/>
        <a:p>
          <a:endParaRPr lang="en-US"/>
        </a:p>
      </dgm:t>
    </dgm:pt>
    <dgm:pt modelId="{C3E55DDD-1B62-4220-913E-E669039635FB}" type="pres">
      <dgm:prSet presAssocID="{136D4B07-95BA-46F1-80B1-C0F96D2781B1}" presName="parTransTwo" presStyleCnt="0"/>
      <dgm:spPr/>
    </dgm:pt>
    <dgm:pt modelId="{72A2365D-7F07-4265-B8AF-83FE07A3F7A9}" type="pres">
      <dgm:prSet presAssocID="{136D4B07-95BA-46F1-80B1-C0F96D2781B1}" presName="horzTwo" presStyleCnt="0"/>
      <dgm:spPr/>
    </dgm:pt>
    <dgm:pt modelId="{19C81942-8940-4B07-8FA8-900B6B2A6106}" type="pres">
      <dgm:prSet presAssocID="{E7A86326-FD7E-4C04-B4DF-1D051566F866}" presName="vertThree" presStyleCnt="0"/>
      <dgm:spPr/>
    </dgm:pt>
    <dgm:pt modelId="{F6985537-B031-489E-94D9-ADD6C99F724F}" type="pres">
      <dgm:prSet presAssocID="{E7A86326-FD7E-4C04-B4DF-1D051566F866}" presName="txThree" presStyleLbl="node3" presStyleIdx="0" presStyleCnt="3">
        <dgm:presLayoutVars>
          <dgm:chPref val="3"/>
        </dgm:presLayoutVars>
      </dgm:prSet>
      <dgm:spPr/>
      <dgm:t>
        <a:bodyPr/>
        <a:lstStyle/>
        <a:p>
          <a:endParaRPr lang="en-US"/>
        </a:p>
      </dgm:t>
    </dgm:pt>
    <dgm:pt modelId="{4FA75AA2-6870-4F5E-B9A9-E0B50FDDF5EB}" type="pres">
      <dgm:prSet presAssocID="{E7A86326-FD7E-4C04-B4DF-1D051566F866}" presName="horzThree" presStyleCnt="0"/>
      <dgm:spPr/>
    </dgm:pt>
    <dgm:pt modelId="{09255514-CDAB-4E7E-BF08-5C4CABC0DCA7}" type="pres">
      <dgm:prSet presAssocID="{0C4AEFD9-217F-4E1F-AA7C-9F9898823B57}" presName="sibSpaceThree" presStyleCnt="0"/>
      <dgm:spPr/>
    </dgm:pt>
    <dgm:pt modelId="{B6C992BC-BE32-4BC4-A568-BAA3DA48A778}" type="pres">
      <dgm:prSet presAssocID="{DF3E60D3-A168-423E-B97B-9D2472908D53}" presName="vertThree" presStyleCnt="0"/>
      <dgm:spPr/>
    </dgm:pt>
    <dgm:pt modelId="{A0259318-C335-4224-990E-1395890A2722}" type="pres">
      <dgm:prSet presAssocID="{DF3E60D3-A168-423E-B97B-9D2472908D53}" presName="txThree" presStyleLbl="node3" presStyleIdx="1" presStyleCnt="3">
        <dgm:presLayoutVars>
          <dgm:chPref val="3"/>
        </dgm:presLayoutVars>
      </dgm:prSet>
      <dgm:spPr/>
      <dgm:t>
        <a:bodyPr/>
        <a:lstStyle/>
        <a:p>
          <a:endParaRPr lang="en-US"/>
        </a:p>
      </dgm:t>
    </dgm:pt>
    <dgm:pt modelId="{F41E6EA5-D33A-4FBA-BF5E-6CFAF28831FB}" type="pres">
      <dgm:prSet presAssocID="{DF3E60D3-A168-423E-B97B-9D2472908D53}" presName="horzThree" presStyleCnt="0"/>
      <dgm:spPr/>
    </dgm:pt>
    <dgm:pt modelId="{805986E8-B7CC-4467-9E15-26D1E1719A1A}" type="pres">
      <dgm:prSet presAssocID="{C9B1C057-1B3C-4B7F-88C5-7EFBB923FA18}" presName="sibSpaceTwo" presStyleCnt="0"/>
      <dgm:spPr/>
    </dgm:pt>
    <dgm:pt modelId="{77589214-A375-459B-BE96-5E1F845C642E}" type="pres">
      <dgm:prSet presAssocID="{30FB0485-57B6-4839-AB5D-1EC060E78D06}" presName="vertTwo" presStyleCnt="0"/>
      <dgm:spPr/>
    </dgm:pt>
    <dgm:pt modelId="{D3D41A8C-CB1F-4DA7-896F-EFA99611E911}" type="pres">
      <dgm:prSet presAssocID="{30FB0485-57B6-4839-AB5D-1EC060E78D06}" presName="txTwo" presStyleLbl="node2" presStyleIdx="1" presStyleCnt="2">
        <dgm:presLayoutVars>
          <dgm:chPref val="3"/>
        </dgm:presLayoutVars>
      </dgm:prSet>
      <dgm:spPr/>
      <dgm:t>
        <a:bodyPr/>
        <a:lstStyle/>
        <a:p>
          <a:endParaRPr lang="en-US"/>
        </a:p>
      </dgm:t>
    </dgm:pt>
    <dgm:pt modelId="{6578389B-8F4D-4256-B26D-62244224B109}" type="pres">
      <dgm:prSet presAssocID="{30FB0485-57B6-4839-AB5D-1EC060E78D06}" presName="parTransTwo" presStyleCnt="0"/>
      <dgm:spPr/>
    </dgm:pt>
    <dgm:pt modelId="{23D5D22A-CC11-4D01-BFE8-0E10E7F8EBE4}" type="pres">
      <dgm:prSet presAssocID="{30FB0485-57B6-4839-AB5D-1EC060E78D06}" presName="horzTwo" presStyleCnt="0"/>
      <dgm:spPr/>
    </dgm:pt>
    <dgm:pt modelId="{F5209AD2-E021-46C6-8981-449D1DDDC737}" type="pres">
      <dgm:prSet presAssocID="{B69B35BF-02AF-4565-8C9D-C6C59B476935}" presName="vertThree" presStyleCnt="0"/>
      <dgm:spPr/>
    </dgm:pt>
    <dgm:pt modelId="{2E74375D-04C8-4ECD-9AAE-A88813EEB963}" type="pres">
      <dgm:prSet presAssocID="{B69B35BF-02AF-4565-8C9D-C6C59B476935}" presName="txThree" presStyleLbl="node3" presStyleIdx="2" presStyleCnt="3">
        <dgm:presLayoutVars>
          <dgm:chPref val="3"/>
        </dgm:presLayoutVars>
      </dgm:prSet>
      <dgm:spPr/>
      <dgm:t>
        <a:bodyPr/>
        <a:lstStyle/>
        <a:p>
          <a:endParaRPr lang="en-US"/>
        </a:p>
      </dgm:t>
    </dgm:pt>
    <dgm:pt modelId="{E986A41E-69B3-4917-A81F-55CDAC9D11E9}" type="pres">
      <dgm:prSet presAssocID="{B69B35BF-02AF-4565-8C9D-C6C59B476935}" presName="horzThree" presStyleCnt="0"/>
      <dgm:spPr/>
    </dgm:pt>
  </dgm:ptLst>
  <dgm:cxnLst>
    <dgm:cxn modelId="{88ABC191-0765-4763-913D-85B853140908}" type="presOf" srcId="{600BEE95-C6D2-4779-BDF9-0CFBB8C38F90}" destId="{C2E57D66-5177-4C6A-9587-503F7AC1FBA9}" srcOrd="0" destOrd="0" presId="urn:microsoft.com/office/officeart/2005/8/layout/hierarchy4"/>
    <dgm:cxn modelId="{3E8F8BA2-9773-45F6-A5B6-8B7DBC86E85A}" srcId="{6911BDC2-E5A7-46B4-A625-D9A47D994F27}" destId="{136D4B07-95BA-46F1-80B1-C0F96D2781B1}" srcOrd="0" destOrd="0" parTransId="{0E6F145C-98AF-43B5-9E90-E80684312B36}" sibTransId="{C9B1C057-1B3C-4B7F-88C5-7EFBB923FA18}"/>
    <dgm:cxn modelId="{B0B330BF-2F01-4A5D-A246-A66F5B0FE158}" srcId="{30FB0485-57B6-4839-AB5D-1EC060E78D06}" destId="{B69B35BF-02AF-4565-8C9D-C6C59B476935}" srcOrd="0" destOrd="0" parTransId="{C8C7D95E-22FC-4938-8486-4B69D9EB06B5}" sibTransId="{8F97162C-D87D-42EF-A956-623ECC3D095D}"/>
    <dgm:cxn modelId="{58A83134-013E-47FD-AB31-4AFA917CF080}" type="presOf" srcId="{B69B35BF-02AF-4565-8C9D-C6C59B476935}" destId="{2E74375D-04C8-4ECD-9AAE-A88813EEB963}" srcOrd="0" destOrd="0" presId="urn:microsoft.com/office/officeart/2005/8/layout/hierarchy4"/>
    <dgm:cxn modelId="{CCB49C1C-941B-42E8-90EE-29328EACF7BB}" srcId="{600BEE95-C6D2-4779-BDF9-0CFBB8C38F90}" destId="{6911BDC2-E5A7-46B4-A625-D9A47D994F27}" srcOrd="0" destOrd="0" parTransId="{23B03A28-B767-4D3C-B5EE-7144CB702737}" sibTransId="{9B21CE76-0F89-4FEE-8B50-9C608C4AAB24}"/>
    <dgm:cxn modelId="{B9778BB0-B7B1-4300-BE63-E8DD6CE0A7E3}" type="presOf" srcId="{30FB0485-57B6-4839-AB5D-1EC060E78D06}" destId="{D3D41A8C-CB1F-4DA7-896F-EFA99611E911}" srcOrd="0" destOrd="0" presId="urn:microsoft.com/office/officeart/2005/8/layout/hierarchy4"/>
    <dgm:cxn modelId="{28B0329F-F73D-41C3-8C3B-1FB493B915A6}" type="presOf" srcId="{6911BDC2-E5A7-46B4-A625-D9A47D994F27}" destId="{3FBDAE6E-822C-4ECF-A0AF-86B729C44BEB}" srcOrd="0" destOrd="0" presId="urn:microsoft.com/office/officeart/2005/8/layout/hierarchy4"/>
    <dgm:cxn modelId="{39DB169D-0CF2-4E84-AC9C-608AA57BDF8F}" srcId="{136D4B07-95BA-46F1-80B1-C0F96D2781B1}" destId="{DF3E60D3-A168-423E-B97B-9D2472908D53}" srcOrd="1" destOrd="0" parTransId="{E69251BC-72AC-404D-BFAD-B238D3294050}" sibTransId="{0E4C0EBA-7CCE-4C59-B88F-C7051607BF24}"/>
    <dgm:cxn modelId="{4A33AE46-8A58-46FD-B061-2DAD96BB97F4}" type="presOf" srcId="{E7A86326-FD7E-4C04-B4DF-1D051566F866}" destId="{F6985537-B031-489E-94D9-ADD6C99F724F}" srcOrd="0" destOrd="0" presId="urn:microsoft.com/office/officeart/2005/8/layout/hierarchy4"/>
    <dgm:cxn modelId="{97A46D3F-8566-4648-B233-FCA78081EE9C}" type="presOf" srcId="{DF3E60D3-A168-423E-B97B-9D2472908D53}" destId="{A0259318-C335-4224-990E-1395890A2722}" srcOrd="0" destOrd="0" presId="urn:microsoft.com/office/officeart/2005/8/layout/hierarchy4"/>
    <dgm:cxn modelId="{A9157C85-2092-4B3E-ACB0-9D10DE3ACC2F}" srcId="{6911BDC2-E5A7-46B4-A625-D9A47D994F27}" destId="{30FB0485-57B6-4839-AB5D-1EC060E78D06}" srcOrd="1" destOrd="0" parTransId="{D1202FD7-630B-49A4-824C-E3C08AB4D892}" sibTransId="{6D717EE0-5DEF-470D-9794-F43357F80B89}"/>
    <dgm:cxn modelId="{AD902C75-1D26-43F4-8727-F67D8E7DE185}" type="presOf" srcId="{136D4B07-95BA-46F1-80B1-C0F96D2781B1}" destId="{5415D335-0F5D-4046-990D-AB69C367BCF7}" srcOrd="0" destOrd="0" presId="urn:microsoft.com/office/officeart/2005/8/layout/hierarchy4"/>
    <dgm:cxn modelId="{28DD3A40-E05A-41F9-8DD5-979F4806141E}" srcId="{136D4B07-95BA-46F1-80B1-C0F96D2781B1}" destId="{E7A86326-FD7E-4C04-B4DF-1D051566F866}" srcOrd="0" destOrd="0" parTransId="{39D7CC09-965C-472F-BCAA-2AF045E964BD}" sibTransId="{0C4AEFD9-217F-4E1F-AA7C-9F9898823B57}"/>
    <dgm:cxn modelId="{068ECADD-D793-4362-BF4E-2BE28CB7DF70}" type="presParOf" srcId="{C2E57D66-5177-4C6A-9587-503F7AC1FBA9}" destId="{B5659AE1-7999-49B7-9288-59B0F83BC660}" srcOrd="0" destOrd="0" presId="urn:microsoft.com/office/officeart/2005/8/layout/hierarchy4"/>
    <dgm:cxn modelId="{202B2B1F-714A-4BAF-A8A7-838BDC5034AB}" type="presParOf" srcId="{B5659AE1-7999-49B7-9288-59B0F83BC660}" destId="{3FBDAE6E-822C-4ECF-A0AF-86B729C44BEB}" srcOrd="0" destOrd="0" presId="urn:microsoft.com/office/officeart/2005/8/layout/hierarchy4"/>
    <dgm:cxn modelId="{0B9DD7B3-7615-4EE3-BE80-DF48BDC537B9}" type="presParOf" srcId="{B5659AE1-7999-49B7-9288-59B0F83BC660}" destId="{4AB12598-3813-4EC5-BED4-4A7FCB03E974}" srcOrd="1" destOrd="0" presId="urn:microsoft.com/office/officeart/2005/8/layout/hierarchy4"/>
    <dgm:cxn modelId="{115AB5C1-D3A5-4D69-B0B9-F67D54B6A565}" type="presParOf" srcId="{B5659AE1-7999-49B7-9288-59B0F83BC660}" destId="{EDF5A646-B55A-4F13-A176-9155E364A48D}" srcOrd="2" destOrd="0" presId="urn:microsoft.com/office/officeart/2005/8/layout/hierarchy4"/>
    <dgm:cxn modelId="{A0F30AB9-39F2-4ED2-8359-FCC5CEB025D4}" type="presParOf" srcId="{EDF5A646-B55A-4F13-A176-9155E364A48D}" destId="{10ABCE59-6F66-463C-B196-C39D6FC5AE5E}" srcOrd="0" destOrd="0" presId="urn:microsoft.com/office/officeart/2005/8/layout/hierarchy4"/>
    <dgm:cxn modelId="{30F5B97D-8922-4E2B-B096-B5C496671A08}" type="presParOf" srcId="{10ABCE59-6F66-463C-B196-C39D6FC5AE5E}" destId="{5415D335-0F5D-4046-990D-AB69C367BCF7}" srcOrd="0" destOrd="0" presId="urn:microsoft.com/office/officeart/2005/8/layout/hierarchy4"/>
    <dgm:cxn modelId="{E81AF93A-ED50-426B-9A13-BB21F2024987}" type="presParOf" srcId="{10ABCE59-6F66-463C-B196-C39D6FC5AE5E}" destId="{C3E55DDD-1B62-4220-913E-E669039635FB}" srcOrd="1" destOrd="0" presId="urn:microsoft.com/office/officeart/2005/8/layout/hierarchy4"/>
    <dgm:cxn modelId="{BC8D93E5-8F74-4769-B368-EB77B70FE21B}" type="presParOf" srcId="{10ABCE59-6F66-463C-B196-C39D6FC5AE5E}" destId="{72A2365D-7F07-4265-B8AF-83FE07A3F7A9}" srcOrd="2" destOrd="0" presId="urn:microsoft.com/office/officeart/2005/8/layout/hierarchy4"/>
    <dgm:cxn modelId="{A6FC919D-FC7A-43EA-9F28-F761276EAC16}" type="presParOf" srcId="{72A2365D-7F07-4265-B8AF-83FE07A3F7A9}" destId="{19C81942-8940-4B07-8FA8-900B6B2A6106}" srcOrd="0" destOrd="0" presId="urn:microsoft.com/office/officeart/2005/8/layout/hierarchy4"/>
    <dgm:cxn modelId="{EC1B7A4D-EE97-4732-9E53-480709A5D878}" type="presParOf" srcId="{19C81942-8940-4B07-8FA8-900B6B2A6106}" destId="{F6985537-B031-489E-94D9-ADD6C99F724F}" srcOrd="0" destOrd="0" presId="urn:microsoft.com/office/officeart/2005/8/layout/hierarchy4"/>
    <dgm:cxn modelId="{A36FB2B2-C861-48D6-9485-FC8D03B084C2}" type="presParOf" srcId="{19C81942-8940-4B07-8FA8-900B6B2A6106}" destId="{4FA75AA2-6870-4F5E-B9A9-E0B50FDDF5EB}" srcOrd="1" destOrd="0" presId="urn:microsoft.com/office/officeart/2005/8/layout/hierarchy4"/>
    <dgm:cxn modelId="{A6B41397-3B21-4356-A284-0CAE361C0044}" type="presParOf" srcId="{72A2365D-7F07-4265-B8AF-83FE07A3F7A9}" destId="{09255514-CDAB-4E7E-BF08-5C4CABC0DCA7}" srcOrd="1" destOrd="0" presId="urn:microsoft.com/office/officeart/2005/8/layout/hierarchy4"/>
    <dgm:cxn modelId="{8C08545D-9F0E-4DDA-8D86-97A6ECE13A1E}" type="presParOf" srcId="{72A2365D-7F07-4265-B8AF-83FE07A3F7A9}" destId="{B6C992BC-BE32-4BC4-A568-BAA3DA48A778}" srcOrd="2" destOrd="0" presId="urn:microsoft.com/office/officeart/2005/8/layout/hierarchy4"/>
    <dgm:cxn modelId="{5001514C-0480-4B4C-8FAE-B003578EEA43}" type="presParOf" srcId="{B6C992BC-BE32-4BC4-A568-BAA3DA48A778}" destId="{A0259318-C335-4224-990E-1395890A2722}" srcOrd="0" destOrd="0" presId="urn:microsoft.com/office/officeart/2005/8/layout/hierarchy4"/>
    <dgm:cxn modelId="{D5217528-4267-4D41-95BA-7D7791049709}" type="presParOf" srcId="{B6C992BC-BE32-4BC4-A568-BAA3DA48A778}" destId="{F41E6EA5-D33A-4FBA-BF5E-6CFAF28831FB}" srcOrd="1" destOrd="0" presId="urn:microsoft.com/office/officeart/2005/8/layout/hierarchy4"/>
    <dgm:cxn modelId="{093D6D50-4499-4E26-8934-4D4FD30BC98A}" type="presParOf" srcId="{EDF5A646-B55A-4F13-A176-9155E364A48D}" destId="{805986E8-B7CC-4467-9E15-26D1E1719A1A}" srcOrd="1" destOrd="0" presId="urn:microsoft.com/office/officeart/2005/8/layout/hierarchy4"/>
    <dgm:cxn modelId="{0FFB9477-D15A-4248-BE2B-A481E6FB444E}" type="presParOf" srcId="{EDF5A646-B55A-4F13-A176-9155E364A48D}" destId="{77589214-A375-459B-BE96-5E1F845C642E}" srcOrd="2" destOrd="0" presId="urn:microsoft.com/office/officeart/2005/8/layout/hierarchy4"/>
    <dgm:cxn modelId="{FB18E8AE-F2EC-456A-8F61-B291A768FF0E}" type="presParOf" srcId="{77589214-A375-459B-BE96-5E1F845C642E}" destId="{D3D41A8C-CB1F-4DA7-896F-EFA99611E911}" srcOrd="0" destOrd="0" presId="urn:microsoft.com/office/officeart/2005/8/layout/hierarchy4"/>
    <dgm:cxn modelId="{9BCAE0F5-B599-4348-9A22-81397EEA5077}" type="presParOf" srcId="{77589214-A375-459B-BE96-5E1F845C642E}" destId="{6578389B-8F4D-4256-B26D-62244224B109}" srcOrd="1" destOrd="0" presId="urn:microsoft.com/office/officeart/2005/8/layout/hierarchy4"/>
    <dgm:cxn modelId="{437EEDEA-7687-4E6B-BB50-05C03B973BEF}" type="presParOf" srcId="{77589214-A375-459B-BE96-5E1F845C642E}" destId="{23D5D22A-CC11-4D01-BFE8-0E10E7F8EBE4}" srcOrd="2" destOrd="0" presId="urn:microsoft.com/office/officeart/2005/8/layout/hierarchy4"/>
    <dgm:cxn modelId="{EBFCF131-E997-466B-B976-B8D174B4C961}" type="presParOf" srcId="{23D5D22A-CC11-4D01-BFE8-0E10E7F8EBE4}" destId="{F5209AD2-E021-46C6-8981-449D1DDDC737}" srcOrd="0" destOrd="0" presId="urn:microsoft.com/office/officeart/2005/8/layout/hierarchy4"/>
    <dgm:cxn modelId="{4DA7237F-1CCA-4956-80ED-2A4E0A6CE2E0}" type="presParOf" srcId="{F5209AD2-E021-46C6-8981-449D1DDDC737}" destId="{2E74375D-04C8-4ECD-9AAE-A88813EEB963}" srcOrd="0" destOrd="0" presId="urn:microsoft.com/office/officeart/2005/8/layout/hierarchy4"/>
    <dgm:cxn modelId="{27D374EE-1705-40B9-8EE6-555C806D784B}" type="presParOf" srcId="{F5209AD2-E021-46C6-8981-449D1DDDC737}" destId="{E986A41E-69B3-4917-A81F-55CDAC9D11E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100675A-D154-43C9-A659-608EB633F775}" type="datetimeFigureOut">
              <a:rPr lang="en-US" smtClean="0"/>
              <a:pPr/>
              <a:t>10/9/2013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D044A0-5F34-4631-BD58-344ADE2E0395}" type="slidenum">
              <a:rPr lang="en-US" smtClean="0"/>
              <a:pPr/>
              <a:t>‹#›</a:t>
            </a:fld>
            <a:endParaRPr lang="en-US" dirty="0"/>
          </a:p>
        </p:txBody>
      </p:sp>
    </p:spTree>
    <p:extLst>
      <p:ext uri="{BB962C8B-B14F-4D97-AF65-F5344CB8AC3E}">
        <p14:creationId xmlns:p14="http://schemas.microsoft.com/office/powerpoint/2010/main" val="349061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604E58-140D-4903-BC31-7723914A43DE}" type="datetimeFigureOut">
              <a:rPr lang="en-US" smtClean="0"/>
              <a:pPr/>
              <a:t>10/9/2013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7D64EB-181A-4E2D-AC89-30FC576AD03E}" type="slidenum">
              <a:rPr lang="en-US" smtClean="0"/>
              <a:pPr/>
              <a:t>‹#›</a:t>
            </a:fld>
            <a:endParaRPr lang="en-US" dirty="0"/>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a:t>
            </a:fld>
            <a:endParaRPr lang="en-US" dirty="0"/>
          </a:p>
        </p:txBody>
      </p:sp>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18</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19</a:t>
            </a:fld>
            <a:endParaRPr lang="en-US" dirty="0"/>
          </a:p>
        </p:txBody>
      </p:sp>
    </p:spTree>
    <p:extLst>
      <p:ext uri="{BB962C8B-B14F-4D97-AF65-F5344CB8AC3E}">
        <p14:creationId xmlns:p14="http://schemas.microsoft.com/office/powerpoint/2010/main" val="31402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20</a:t>
            </a:fld>
            <a:endParaRPr lang="en-US" dirty="0"/>
          </a:p>
        </p:txBody>
      </p:sp>
    </p:spTree>
    <p:extLst>
      <p:ext uri="{BB962C8B-B14F-4D97-AF65-F5344CB8AC3E}">
        <p14:creationId xmlns:p14="http://schemas.microsoft.com/office/powerpoint/2010/main" val="31402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21</a:t>
            </a:fld>
            <a:endParaRPr lang="en-US" dirty="0"/>
          </a:p>
        </p:txBody>
      </p:sp>
    </p:spTree>
    <p:extLst>
      <p:ext uri="{BB962C8B-B14F-4D97-AF65-F5344CB8AC3E}">
        <p14:creationId xmlns:p14="http://schemas.microsoft.com/office/powerpoint/2010/main" val="31402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22</a:t>
            </a:fld>
            <a:endParaRPr lang="en-US" dirty="0"/>
          </a:p>
        </p:txBody>
      </p:sp>
    </p:spTree>
    <p:extLst>
      <p:ext uri="{BB962C8B-B14F-4D97-AF65-F5344CB8AC3E}">
        <p14:creationId xmlns:p14="http://schemas.microsoft.com/office/powerpoint/2010/main" val="314023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23</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24</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25</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26</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27</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a:t>
            </a:fld>
            <a:endParaRPr lang="en-US" dirty="0"/>
          </a:p>
        </p:txBody>
      </p:sp>
    </p:spTree>
    <p:extLst>
      <p:ext uri="{BB962C8B-B14F-4D97-AF65-F5344CB8AC3E}">
        <p14:creationId xmlns:p14="http://schemas.microsoft.com/office/powerpoint/2010/main" val="258448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28</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29</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30</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31</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32</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33</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34</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35</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36</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37</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38</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39</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40</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41</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42</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43</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44</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45</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46</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47</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48</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49</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50</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51</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52</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53</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54</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55</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56</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57</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58</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59</a:t>
            </a:fld>
            <a:endParaRPr lang="en-US" dirty="0"/>
          </a:p>
        </p:txBody>
      </p:sp>
    </p:spTree>
    <p:extLst>
      <p:ext uri="{BB962C8B-B14F-4D97-AF65-F5344CB8AC3E}">
        <p14:creationId xmlns:p14="http://schemas.microsoft.com/office/powerpoint/2010/main" val="95921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60</a:t>
            </a:fld>
            <a:endParaRPr lang="en-US" dirty="0"/>
          </a:p>
        </p:txBody>
      </p:sp>
    </p:spTree>
    <p:extLst>
      <p:ext uri="{BB962C8B-B14F-4D97-AF65-F5344CB8AC3E}">
        <p14:creationId xmlns:p14="http://schemas.microsoft.com/office/powerpoint/2010/main" val="1504989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61</a:t>
            </a:fld>
            <a:endParaRPr lang="en-US" dirty="0"/>
          </a:p>
        </p:txBody>
      </p:sp>
    </p:spTree>
    <p:extLst>
      <p:ext uri="{BB962C8B-B14F-4D97-AF65-F5344CB8AC3E}">
        <p14:creationId xmlns:p14="http://schemas.microsoft.com/office/powerpoint/2010/main" val="244048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62</a:t>
            </a:fld>
            <a:endParaRPr lang="en-US" dirty="0"/>
          </a:p>
        </p:txBody>
      </p:sp>
    </p:spTree>
    <p:extLst>
      <p:ext uri="{BB962C8B-B14F-4D97-AF65-F5344CB8AC3E}">
        <p14:creationId xmlns:p14="http://schemas.microsoft.com/office/powerpoint/2010/main" val="314023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t>63</a:t>
            </a:fld>
            <a:endParaRPr lang="en-US" dirty="0"/>
          </a:p>
        </p:txBody>
      </p:sp>
    </p:spTree>
    <p:extLst>
      <p:ext uri="{BB962C8B-B14F-4D97-AF65-F5344CB8AC3E}">
        <p14:creationId xmlns:p14="http://schemas.microsoft.com/office/powerpoint/2010/main" val="174391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a:t>
            </a:fld>
            <a:endParaRPr lang="en-US" dirty="0"/>
          </a:p>
        </p:txBody>
      </p:sp>
    </p:spTree>
    <p:extLst>
      <p:ext uri="{BB962C8B-B14F-4D97-AF65-F5344CB8AC3E}">
        <p14:creationId xmlns:p14="http://schemas.microsoft.com/office/powerpoint/2010/main" val="124142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17</a:t>
            </a:fld>
            <a:endParaRPr lang="en-US" dirty="0"/>
          </a:p>
        </p:txBody>
      </p:sp>
    </p:spTree>
    <p:extLst>
      <p:ext uri="{BB962C8B-B14F-4D97-AF65-F5344CB8AC3E}">
        <p14:creationId xmlns:p14="http://schemas.microsoft.com/office/powerpoint/2010/main" val="9592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pic>
        <p:nvPicPr>
          <p:cNvPr id="9" name="Picture 2" descr="C:\Users\jlking\Pictures\Captivate Images\LadyOnComput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Date Placeholder 2"/>
          <p:cNvSpPr>
            <a:spLocks noGrp="1"/>
          </p:cNvSpPr>
          <p:nvPr>
            <p:ph type="dt" sz="half" idx="10"/>
          </p:nvPr>
        </p:nvSpPr>
        <p:spPr/>
        <p:txBody>
          <a:bodyPr/>
          <a:lstStyle/>
          <a:p>
            <a:fld id="{BB5BE3E0-A89E-4D5A-84A5-C50D98FF72A8}" type="datetime1">
              <a:rPr lang="en-US" smtClean="0"/>
              <a:pPr/>
              <a:t>10/9/2013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dirty="0"/>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pPr/>
              <a:t>10/9/2013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a:t>
            </a:fld>
            <a:endParaRPr lang="en-US" dirty="0"/>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10/9/2013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dirty="0"/>
          </a:p>
        </p:txBody>
      </p:sp>
      <p:sp>
        <p:nvSpPr>
          <p:cNvPr id="6" name="Content Placeholder 2"/>
          <p:cNvSpPr>
            <a:spLocks noGrp="1"/>
          </p:cNvSpPr>
          <p:nvPr>
            <p:ph idx="1"/>
          </p:nvPr>
        </p:nvSpPr>
        <p:spPr>
          <a:xfrm>
            <a:off x="12192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34230110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pic>
        <p:nvPicPr>
          <p:cNvPr id="7" name="Picture 2" descr="C:\Users\jlking\Pictures\Captivate Images\RogerMajors_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pic>
        <p:nvPicPr>
          <p:cNvPr id="9" name="Picture 2" descr="C:\Users\jlking\Pictures\Captivate Images\CaseWorker_MarySoto_withfil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pic>
        <p:nvPicPr>
          <p:cNvPr id="8" name="Picture 2" descr="C:\Users\jlking\Pictures\Captivate Images\Man in business su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pic>
        <p:nvPicPr>
          <p:cNvPr id="9" name="Picture 2" descr="C:\Users\jlking\Pictures\Captivate Images\Woman2think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10/9/2013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dirty="0"/>
          </a:p>
        </p:txBody>
      </p:sp>
      <p:pic>
        <p:nvPicPr>
          <p:cNvPr id="8" name="Picture 2" descr="C:\Users\jlking\Pictures\Captivate Images\Female_SarahEst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pPr/>
              <a:t>10/9/2013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pPr/>
              <a:t>‹#›</a:t>
            </a:fld>
            <a:endParaRPr lang="en-US" dirty="0"/>
          </a:p>
        </p:txBody>
      </p:sp>
      <p:pic>
        <p:nvPicPr>
          <p:cNvPr id="8" name="Picture 7" descr="H:\AAAScottStuffSTAAdmin\Logos\KEES-blue-gold.pn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55" r:id="rId12"/>
    <p:sldLayoutId id="2147483676" r:id="rId13"/>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Debi.Leal@dcf.ks.gov"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mailto:Patricia.Long@dcf.ks.gov"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com/url?sa=i&amp;rct=j&amp;q=image+for+curious+dog&amp;source=images&amp;cd=&amp;cad=rja&amp;docid=Mse3ctg8EFJM2M&amp;tbnid=K2Zhp0X3YSJvFM:&amp;ved=0CAUQjRw&amp;url=http://bowwowblogger.wordpress.com/2012/12/06/turning-people-down/dog-question-mark-curious/&amp;ei=XuoPUoOLLaiMyAHW-4GIBA&amp;psig=AFQjCNFjIM7C5fipX06EUMiHVL6VLPcGgA&amp;ust=1376861127015818"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63.xml.rels><?xml version="1.0" encoding="UTF-8" standalone="yes"?>
<Relationships xmlns="http://schemas.openxmlformats.org/package/2006/relationships"><Relationship Id="rId3" Type="http://schemas.openxmlformats.org/officeDocument/2006/relationships/hyperlink" Target="http://www.kancare.ks.gov/kees/"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hyperlink" Target="mailto:training@kees.k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PPS Webinar</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a:t>
            </a:fld>
            <a:endParaRPr lang="en-US" dirty="0"/>
          </a:p>
        </p:txBody>
      </p:sp>
      <p:sp>
        <p:nvSpPr>
          <p:cNvPr id="5" name="Subtitle 4"/>
          <p:cNvSpPr>
            <a:spLocks noGrp="1"/>
          </p:cNvSpPr>
          <p:nvPr>
            <p:ph type="subTitle" idx="1"/>
          </p:nvPr>
        </p:nvSpPr>
        <p:spPr/>
        <p:txBody>
          <a:bodyPr/>
          <a:lstStyle/>
          <a:p>
            <a:r>
              <a:rPr lang="en-US" dirty="0" smtClean="0"/>
              <a:t>October 8</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425871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10</a:t>
            </a:fld>
            <a:endParaRPr lang="en-US" dirty="0"/>
          </a:p>
        </p:txBody>
      </p:sp>
      <p:sp>
        <p:nvSpPr>
          <p:cNvPr id="5"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Division of Work &gt; Work Responsibilities </a:t>
            </a:r>
            <a:endParaRPr lang="en-US" dirty="0"/>
          </a:p>
        </p:txBody>
      </p:sp>
      <p:sp>
        <p:nvSpPr>
          <p:cNvPr id="8" name="Content Placeholder 7"/>
          <p:cNvSpPr txBox="1">
            <a:spLocks/>
          </p:cNvSpPr>
          <p:nvPr/>
        </p:nvSpPr>
        <p:spPr>
          <a:xfrm>
            <a:off x="554183" y="1371599"/>
            <a:ext cx="8610599" cy="455022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Work Responsibilities</a:t>
            </a:r>
          </a:p>
          <a:p>
            <a:pPr marL="0" indent="0">
              <a:buNone/>
            </a:pPr>
            <a:endParaRPr lang="en-US" sz="1400" dirty="0"/>
          </a:p>
          <a:p>
            <a:pPr lvl="0"/>
            <a:r>
              <a:rPr lang="en-US" sz="1400" dirty="0"/>
              <a:t>Case maintenance of MAGI cases will be the responsibility of the Clearinghouse.  DCF will be responsible for case maintenance of elderly and disabled programs.   </a:t>
            </a:r>
          </a:p>
          <a:p>
            <a:endParaRPr lang="en-US" sz="1400" dirty="0"/>
          </a:p>
          <a:p>
            <a:r>
              <a:rPr lang="en-US" sz="1400" dirty="0"/>
              <a:t>Child welfare programs (adoption and foster care) will be the responsibility of PPS staff in DCF.    Aged Out Foster Care will be the responsibility of the Clearinghouse.   Permanent Guardianship Subsidy medical is being eliminated.  PGS  members and applicants will be the responsibility of the Clearinghouse.  </a:t>
            </a:r>
          </a:p>
          <a:p>
            <a:pPr lvl="1"/>
            <a:endParaRPr lang="en-US" sz="1000" dirty="0"/>
          </a:p>
          <a:p>
            <a:pPr lvl="1"/>
            <a:endParaRPr lang="en-US" sz="1000" dirty="0"/>
          </a:p>
          <a:p>
            <a:pPr lvl="0"/>
            <a:r>
              <a:rPr lang="en-US" sz="1400" dirty="0"/>
              <a:t>DCF will process MediKan programs.  Although nearly all MediKan requests will be initially processed by the Clearinghouse for a MAGI screen, DCF will continue to determine initial eligibility and provide ongoing case maintenance of these programs.  </a:t>
            </a:r>
          </a:p>
          <a:p>
            <a:endParaRPr lang="en-US" sz="1400" dirty="0"/>
          </a:p>
          <a:p>
            <a:pPr lvl="0"/>
            <a:r>
              <a:rPr lang="en-US" sz="1400" dirty="0"/>
              <a:t>Presumptive Eligibility for Children and Pregnant Women will be managed by the Clearinghouse </a:t>
            </a:r>
          </a:p>
          <a:p>
            <a:pPr marL="0" indent="0">
              <a:buNone/>
            </a:pPr>
            <a:r>
              <a:rPr lang="en-US" sz="1400" dirty="0"/>
              <a:t> </a:t>
            </a:r>
            <a:r>
              <a:rPr lang="en-US" sz="1400" dirty="0" smtClean="0"/>
              <a:t>.   </a:t>
            </a:r>
            <a:endParaRPr lang="en-US" sz="1400" dirty="0"/>
          </a:p>
          <a:p>
            <a:endParaRPr lang="en-US" sz="1400" dirty="0"/>
          </a:p>
          <a:p>
            <a:pPr marL="0" indent="0">
              <a:buNone/>
            </a:pPr>
            <a:endParaRPr lang="en-US" sz="1400" dirty="0"/>
          </a:p>
        </p:txBody>
      </p:sp>
    </p:spTree>
    <p:extLst>
      <p:ext uri="{BB962C8B-B14F-4D97-AF65-F5344CB8AC3E}">
        <p14:creationId xmlns:p14="http://schemas.microsoft.com/office/powerpoint/2010/main" val="2460386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11</a:t>
            </a:fld>
            <a:endParaRPr lang="en-US" dirty="0"/>
          </a:p>
        </p:txBody>
      </p:sp>
      <p:sp>
        <p:nvSpPr>
          <p:cNvPr id="5"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Division of Work &gt; Work Responsibilities </a:t>
            </a:r>
            <a:endParaRPr lang="en-US" dirty="0"/>
          </a:p>
        </p:txBody>
      </p:sp>
      <p:sp>
        <p:nvSpPr>
          <p:cNvPr id="7" name="Content Placeholder 7"/>
          <p:cNvSpPr txBox="1">
            <a:spLocks/>
          </p:cNvSpPr>
          <p:nvPr/>
        </p:nvSpPr>
        <p:spPr>
          <a:xfrm>
            <a:off x="554183" y="1371599"/>
            <a:ext cx="8361217" cy="455022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1800" b="1" dirty="0"/>
              <a:t>Work Responsibilities </a:t>
            </a:r>
          </a:p>
          <a:p>
            <a:pPr marL="0" lvl="0" indent="0">
              <a:buNone/>
            </a:pPr>
            <a:endParaRPr lang="en-US" sz="1400" dirty="0"/>
          </a:p>
          <a:p>
            <a:pPr lvl="0"/>
            <a:r>
              <a:rPr lang="en-US" sz="1400" dirty="0"/>
              <a:t>Refugee Medical will be processed according to current workload assignment rules. Refugee Medical for adults without minor children will be done by DCF, as will elderly and disabled programs.   Other medical for refugees will be processed by the Clearinghouse.  </a:t>
            </a:r>
          </a:p>
          <a:p>
            <a:endParaRPr lang="en-US" sz="1400" dirty="0"/>
          </a:p>
          <a:p>
            <a:pPr lvl="0"/>
            <a:r>
              <a:rPr lang="en-US" sz="1400" dirty="0"/>
              <a:t>MIPPA applications will be registered by the Clearinghouse. DCF will manage all tasks falling out of the EDBC run, denials and approvals.  DCF will handle ongoing  case maintenance, unless the MSP program is for a CH-managed case.   </a:t>
            </a:r>
          </a:p>
          <a:p>
            <a:pPr marL="0" lvl="0" indent="0">
              <a:buNone/>
            </a:pPr>
            <a:endParaRPr lang="en-US" sz="1400" dirty="0"/>
          </a:p>
          <a:p>
            <a:pPr lvl="0"/>
            <a:r>
              <a:rPr lang="en-US" sz="1400" dirty="0"/>
              <a:t>Family Medical SOBRA will be done by the Clearinghouse.   E and D related SOBRA will be done by DCF. </a:t>
            </a:r>
          </a:p>
          <a:p>
            <a:pPr marL="0" indent="0">
              <a:buNone/>
            </a:pPr>
            <a:r>
              <a:rPr lang="en-US" sz="1400" dirty="0"/>
              <a:t> </a:t>
            </a:r>
          </a:p>
          <a:p>
            <a:pPr lvl="0"/>
            <a:r>
              <a:rPr lang="en-US" sz="1400" dirty="0"/>
              <a:t>Applications coming through the FFM will be registered, processed and maintained by the Clearinghouse</a:t>
            </a:r>
          </a:p>
          <a:p>
            <a:pPr lvl="0"/>
            <a:endParaRPr lang="en-US" sz="1400" dirty="0"/>
          </a:p>
          <a:p>
            <a:pPr lvl="0"/>
            <a:r>
              <a:rPr lang="en-US" sz="1400" dirty="0"/>
              <a:t>SSI Medical will be done by both the Clearinghouse and DCF.</a:t>
            </a:r>
          </a:p>
        </p:txBody>
      </p:sp>
    </p:spTree>
    <p:extLst>
      <p:ext uri="{BB962C8B-B14F-4D97-AF65-F5344CB8AC3E}">
        <p14:creationId xmlns:p14="http://schemas.microsoft.com/office/powerpoint/2010/main" val="318499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12</a:t>
            </a:fld>
            <a:endParaRPr lang="en-US" dirty="0"/>
          </a:p>
        </p:txBody>
      </p:sp>
      <p:sp>
        <p:nvSpPr>
          <p:cNvPr id="5"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Single Case</a:t>
            </a:r>
            <a:endParaRPr lang="en-US" dirty="0"/>
          </a:p>
        </p:txBody>
      </p:sp>
      <p:sp>
        <p:nvSpPr>
          <p:cNvPr id="8" name="Content Placeholder 7"/>
          <p:cNvSpPr txBox="1">
            <a:spLocks/>
          </p:cNvSpPr>
          <p:nvPr/>
        </p:nvSpPr>
        <p:spPr>
          <a:xfrm>
            <a:off x="304800" y="1362075"/>
            <a:ext cx="8610599" cy="487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Single Case Number  - Medical Cases </a:t>
            </a:r>
          </a:p>
          <a:p>
            <a:endParaRPr lang="en-US" sz="1400" dirty="0"/>
          </a:p>
          <a:p>
            <a:r>
              <a:rPr lang="en-US" sz="1800" dirty="0"/>
              <a:t>Although individual medical  programs may be managed by different workers,  a single case number is used for the family.</a:t>
            </a:r>
          </a:p>
          <a:p>
            <a:endParaRPr lang="en-US" sz="1800" dirty="0"/>
          </a:p>
          <a:p>
            <a:r>
              <a:rPr lang="en-US" sz="1800" dirty="0"/>
              <a:t>Program Blocks separate workload division </a:t>
            </a:r>
          </a:p>
          <a:p>
            <a:pPr lvl="1"/>
            <a:r>
              <a:rPr lang="en-US" sz="1800" dirty="0"/>
              <a:t>Allows easier sharing of information </a:t>
            </a:r>
          </a:p>
          <a:p>
            <a:pPr lvl="1"/>
            <a:r>
              <a:rPr lang="en-US" sz="1800" dirty="0"/>
              <a:t>Easier use of self-service tools for families</a:t>
            </a:r>
          </a:p>
          <a:p>
            <a:endParaRPr lang="en-US" sz="1800" dirty="0"/>
          </a:p>
          <a:p>
            <a:r>
              <a:rPr lang="en-US" sz="1800" dirty="0"/>
              <a:t>Exceptions:  PPS (FC, AS), AIDS Drug Assistance Program (ADAP), Presumptive Eligibility (PE)</a:t>
            </a:r>
          </a:p>
          <a:p>
            <a:endParaRPr lang="en-US" sz="1800" dirty="0"/>
          </a:p>
          <a:p>
            <a:r>
              <a:rPr lang="en-US" sz="1800" dirty="0"/>
              <a:t>Existing Cases:   Converted ‘As Is’.  Will need to split and merge after KEES Go-Live   </a:t>
            </a:r>
          </a:p>
        </p:txBody>
      </p:sp>
    </p:spTree>
    <p:extLst>
      <p:ext uri="{BB962C8B-B14F-4D97-AF65-F5344CB8AC3E}">
        <p14:creationId xmlns:p14="http://schemas.microsoft.com/office/powerpoint/2010/main" val="372182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13</a:t>
            </a:fld>
            <a:endParaRPr lang="en-US" dirty="0"/>
          </a:p>
        </p:txBody>
      </p:sp>
      <p:sp>
        <p:nvSpPr>
          <p:cNvPr id="5"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One Case &gt; Two Cases </a:t>
            </a:r>
            <a:endParaRPr lang="en-US" dirty="0"/>
          </a:p>
        </p:txBody>
      </p:sp>
      <p:sp>
        <p:nvSpPr>
          <p:cNvPr id="7" name="Content Placeholder 7"/>
          <p:cNvSpPr txBox="1">
            <a:spLocks/>
          </p:cNvSpPr>
          <p:nvPr/>
        </p:nvSpPr>
        <p:spPr>
          <a:xfrm>
            <a:off x="1066800" y="1362075"/>
            <a:ext cx="7162800" cy="487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Single Case Number  - Medical Cases </a:t>
            </a:r>
          </a:p>
          <a:p>
            <a:endParaRPr lang="en-US" sz="1400" dirty="0"/>
          </a:p>
          <a:p>
            <a:pPr marL="0" indent="0">
              <a:buNone/>
            </a:pPr>
            <a:r>
              <a:rPr lang="en-US" sz="1800" b="1" dirty="0"/>
              <a:t>Based on Legal </a:t>
            </a:r>
            <a:r>
              <a:rPr lang="en-US" sz="1800" b="1" dirty="0" smtClean="0"/>
              <a:t>Responsible Relationship</a:t>
            </a:r>
            <a:endParaRPr lang="en-US" sz="1800" b="1" dirty="0"/>
          </a:p>
          <a:p>
            <a:endParaRPr lang="en-US" sz="1800" dirty="0"/>
          </a:p>
          <a:p>
            <a:pPr marL="0" indent="0">
              <a:buNone/>
            </a:pPr>
            <a:r>
              <a:rPr lang="en-US" sz="1800" dirty="0"/>
              <a:t>Examples of One Case </a:t>
            </a:r>
          </a:p>
          <a:p>
            <a:r>
              <a:rPr lang="en-US" sz="1800" dirty="0"/>
              <a:t>Working Healthy Dad and CHIP Child </a:t>
            </a:r>
          </a:p>
          <a:p>
            <a:r>
              <a:rPr lang="en-US" sz="1800" dirty="0"/>
              <a:t>Caretaker Mother and HCBS Child </a:t>
            </a:r>
          </a:p>
          <a:p>
            <a:r>
              <a:rPr lang="en-US" sz="1800" dirty="0"/>
              <a:t>Medically Needy Wife and Nursing Home Husband </a:t>
            </a:r>
          </a:p>
          <a:p>
            <a:endParaRPr lang="en-US" sz="1800" dirty="0"/>
          </a:p>
          <a:p>
            <a:pPr marL="0" indent="0">
              <a:buNone/>
            </a:pPr>
            <a:r>
              <a:rPr lang="en-US" sz="1800" dirty="0"/>
              <a:t>Examples of Two Cases:</a:t>
            </a:r>
          </a:p>
          <a:p>
            <a:r>
              <a:rPr lang="en-US" sz="1800" dirty="0"/>
              <a:t>Adult SI Child (Case 1) and MS Father (Case 2) </a:t>
            </a:r>
          </a:p>
          <a:p>
            <a:r>
              <a:rPr lang="en-US" sz="1800" dirty="0"/>
              <a:t>Mom with Child (Case 1) and Grandma (Case 2)</a:t>
            </a:r>
          </a:p>
          <a:p>
            <a:r>
              <a:rPr lang="en-US" sz="1800" dirty="0"/>
              <a:t>Two Adult Sisters    </a:t>
            </a:r>
          </a:p>
        </p:txBody>
      </p:sp>
    </p:spTree>
    <p:extLst>
      <p:ext uri="{BB962C8B-B14F-4D97-AF65-F5344CB8AC3E}">
        <p14:creationId xmlns:p14="http://schemas.microsoft.com/office/powerpoint/2010/main" val="310189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14</a:t>
            </a:fld>
            <a:endParaRPr lang="en-US" dirty="0"/>
          </a:p>
        </p:txBody>
      </p:sp>
      <p:sp>
        <p:nvSpPr>
          <p:cNvPr id="5"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Isosceles Triangle 7"/>
          <p:cNvSpPr/>
          <p:nvPr/>
        </p:nvSpPr>
        <p:spPr>
          <a:xfrm>
            <a:off x="762000" y="1143001"/>
            <a:ext cx="5029199" cy="5029199"/>
          </a:xfrm>
          <a:prstGeom prst="triangl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sp>
      <p:grpSp>
        <p:nvGrpSpPr>
          <p:cNvPr id="9" name="Group 8"/>
          <p:cNvGrpSpPr/>
          <p:nvPr/>
        </p:nvGrpSpPr>
        <p:grpSpPr>
          <a:xfrm>
            <a:off x="3276599" y="1676400"/>
            <a:ext cx="3268980" cy="595252"/>
            <a:chOff x="2670810" y="505621"/>
            <a:chExt cx="3268980" cy="595252"/>
          </a:xfrm>
          <a:scene3d>
            <a:camera prst="orthographicFront"/>
            <a:lightRig rig="threePt" dir="t">
              <a:rot lat="0" lon="0" rev="7500000"/>
            </a:lightRig>
          </a:scene3d>
        </p:grpSpPr>
        <p:sp>
          <p:nvSpPr>
            <p:cNvPr id="10" name="Rounded Rectangle 9"/>
            <p:cNvSpPr/>
            <p:nvPr/>
          </p:nvSpPr>
          <p:spPr>
            <a:xfrm>
              <a:off x="2670810" y="505621"/>
              <a:ext cx="3268980" cy="595252"/>
            </a:xfrm>
            <a:prstGeom prst="roundRect">
              <a:avLst/>
            </a:prstGeom>
            <a:sp3d z="152400" extrusionH="63500" prstMaterial="dkEdge">
              <a:bevelT w="135400" h="16350" prst="relaxedInset"/>
              <a:contourClr>
                <a:schemeClr val="bg1"/>
              </a:contourClr>
            </a:sp3d>
          </p:spPr>
          <p:style>
            <a:lnRef idx="1">
              <a:schemeClr val="accent3">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2699868" y="534679"/>
              <a:ext cx="3210864" cy="537136"/>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sz="2000" kern="1200" dirty="0" smtClean="0"/>
                <a:t>Review Extension                                                    </a:t>
              </a:r>
              <a:endParaRPr lang="en-US" sz="2000" kern="1200" dirty="0"/>
            </a:p>
          </p:txBody>
        </p:sp>
      </p:grpSp>
      <p:grpSp>
        <p:nvGrpSpPr>
          <p:cNvPr id="12" name="Group 11"/>
          <p:cNvGrpSpPr/>
          <p:nvPr/>
        </p:nvGrpSpPr>
        <p:grpSpPr>
          <a:xfrm>
            <a:off x="3276600" y="2438400"/>
            <a:ext cx="3268980" cy="595252"/>
            <a:chOff x="2670810" y="1175280"/>
            <a:chExt cx="3268980" cy="595252"/>
          </a:xfrm>
          <a:scene3d>
            <a:camera prst="orthographicFront"/>
            <a:lightRig rig="threePt" dir="t">
              <a:rot lat="0" lon="0" rev="7500000"/>
            </a:lightRig>
          </a:scene3d>
        </p:grpSpPr>
        <p:sp>
          <p:nvSpPr>
            <p:cNvPr id="13" name="Rounded Rectangle 12"/>
            <p:cNvSpPr/>
            <p:nvPr/>
          </p:nvSpPr>
          <p:spPr>
            <a:xfrm>
              <a:off x="2670810" y="1175280"/>
              <a:ext cx="3268980" cy="595252"/>
            </a:xfrm>
            <a:prstGeom prst="roundRect">
              <a:avLst/>
            </a:prstGeom>
            <a:sp3d z="152400" extrusionH="63500" prstMaterial="dkEdge">
              <a:bevelT w="135400" h="16350" prst="relaxedInset"/>
              <a:contourClr>
                <a:schemeClr val="bg1"/>
              </a:contourClr>
            </a:sp3d>
          </p:spPr>
          <p:style>
            <a:lnRef idx="1">
              <a:schemeClr val="accent3">
                <a:shade val="80000"/>
                <a:hueOff val="65776"/>
                <a:satOff val="-1445"/>
                <a:lumOff val="527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2699868" y="1204338"/>
              <a:ext cx="3210864" cy="537136"/>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Early Review Closure Notices</a:t>
              </a:r>
              <a:endParaRPr lang="en-US" sz="2000" kern="1200" dirty="0"/>
            </a:p>
          </p:txBody>
        </p:sp>
      </p:grpSp>
      <p:grpSp>
        <p:nvGrpSpPr>
          <p:cNvPr id="15" name="Group 14"/>
          <p:cNvGrpSpPr/>
          <p:nvPr/>
        </p:nvGrpSpPr>
        <p:grpSpPr>
          <a:xfrm>
            <a:off x="3276600" y="3198914"/>
            <a:ext cx="3268980" cy="595252"/>
            <a:chOff x="2670810" y="1844940"/>
            <a:chExt cx="3268980" cy="595252"/>
          </a:xfrm>
          <a:scene3d>
            <a:camera prst="orthographicFront"/>
            <a:lightRig rig="threePt" dir="t">
              <a:rot lat="0" lon="0" rev="7500000"/>
            </a:lightRig>
          </a:scene3d>
        </p:grpSpPr>
        <p:sp>
          <p:nvSpPr>
            <p:cNvPr id="16" name="Rounded Rectangle 15"/>
            <p:cNvSpPr/>
            <p:nvPr/>
          </p:nvSpPr>
          <p:spPr>
            <a:xfrm>
              <a:off x="2670810" y="1844940"/>
              <a:ext cx="3268980" cy="595252"/>
            </a:xfrm>
            <a:prstGeom prst="roundRect">
              <a:avLst/>
            </a:prstGeom>
            <a:sp3d z="152400" extrusionH="63500" prstMaterial="dkEdge">
              <a:bevelT w="135400" h="16350" prst="relaxedInset"/>
              <a:contourClr>
                <a:schemeClr val="bg1"/>
              </a:contourClr>
            </a:sp3d>
          </p:spPr>
          <p:style>
            <a:lnRef idx="1">
              <a:schemeClr val="accent3">
                <a:shade val="80000"/>
                <a:hueOff val="131552"/>
                <a:satOff val="-2891"/>
                <a:lumOff val="1054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2699868" y="1873998"/>
              <a:ext cx="3210864" cy="537136"/>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December Rollover</a:t>
              </a:r>
              <a:endParaRPr lang="en-US" sz="2000" kern="1200" dirty="0"/>
            </a:p>
          </p:txBody>
        </p:sp>
      </p:grpSp>
      <p:grpSp>
        <p:nvGrpSpPr>
          <p:cNvPr id="18" name="Group 17"/>
          <p:cNvGrpSpPr/>
          <p:nvPr/>
        </p:nvGrpSpPr>
        <p:grpSpPr>
          <a:xfrm>
            <a:off x="3276600" y="3926168"/>
            <a:ext cx="3268980" cy="595252"/>
            <a:chOff x="2670810" y="2514599"/>
            <a:chExt cx="3268980" cy="595252"/>
          </a:xfrm>
          <a:scene3d>
            <a:camera prst="orthographicFront"/>
            <a:lightRig rig="threePt" dir="t">
              <a:rot lat="0" lon="0" rev="7500000"/>
            </a:lightRig>
          </a:scene3d>
        </p:grpSpPr>
        <p:sp>
          <p:nvSpPr>
            <p:cNvPr id="19" name="Rounded Rectangle 18"/>
            <p:cNvSpPr/>
            <p:nvPr/>
          </p:nvSpPr>
          <p:spPr>
            <a:xfrm>
              <a:off x="2670810" y="2514599"/>
              <a:ext cx="3268980" cy="595252"/>
            </a:xfrm>
            <a:prstGeom prst="roundRect">
              <a:avLst/>
            </a:prstGeom>
            <a:sp3d z="152400" extrusionH="63500" prstMaterial="dkEdge">
              <a:bevelT w="135400" h="16350" prst="relaxedInset"/>
              <a:contourClr>
                <a:schemeClr val="bg1"/>
              </a:contourClr>
            </a:sp3d>
          </p:spPr>
          <p:style>
            <a:lnRef idx="1">
              <a:schemeClr val="accent3">
                <a:shade val="80000"/>
                <a:hueOff val="197329"/>
                <a:satOff val="-4336"/>
                <a:lumOff val="1581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2699868" y="2543657"/>
              <a:ext cx="3210864" cy="537136"/>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Mass Change</a:t>
              </a:r>
              <a:endParaRPr lang="en-US" sz="2000" kern="1200" dirty="0"/>
            </a:p>
          </p:txBody>
        </p:sp>
      </p:grpSp>
      <p:grpSp>
        <p:nvGrpSpPr>
          <p:cNvPr id="21" name="Group 20"/>
          <p:cNvGrpSpPr/>
          <p:nvPr/>
        </p:nvGrpSpPr>
        <p:grpSpPr>
          <a:xfrm>
            <a:off x="3276600" y="4662548"/>
            <a:ext cx="3268980" cy="595252"/>
            <a:chOff x="2670810" y="3184259"/>
            <a:chExt cx="3268980" cy="595252"/>
          </a:xfrm>
          <a:scene3d>
            <a:camera prst="orthographicFront"/>
            <a:lightRig rig="threePt" dir="t">
              <a:rot lat="0" lon="0" rev="7500000"/>
            </a:lightRig>
          </a:scene3d>
        </p:grpSpPr>
        <p:sp>
          <p:nvSpPr>
            <p:cNvPr id="22" name="Rounded Rectangle 21"/>
            <p:cNvSpPr/>
            <p:nvPr/>
          </p:nvSpPr>
          <p:spPr>
            <a:xfrm>
              <a:off x="2670810" y="3184259"/>
              <a:ext cx="3268980" cy="595252"/>
            </a:xfrm>
            <a:prstGeom prst="roundRect">
              <a:avLst/>
            </a:prstGeom>
            <a:sp3d z="152400" extrusionH="63500" prstMaterial="dkEdge">
              <a:bevelT w="135400" h="16350" prst="relaxedInset"/>
              <a:contourClr>
                <a:schemeClr val="bg1"/>
              </a:contourClr>
            </a:sp3d>
          </p:spPr>
          <p:style>
            <a:lnRef idx="1">
              <a:schemeClr val="accent3">
                <a:shade val="80000"/>
                <a:hueOff val="263105"/>
                <a:satOff val="-5782"/>
                <a:lumOff val="2108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2699868" y="3213317"/>
              <a:ext cx="3210864" cy="537136"/>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Medical Downtime</a:t>
              </a:r>
              <a:endParaRPr lang="en-US" sz="2000" kern="1200" dirty="0"/>
            </a:p>
          </p:txBody>
        </p:sp>
      </p:grpSp>
      <p:grpSp>
        <p:nvGrpSpPr>
          <p:cNvPr id="24" name="Group 23"/>
          <p:cNvGrpSpPr/>
          <p:nvPr/>
        </p:nvGrpSpPr>
        <p:grpSpPr>
          <a:xfrm>
            <a:off x="3276600" y="5424548"/>
            <a:ext cx="3268980" cy="595252"/>
            <a:chOff x="2670810" y="3853919"/>
            <a:chExt cx="3268980" cy="595252"/>
          </a:xfrm>
          <a:scene3d>
            <a:camera prst="orthographicFront"/>
            <a:lightRig rig="threePt" dir="t">
              <a:rot lat="0" lon="0" rev="7500000"/>
            </a:lightRig>
          </a:scene3d>
        </p:grpSpPr>
        <p:sp>
          <p:nvSpPr>
            <p:cNvPr id="25" name="Rounded Rectangle 24"/>
            <p:cNvSpPr/>
            <p:nvPr/>
          </p:nvSpPr>
          <p:spPr>
            <a:xfrm>
              <a:off x="2670810" y="3853919"/>
              <a:ext cx="3268980" cy="595252"/>
            </a:xfrm>
            <a:prstGeom prst="roundRect">
              <a:avLst/>
            </a:prstGeom>
            <a:sp3d z="152400" extrusionH="63500" prstMaterial="dkEdge">
              <a:bevelT w="135400" h="16350" prst="relaxedInset"/>
              <a:contourClr>
                <a:schemeClr val="bg1"/>
              </a:contourClr>
            </a:sp3d>
          </p:spPr>
          <p:style>
            <a:lnRef idx="1">
              <a:schemeClr val="accent3">
                <a:shade val="80000"/>
                <a:hueOff val="328881"/>
                <a:satOff val="-7227"/>
                <a:lumOff val="2635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Rounded Rectangle 4"/>
            <p:cNvSpPr/>
            <p:nvPr/>
          </p:nvSpPr>
          <p:spPr>
            <a:xfrm>
              <a:off x="2699868" y="3882977"/>
              <a:ext cx="3210864" cy="537136"/>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smtClean="0"/>
                <a:t>Additional KAECSES Issues</a:t>
              </a:r>
              <a:endParaRPr lang="en-US" sz="2000" kern="1200" dirty="0"/>
            </a:p>
          </p:txBody>
        </p:sp>
      </p:grpSp>
    </p:spTree>
    <p:extLst>
      <p:ext uri="{BB962C8B-B14F-4D97-AF65-F5344CB8AC3E}">
        <p14:creationId xmlns:p14="http://schemas.microsoft.com/office/powerpoint/2010/main" val="137189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15</a:t>
            </a:fld>
            <a:endParaRPr lang="en-US" dirty="0"/>
          </a:p>
        </p:txBody>
      </p:sp>
      <p:sp>
        <p:nvSpPr>
          <p:cNvPr id="5"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KAECSES Plan</a:t>
            </a:r>
            <a:endParaRPr lang="en-US" dirty="0"/>
          </a:p>
        </p:txBody>
      </p:sp>
      <p:sp>
        <p:nvSpPr>
          <p:cNvPr id="8" name="Content Placeholder 7"/>
          <p:cNvSpPr txBox="1">
            <a:spLocks/>
          </p:cNvSpPr>
          <p:nvPr/>
        </p:nvSpPr>
        <p:spPr>
          <a:xfrm>
            <a:off x="838201" y="1371600"/>
            <a:ext cx="7238999" cy="487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KAECSES Plan</a:t>
            </a:r>
          </a:p>
          <a:p>
            <a:endParaRPr lang="en-US" sz="2400" dirty="0" smtClean="0"/>
          </a:p>
          <a:p>
            <a:r>
              <a:rPr lang="en-US" sz="2400" dirty="0" smtClean="0"/>
              <a:t>December </a:t>
            </a:r>
            <a:r>
              <a:rPr lang="en-US" sz="2400" dirty="0"/>
              <a:t>Rollover will run early in </a:t>
            </a:r>
            <a:r>
              <a:rPr lang="en-US" sz="2400" dirty="0" smtClean="0"/>
              <a:t>October</a:t>
            </a:r>
          </a:p>
          <a:p>
            <a:endParaRPr lang="en-US" sz="2400" dirty="0"/>
          </a:p>
          <a:p>
            <a:r>
              <a:rPr lang="en-US" sz="2400" dirty="0"/>
              <a:t>Impacts ALL cases and programs</a:t>
            </a:r>
            <a:r>
              <a:rPr lang="en-US" sz="2400" dirty="0" smtClean="0"/>
              <a:t>.</a:t>
            </a:r>
          </a:p>
          <a:p>
            <a:pPr marL="0" indent="0">
              <a:buNone/>
            </a:pPr>
            <a:r>
              <a:rPr lang="en-US" sz="2400" dirty="0" smtClean="0"/>
              <a:t> </a:t>
            </a:r>
            <a:endParaRPr lang="en-US" sz="2400" dirty="0"/>
          </a:p>
          <a:p>
            <a:r>
              <a:rPr lang="en-US" sz="2400" dirty="0"/>
              <a:t>Job is tentatively set to run October 18</a:t>
            </a:r>
            <a:r>
              <a:rPr lang="en-US" sz="2400" baseline="30000" dirty="0"/>
              <a:t>th</a:t>
            </a:r>
            <a:r>
              <a:rPr lang="en-US" sz="2400" dirty="0" smtClean="0"/>
              <a:t>.</a:t>
            </a:r>
          </a:p>
          <a:p>
            <a:pPr marL="0" indent="0">
              <a:buNone/>
            </a:pPr>
            <a:endParaRPr lang="en-US" sz="2400" dirty="0"/>
          </a:p>
          <a:p>
            <a:r>
              <a:rPr lang="en-US" sz="2400" dirty="0"/>
              <a:t>Allows time for KEES conversion activities.   </a:t>
            </a:r>
          </a:p>
        </p:txBody>
      </p:sp>
    </p:spTree>
    <p:extLst>
      <p:ext uri="{BB962C8B-B14F-4D97-AF65-F5344CB8AC3E}">
        <p14:creationId xmlns:p14="http://schemas.microsoft.com/office/powerpoint/2010/main" val="3928769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16</a:t>
            </a:fld>
            <a:endParaRPr lang="en-US" dirty="0"/>
          </a:p>
        </p:txBody>
      </p:sp>
      <p:sp>
        <p:nvSpPr>
          <p:cNvPr id="5"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Medical Downtime</a:t>
            </a:r>
            <a:endParaRPr lang="en-US" dirty="0"/>
          </a:p>
        </p:txBody>
      </p:sp>
      <p:graphicFrame>
        <p:nvGraphicFramePr>
          <p:cNvPr id="7" name="Diagram 6"/>
          <p:cNvGraphicFramePr/>
          <p:nvPr>
            <p:extLst>
              <p:ext uri="{D42A27DB-BD31-4B8C-83A1-F6EECF244321}">
                <p14:modId xmlns:p14="http://schemas.microsoft.com/office/powerpoint/2010/main" val="12133215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55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p:txBody>
      </p:sp>
      <p:sp>
        <p:nvSpPr>
          <p:cNvPr id="3" name="Content Placeholder 2"/>
          <p:cNvSpPr>
            <a:spLocks noGrp="1"/>
          </p:cNvSpPr>
          <p:nvPr>
            <p:ph idx="1"/>
          </p:nvPr>
        </p:nvSpPr>
        <p:spPr>
          <a:xfrm>
            <a:off x="838200" y="1752600"/>
            <a:ext cx="5867400" cy="4038600"/>
          </a:xfrm>
        </p:spPr>
        <p:txBody>
          <a:bodyPr>
            <a:normAutofit/>
          </a:bodyPr>
          <a:lstStyle/>
          <a:p>
            <a:pPr marL="0" indent="0">
              <a:buNone/>
            </a:pPr>
            <a:r>
              <a:rPr lang="en-US" sz="2400" dirty="0" smtClean="0"/>
              <a:t>That completes and overview of Policy Updates.  </a:t>
            </a:r>
            <a:endParaRPr lang="en-US" dirty="0" smtClean="0"/>
          </a:p>
          <a:p>
            <a:pPr marL="457200" lvl="1" indent="0">
              <a:buNone/>
            </a:pPr>
            <a:endParaRPr lang="en-US" dirty="0"/>
          </a:p>
          <a:p>
            <a:pPr marL="0" indent="0">
              <a:buNone/>
            </a:pPr>
            <a:r>
              <a:rPr lang="en-US" sz="2400" dirty="0" smtClean="0"/>
              <a:t>Next, we will discuss topics not previously reviewed in training</a:t>
            </a:r>
            <a:r>
              <a:rPr lang="en-US" dirty="0" smtClean="0"/>
              <a:t>.</a:t>
            </a:r>
          </a:p>
        </p:txBody>
      </p:sp>
      <p:sp>
        <p:nvSpPr>
          <p:cNvPr id="4" name="Slide Number Placeholder 3"/>
          <p:cNvSpPr>
            <a:spLocks noGrp="1"/>
          </p:cNvSpPr>
          <p:nvPr>
            <p:ph type="sldNum" sz="quarter" idx="12"/>
          </p:nvPr>
        </p:nvSpPr>
        <p:spPr/>
        <p:txBody>
          <a:bodyPr/>
          <a:lstStyle/>
          <a:p>
            <a:fld id="{908B7E1D-52E2-4F04-9DFE-B1650792F521}" type="slidenum">
              <a:rPr lang="en-US" smtClean="0"/>
              <a:pPr/>
              <a:t>17</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Policy Updates</a:t>
            </a:r>
            <a:endParaRPr lang="en-US" dirty="0"/>
          </a:p>
        </p:txBody>
      </p:sp>
    </p:spTree>
    <p:extLst>
      <p:ext uri="{BB962C8B-B14F-4D97-AF65-F5344CB8AC3E}">
        <p14:creationId xmlns:p14="http://schemas.microsoft.com/office/powerpoint/2010/main" val="612315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18</a:t>
            </a:fld>
            <a:endParaRPr lang="en-US" dirty="0"/>
          </a:p>
        </p:txBody>
      </p:sp>
      <p:sp>
        <p:nvSpPr>
          <p:cNvPr id="6" name="Content Placeholder 7"/>
          <p:cNvSpPr txBox="1">
            <a:spLocks/>
          </p:cNvSpPr>
          <p:nvPr/>
        </p:nvSpPr>
        <p:spPr>
          <a:xfrm>
            <a:off x="609600" y="1295400"/>
            <a:ext cx="7848600" cy="4572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Contact Log Entry – Contacted by Agency</a:t>
            </a:r>
          </a:p>
          <a:p>
            <a:pPr marL="0" indent="0">
              <a:buNone/>
            </a:pPr>
            <a:r>
              <a:rPr lang="en-US" sz="2400" dirty="0" smtClean="0"/>
              <a:t>Used to notify KanCare CH that benefits have started at DCF.</a:t>
            </a:r>
          </a:p>
          <a:p>
            <a:pPr marL="0" indent="0">
              <a:buNone/>
            </a:pPr>
            <a:endParaRPr lang="en-US" sz="2400" dirty="0" smtClean="0"/>
          </a:p>
          <a:p>
            <a:r>
              <a:rPr lang="en-US" sz="2400" dirty="0" smtClean="0"/>
              <a:t>MAKE SURE that you are in the context of the existing KanCare CH case</a:t>
            </a:r>
          </a:p>
          <a:p>
            <a:r>
              <a:rPr lang="en-US" sz="2400" dirty="0" smtClean="0"/>
              <a:t>Contacted By: Agency</a:t>
            </a:r>
          </a:p>
          <a:p>
            <a:r>
              <a:rPr lang="en-US" sz="2400" dirty="0" smtClean="0"/>
              <a:t>Agency: KDHE</a:t>
            </a:r>
          </a:p>
          <a:p>
            <a:r>
              <a:rPr lang="en-US" sz="2400" dirty="0" smtClean="0"/>
              <a:t>Category: Change Requests</a:t>
            </a:r>
          </a:p>
          <a:p>
            <a:r>
              <a:rPr lang="en-US" sz="2400" dirty="0" smtClean="0"/>
              <a:t>Contact Reason: DCF Started Coverage – End CH Coverage</a:t>
            </a:r>
          </a:p>
          <a:p>
            <a:pPr marL="0" indent="0">
              <a:buNone/>
            </a:pPr>
            <a:endParaRPr lang="en-US" sz="2400" dirty="0" smtClean="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Contact Log</a:t>
            </a:r>
            <a:endParaRPr lang="en-US" dirty="0"/>
          </a:p>
        </p:txBody>
      </p:sp>
    </p:spTree>
    <p:extLst>
      <p:ext uri="{BB962C8B-B14F-4D97-AF65-F5344CB8AC3E}">
        <p14:creationId xmlns:p14="http://schemas.microsoft.com/office/powerpoint/2010/main" val="82510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19</a:t>
            </a:fld>
            <a:endParaRPr lang="en-US" dirty="0"/>
          </a:p>
        </p:txBody>
      </p:sp>
      <p:sp>
        <p:nvSpPr>
          <p:cNvPr id="5" name="Content Placeholder 19"/>
          <p:cNvSpPr txBox="1">
            <a:spLocks/>
          </p:cNvSpPr>
          <p:nvPr/>
        </p:nvSpPr>
        <p:spPr>
          <a:xfrm>
            <a:off x="1600200" y="609600"/>
            <a:ext cx="5943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Contact Log &gt; Existing CH Case information</a:t>
            </a:r>
            <a:endParaRPr lang="en-US" sz="1800"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309" y="1159742"/>
            <a:ext cx="7639826" cy="5088657"/>
          </a:xfrm>
        </p:spPr>
      </p:pic>
    </p:spTree>
    <p:extLst>
      <p:ext uri="{BB962C8B-B14F-4D97-AF65-F5344CB8AC3E}">
        <p14:creationId xmlns:p14="http://schemas.microsoft.com/office/powerpoint/2010/main" val="3027642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PPS Webinar</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8" name="Content Placeholder 7"/>
          <p:cNvSpPr>
            <a:spLocks noGrp="1"/>
          </p:cNvSpPr>
          <p:nvPr>
            <p:ph idx="1"/>
          </p:nvPr>
        </p:nvSpPr>
        <p:spPr>
          <a:xfrm>
            <a:off x="685800" y="1905000"/>
            <a:ext cx="5715000" cy="2819400"/>
          </a:xfrm>
          <a:solidFill>
            <a:schemeClr val="bg1"/>
          </a:solidFill>
        </p:spPr>
        <p:txBody>
          <a:bodyPr>
            <a:normAutofit fontScale="92500" lnSpcReduction="20000"/>
          </a:bodyPr>
          <a:lstStyle/>
          <a:p>
            <a:pPr marL="0" indent="0">
              <a:buNone/>
            </a:pPr>
            <a:r>
              <a:rPr lang="en-US" dirty="0"/>
              <a:t>T</a:t>
            </a:r>
            <a:r>
              <a:rPr lang="en-US" dirty="0" smtClean="0"/>
              <a:t>his webinar will discuss:</a:t>
            </a:r>
          </a:p>
          <a:p>
            <a:r>
              <a:rPr lang="en-US" dirty="0" smtClean="0"/>
              <a:t>Policy Updates</a:t>
            </a:r>
          </a:p>
          <a:p>
            <a:r>
              <a:rPr lang="en-US" dirty="0" smtClean="0"/>
              <a:t>New Training topics</a:t>
            </a:r>
          </a:p>
          <a:p>
            <a:r>
              <a:rPr lang="en-US" dirty="0" smtClean="0"/>
              <a:t>Updates to Processes learned in Training</a:t>
            </a:r>
          </a:p>
          <a:p>
            <a:r>
              <a:rPr lang="en-US" dirty="0" smtClean="0"/>
              <a:t>Updates to Questions raised in Training</a:t>
            </a:r>
          </a:p>
        </p:txBody>
      </p:sp>
      <p:sp>
        <p:nvSpPr>
          <p:cNvPr id="9" name="Slide Number Placeholder 8"/>
          <p:cNvSpPr>
            <a:spLocks noGrp="1"/>
          </p:cNvSpPr>
          <p:nvPr>
            <p:ph type="sldNum" sz="quarter" idx="12"/>
          </p:nvPr>
        </p:nvSpPr>
        <p:spPr/>
        <p:txBody>
          <a:bodyPr/>
          <a:lstStyle/>
          <a:p>
            <a:fld id="{908B7E1D-52E2-4F04-9DFE-B1650792F521}" type="slidenum">
              <a:rPr lang="en-US" smtClean="0"/>
              <a:pPr/>
              <a:t>2</a:t>
            </a:fld>
            <a:endParaRPr lang="en-US" dirty="0"/>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20</a:t>
            </a:fld>
            <a:endParaRPr lang="en-US" dirty="0"/>
          </a:p>
        </p:txBody>
      </p:sp>
      <p:sp>
        <p:nvSpPr>
          <p:cNvPr id="5" name="Content Placeholder 19"/>
          <p:cNvSpPr txBox="1">
            <a:spLocks/>
          </p:cNvSpPr>
          <p:nvPr/>
        </p:nvSpPr>
        <p:spPr>
          <a:xfrm>
            <a:off x="1600200" y="609600"/>
            <a:ext cx="5943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Contact Log &gt; PPS Staff Information </a:t>
            </a:r>
            <a:endParaRPr lang="en-US" sz="1800"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309" y="1159742"/>
            <a:ext cx="7639826" cy="5088658"/>
          </a:xfrm>
        </p:spPr>
      </p:pic>
    </p:spTree>
    <p:extLst>
      <p:ext uri="{BB962C8B-B14F-4D97-AF65-F5344CB8AC3E}">
        <p14:creationId xmlns:p14="http://schemas.microsoft.com/office/powerpoint/2010/main" val="1596164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21</a:t>
            </a:fld>
            <a:endParaRPr lang="en-US" dirty="0"/>
          </a:p>
        </p:txBody>
      </p:sp>
      <p:sp>
        <p:nvSpPr>
          <p:cNvPr id="5" name="Content Placeholder 19"/>
          <p:cNvSpPr txBox="1">
            <a:spLocks/>
          </p:cNvSpPr>
          <p:nvPr/>
        </p:nvSpPr>
        <p:spPr>
          <a:xfrm>
            <a:off x="1600200" y="609600"/>
            <a:ext cx="5943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Contact Log &gt; KanCare CH information</a:t>
            </a:r>
            <a:endParaRPr lang="en-US" sz="1800"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309" y="1159742"/>
            <a:ext cx="7639826" cy="5088658"/>
          </a:xfrm>
        </p:spPr>
      </p:pic>
    </p:spTree>
    <p:extLst>
      <p:ext uri="{BB962C8B-B14F-4D97-AF65-F5344CB8AC3E}">
        <p14:creationId xmlns:p14="http://schemas.microsoft.com/office/powerpoint/2010/main" val="3344117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22</a:t>
            </a:fld>
            <a:endParaRPr lang="en-US" dirty="0"/>
          </a:p>
        </p:txBody>
      </p:sp>
      <p:sp>
        <p:nvSpPr>
          <p:cNvPr id="5" name="Content Placeholder 19"/>
          <p:cNvSpPr txBox="1">
            <a:spLocks/>
          </p:cNvSpPr>
          <p:nvPr/>
        </p:nvSpPr>
        <p:spPr>
          <a:xfrm>
            <a:off x="1600200" y="609600"/>
            <a:ext cx="5943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Contact Log &gt; New PPS Case information</a:t>
            </a:r>
            <a:endParaRPr lang="en-US" sz="1800"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309" y="1159742"/>
            <a:ext cx="7639826" cy="5088657"/>
          </a:xfrm>
        </p:spPr>
      </p:pic>
    </p:spTree>
    <p:extLst>
      <p:ext uri="{BB962C8B-B14F-4D97-AF65-F5344CB8AC3E}">
        <p14:creationId xmlns:p14="http://schemas.microsoft.com/office/powerpoint/2010/main" val="1564412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315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Contact Log &gt; Summary</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23</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2" name="TextBox 1"/>
          <p:cNvSpPr txBox="1"/>
          <p:nvPr/>
        </p:nvSpPr>
        <p:spPr>
          <a:xfrm>
            <a:off x="533400" y="1600200"/>
            <a:ext cx="8001000" cy="4524315"/>
          </a:xfrm>
          <a:prstGeom prst="rect">
            <a:avLst/>
          </a:prstGeom>
          <a:noFill/>
        </p:spPr>
        <p:txBody>
          <a:bodyPr wrap="square" rtlCol="0">
            <a:spAutoFit/>
          </a:bodyPr>
          <a:lstStyle/>
          <a:p>
            <a:r>
              <a:rPr lang="en-US" sz="2400" b="1" dirty="0"/>
              <a:t>DCF Started Coverage – End CH Coverage</a:t>
            </a:r>
          </a:p>
          <a:p>
            <a:r>
              <a:rPr lang="en-US" sz="2400" dirty="0"/>
              <a:t>It is important to verify that you are in the context of the existing KanCare CH medical case and remember that selecting:</a:t>
            </a:r>
          </a:p>
          <a:p>
            <a:endParaRPr lang="en-US" sz="2400" dirty="0"/>
          </a:p>
          <a:p>
            <a:pPr lvl="1">
              <a:buFont typeface="Arial" panose="020B0604020202020204" pitchFamily="34" charset="0"/>
              <a:buChar char="•"/>
            </a:pPr>
            <a:r>
              <a:rPr lang="en-US" sz="2400" dirty="0"/>
              <a:t>Agency = KDHE</a:t>
            </a:r>
          </a:p>
          <a:p>
            <a:pPr lvl="1">
              <a:buFont typeface="Arial" panose="020B0604020202020204" pitchFamily="34" charset="0"/>
              <a:buChar char="•"/>
            </a:pPr>
            <a:r>
              <a:rPr lang="en-US" sz="2400" dirty="0"/>
              <a:t>Category = Change Requests</a:t>
            </a:r>
          </a:p>
          <a:p>
            <a:pPr lvl="1">
              <a:buFont typeface="Arial" panose="020B0604020202020204" pitchFamily="34" charset="0"/>
              <a:buChar char="•"/>
            </a:pPr>
            <a:r>
              <a:rPr lang="en-US" sz="2400" dirty="0"/>
              <a:t>Contact Reason = DCF Started Coverage – End CH Coverage</a:t>
            </a:r>
          </a:p>
          <a:p>
            <a:endParaRPr lang="en-US" sz="2400" dirty="0"/>
          </a:p>
          <a:p>
            <a:r>
              <a:rPr lang="en-US" sz="2400" dirty="0"/>
              <a:t>Will drive the task to the appropriate KanCare Task queue for this type of notification.</a:t>
            </a:r>
          </a:p>
        </p:txBody>
      </p:sp>
    </p:spTree>
    <p:extLst>
      <p:ext uri="{BB962C8B-B14F-4D97-AF65-F5344CB8AC3E}">
        <p14:creationId xmlns:p14="http://schemas.microsoft.com/office/powerpoint/2010/main" val="803196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Contact Log &gt; Task to Clearinghouse </a:t>
            </a:r>
            <a:endParaRPr lang="en-US" sz="1600"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24</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5"/>
          <p:cNvSpPr>
            <a:spLocks noGrp="1"/>
          </p:cNvSpPr>
          <p:nvPr>
            <p:ph idx="1"/>
          </p:nvPr>
        </p:nvSpPr>
        <p:spPr>
          <a:xfrm>
            <a:off x="914400" y="1600200"/>
            <a:ext cx="6477000" cy="3810000"/>
          </a:xfrm>
        </p:spPr>
        <p:txBody>
          <a:bodyPr/>
          <a:lstStyle/>
          <a:p>
            <a:pPr marL="0" indent="0">
              <a:buNone/>
            </a:pPr>
            <a:r>
              <a:rPr lang="en-US" sz="2600" dirty="0"/>
              <a:t>That completes using the Contact Log to send a Task to KanCare CH.</a:t>
            </a:r>
          </a:p>
          <a:p>
            <a:pPr marL="457200" lvl="1" indent="0">
              <a:buNone/>
            </a:pPr>
            <a:endParaRPr lang="en-US" sz="2600" dirty="0"/>
          </a:p>
          <a:p>
            <a:pPr marL="0" indent="0">
              <a:buNone/>
            </a:pPr>
            <a:r>
              <a:rPr lang="en-US" sz="2600" dirty="0"/>
              <a:t>Next, we will discuss using Tasks to assist with closing AWOL cases.</a:t>
            </a:r>
          </a:p>
          <a:p>
            <a:endParaRPr lang="en-US" dirty="0"/>
          </a:p>
        </p:txBody>
      </p:sp>
    </p:spTree>
    <p:extLst>
      <p:ext uri="{BB962C8B-B14F-4D97-AF65-F5344CB8AC3E}">
        <p14:creationId xmlns:p14="http://schemas.microsoft.com/office/powerpoint/2010/main" val="3774721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599"/>
            <a:ext cx="691515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AWOL Processes &gt; Tasks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25</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2" name="TextBox 1"/>
          <p:cNvSpPr txBox="1"/>
          <p:nvPr/>
        </p:nvSpPr>
        <p:spPr>
          <a:xfrm>
            <a:off x="685800" y="1829812"/>
            <a:ext cx="7620000" cy="3046988"/>
          </a:xfrm>
          <a:prstGeom prst="rect">
            <a:avLst/>
          </a:prstGeom>
          <a:noFill/>
        </p:spPr>
        <p:txBody>
          <a:bodyPr wrap="square" rtlCol="0">
            <a:spAutoFit/>
          </a:bodyPr>
          <a:lstStyle/>
          <a:p>
            <a:r>
              <a:rPr lang="en-US" sz="2200" dirty="0"/>
              <a:t>When a child in Foster Care is AWOL and cannot be located: </a:t>
            </a:r>
            <a:endParaRPr lang="en-US" sz="2200" dirty="0">
              <a:solidFill>
                <a:schemeClr val="accent6">
                  <a:lumMod val="50000"/>
                  <a:lumOff val="50000"/>
                </a:schemeClr>
              </a:solidFill>
            </a:endParaRPr>
          </a:p>
          <a:p>
            <a:endParaRPr lang="en-US" sz="2200" dirty="0"/>
          </a:p>
          <a:p>
            <a:r>
              <a:rPr lang="en-US" sz="2200" dirty="0"/>
              <a:t>Medical Coverage will end the last day of the month following the day absence is discovered.</a:t>
            </a:r>
          </a:p>
          <a:p>
            <a:endParaRPr lang="en-US" sz="2200" dirty="0"/>
          </a:p>
          <a:p>
            <a:r>
              <a:rPr lang="en-US" sz="2200" dirty="0"/>
              <a:t>For example:</a:t>
            </a:r>
          </a:p>
          <a:p>
            <a:pPr lvl="1"/>
            <a:r>
              <a:rPr lang="en-US" sz="2000" dirty="0"/>
              <a:t>Notified of Absence </a:t>
            </a:r>
            <a:r>
              <a:rPr lang="en-US" sz="2000" dirty="0" smtClean="0"/>
              <a:t>10/3/2013</a:t>
            </a:r>
            <a:endParaRPr lang="en-US" sz="2000" dirty="0"/>
          </a:p>
          <a:p>
            <a:pPr lvl="1"/>
            <a:r>
              <a:rPr lang="en-US" sz="2000" dirty="0"/>
              <a:t>Coverage requires discontinuance in the come up month of 12/2013, effective 11/30/13</a:t>
            </a:r>
          </a:p>
        </p:txBody>
      </p:sp>
    </p:spTree>
    <p:extLst>
      <p:ext uri="{BB962C8B-B14F-4D97-AF65-F5344CB8AC3E}">
        <p14:creationId xmlns:p14="http://schemas.microsoft.com/office/powerpoint/2010/main" val="3080815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5562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Manual Task – In Case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26</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88922"/>
            <a:ext cx="8458200" cy="5235677"/>
          </a:xfrm>
          <a:prstGeom prst="rect">
            <a:avLst/>
          </a:prstGeom>
        </p:spPr>
      </p:pic>
    </p:spTree>
    <p:extLst>
      <p:ext uri="{BB962C8B-B14F-4D97-AF65-F5344CB8AC3E}">
        <p14:creationId xmlns:p14="http://schemas.microsoft.com/office/powerpoint/2010/main" val="1635764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5562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Manual Task – In Case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27</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08780"/>
            <a:ext cx="8458200" cy="5195962"/>
          </a:xfrm>
          <a:prstGeom prst="rect">
            <a:avLst/>
          </a:prstGeom>
        </p:spPr>
      </p:pic>
    </p:spTree>
    <p:extLst>
      <p:ext uri="{BB962C8B-B14F-4D97-AF65-F5344CB8AC3E}">
        <p14:creationId xmlns:p14="http://schemas.microsoft.com/office/powerpoint/2010/main" val="2477780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5562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Manual Task – In Case &gt; Due Date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28</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28" y="1108780"/>
            <a:ext cx="8226344" cy="5195961"/>
          </a:xfrm>
          <a:prstGeom prst="rect">
            <a:avLst/>
          </a:prstGeom>
        </p:spPr>
      </p:pic>
    </p:spTree>
    <p:extLst>
      <p:ext uri="{BB962C8B-B14F-4D97-AF65-F5344CB8AC3E}">
        <p14:creationId xmlns:p14="http://schemas.microsoft.com/office/powerpoint/2010/main" val="861613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6400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Manual Task – In Case &gt; Your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29</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29" y="1108780"/>
            <a:ext cx="8226342" cy="5195961"/>
          </a:xfrm>
          <a:prstGeom prst="rect">
            <a:avLst/>
          </a:prstGeom>
        </p:spPr>
      </p:pic>
    </p:spTree>
    <p:extLst>
      <p:ext uri="{BB962C8B-B14F-4D97-AF65-F5344CB8AC3E}">
        <p14:creationId xmlns:p14="http://schemas.microsoft.com/office/powerpoint/2010/main" val="3281742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3</a:t>
            </a:fld>
            <a:endParaRPr lang="en-US" dirty="0"/>
          </a:p>
        </p:txBody>
      </p:sp>
      <p:sp>
        <p:nvSpPr>
          <p:cNvPr id="6" name="Content Placeholder 7"/>
          <p:cNvSpPr txBox="1">
            <a:spLocks/>
          </p:cNvSpPr>
          <p:nvPr/>
        </p:nvSpPr>
        <p:spPr>
          <a:xfrm>
            <a:off x="1066799" y="1990725"/>
            <a:ext cx="6629401" cy="3190875"/>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Review Requirements –</a:t>
            </a:r>
          </a:p>
          <a:p>
            <a:pPr marL="0" indent="0">
              <a:buNone/>
            </a:pPr>
            <a:endParaRPr lang="en-US" sz="2200" b="1" dirty="0">
              <a:solidFill>
                <a:srgbClr val="FF0000"/>
              </a:solidFill>
            </a:endParaRPr>
          </a:p>
          <a:p>
            <a:pPr marL="0" indent="0">
              <a:buNone/>
            </a:pPr>
            <a:r>
              <a:rPr lang="en-US" sz="2200" dirty="0" smtClean="0"/>
              <a:t>Foster Care and Adoption Support Medical</a:t>
            </a:r>
          </a:p>
          <a:p>
            <a:pPr marL="0" indent="0">
              <a:buNone/>
            </a:pPr>
            <a:endParaRPr lang="en-US" sz="2200" dirty="0"/>
          </a:p>
          <a:p>
            <a:r>
              <a:rPr lang="en-US" sz="2200" dirty="0" smtClean="0"/>
              <a:t>Not Required</a:t>
            </a:r>
          </a:p>
          <a:p>
            <a:r>
              <a:rPr lang="en-US" sz="2200" dirty="0" smtClean="0"/>
              <a:t>Based on FC and AS recipient status</a:t>
            </a:r>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Policy Updates </a:t>
            </a:r>
            <a:endParaRPr lang="en-US" dirty="0"/>
          </a:p>
        </p:txBody>
      </p:sp>
    </p:spTree>
    <p:extLst>
      <p:ext uri="{BB962C8B-B14F-4D97-AF65-F5344CB8AC3E}">
        <p14:creationId xmlns:p14="http://schemas.microsoft.com/office/powerpoint/2010/main" val="131066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5562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Manual Task – In Case &gt; PPS Queue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30</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29" y="1108780"/>
            <a:ext cx="8226342" cy="5195960"/>
          </a:xfrm>
          <a:prstGeom prst="rect">
            <a:avLst/>
          </a:prstGeom>
        </p:spPr>
      </p:pic>
    </p:spTree>
    <p:extLst>
      <p:ext uri="{BB962C8B-B14F-4D97-AF65-F5344CB8AC3E}">
        <p14:creationId xmlns:p14="http://schemas.microsoft.com/office/powerpoint/2010/main" val="3230053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6629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Manual Task – In Case &gt; Task Details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31</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29" y="1108780"/>
            <a:ext cx="8226341" cy="5195960"/>
          </a:xfrm>
          <a:prstGeom prst="rect">
            <a:avLst/>
          </a:prstGeom>
        </p:spPr>
      </p:pic>
    </p:spTree>
    <p:extLst>
      <p:ext uri="{BB962C8B-B14F-4D97-AF65-F5344CB8AC3E}">
        <p14:creationId xmlns:p14="http://schemas.microsoft.com/office/powerpoint/2010/main" val="4175169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622935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Manual Task – In Case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32</a:t>
            </a:fld>
            <a:endParaRPr lang="en-US" dirty="0"/>
          </a:p>
        </p:txBody>
      </p:sp>
      <p:sp>
        <p:nvSpPr>
          <p:cNvPr id="6" name="Content Placeholder 7"/>
          <p:cNvSpPr txBox="1">
            <a:spLocks/>
          </p:cNvSpPr>
          <p:nvPr/>
        </p:nvSpPr>
        <p:spPr>
          <a:xfrm>
            <a:off x="762000" y="1905000"/>
            <a:ext cx="7620000" cy="3200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2" name="TextBox 1"/>
          <p:cNvSpPr txBox="1"/>
          <p:nvPr/>
        </p:nvSpPr>
        <p:spPr>
          <a:xfrm>
            <a:off x="762000" y="2274838"/>
            <a:ext cx="7924800" cy="230832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Manual Task – In Case</a:t>
            </a:r>
          </a:p>
          <a:p>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Task in PPS queue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Task assigned to specific worker – you</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Remains in Task Inventory until marked complete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Will appear overdue starting the day after Due Date</a:t>
            </a:r>
          </a:p>
        </p:txBody>
      </p:sp>
    </p:spTree>
    <p:extLst>
      <p:ext uri="{BB962C8B-B14F-4D97-AF65-F5344CB8AC3E}">
        <p14:creationId xmlns:p14="http://schemas.microsoft.com/office/powerpoint/2010/main" val="3264055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6477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Task Inventory</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33</a:t>
            </a:fld>
            <a:endParaRPr lang="en-US" dirty="0"/>
          </a:p>
        </p:txBody>
      </p:sp>
      <p:sp>
        <p:nvSpPr>
          <p:cNvPr id="6" name="Content Placeholder 7"/>
          <p:cNvSpPr txBox="1">
            <a:spLocks/>
          </p:cNvSpPr>
          <p:nvPr/>
        </p:nvSpPr>
        <p:spPr>
          <a:xfrm>
            <a:off x="304800" y="1828800"/>
            <a:ext cx="8686800" cy="3352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Task Inventory</a:t>
            </a:r>
          </a:p>
          <a:p>
            <a:r>
              <a:rPr lang="en-US" sz="2400" dirty="0" smtClean="0"/>
              <a:t>KEES home page – Task Portlet</a:t>
            </a:r>
          </a:p>
          <a:p>
            <a:pPr marL="0" indent="0">
              <a:buNone/>
            </a:pPr>
            <a:endParaRPr lang="en-US" sz="2400" dirty="0" smtClean="0"/>
          </a:p>
          <a:p>
            <a:pPr marL="57150" indent="0">
              <a:buNone/>
            </a:pPr>
            <a:r>
              <a:rPr lang="en-US" sz="2400" b="1" dirty="0" smtClean="0"/>
              <a:t>Task Management </a:t>
            </a:r>
            <a:r>
              <a:rPr lang="en-US" sz="2400" dirty="0" smtClean="0"/>
              <a:t>Tasks from Utility navigation shows:</a:t>
            </a:r>
          </a:p>
          <a:p>
            <a:pPr marL="400050"/>
            <a:r>
              <a:rPr lang="en-US" sz="2400" dirty="0" smtClean="0"/>
              <a:t>Tasks associated with Case (if in the context of a case)</a:t>
            </a:r>
          </a:p>
          <a:p>
            <a:pPr marL="400050"/>
            <a:r>
              <a:rPr lang="en-US" sz="2400" dirty="0" smtClean="0"/>
              <a:t>Tasks Assigned to the logged in user</a:t>
            </a:r>
          </a:p>
          <a:p>
            <a:pPr marL="400050"/>
            <a:endParaRPr lang="en-US" sz="2400" dirty="0" smtClean="0"/>
          </a:p>
          <a:p>
            <a:pPr marL="400050"/>
            <a:endParaRPr lang="en-US" sz="2400" dirty="0"/>
          </a:p>
          <a:p>
            <a:pPr marL="57150" indent="0">
              <a:buNone/>
            </a:pPr>
            <a:endParaRPr lang="en-US" sz="2400" dirty="0" smtClean="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3037467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239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Task Portlet &gt; Assigned to Me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34</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3" y="1528496"/>
            <a:ext cx="8906494" cy="4402597"/>
          </a:xfrm>
          <a:prstGeom prst="rect">
            <a:avLst/>
          </a:prstGeom>
        </p:spPr>
      </p:pic>
    </p:spTree>
    <p:extLst>
      <p:ext uri="{BB962C8B-B14F-4D97-AF65-F5344CB8AC3E}">
        <p14:creationId xmlns:p14="http://schemas.microsoft.com/office/powerpoint/2010/main" val="2702752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35</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Task Detail </a:t>
            </a:r>
            <a:endParaRPr lang="en-US" dirty="0"/>
          </a:p>
        </p:txBody>
      </p:sp>
      <p:sp>
        <p:nvSpPr>
          <p:cNvPr id="12" name="Content Placeholder 7"/>
          <p:cNvSpPr txBox="1">
            <a:spLocks/>
          </p:cNvSpPr>
          <p:nvPr/>
        </p:nvSpPr>
        <p:spPr>
          <a:xfrm>
            <a:off x="1244009" y="1524000"/>
            <a:ext cx="6071191" cy="3810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The Task Portlet will display all tasks assigned to you, the logged in KEES user.  Clicking on a Task name hyperlink will open the details of that task.</a:t>
            </a:r>
          </a:p>
          <a:p>
            <a:pPr marL="0" indent="0">
              <a:buNone/>
            </a:pPr>
            <a:endParaRPr lang="en-US" sz="2400" dirty="0"/>
          </a:p>
          <a:p>
            <a:pPr marL="0" indent="0">
              <a:buNone/>
            </a:pPr>
            <a:r>
              <a:rPr lang="en-US" sz="2400" dirty="0" smtClean="0"/>
              <a:t>While you are in the context of a case, clicking Tasks in Utility navigation will show you all Tasks associated with that case as well as all tasks assigned to you.</a:t>
            </a:r>
          </a:p>
        </p:txBody>
      </p:sp>
    </p:spTree>
    <p:extLst>
      <p:ext uri="{BB962C8B-B14F-4D97-AF65-F5344CB8AC3E}">
        <p14:creationId xmlns:p14="http://schemas.microsoft.com/office/powerpoint/2010/main" val="1669700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239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Case &gt; Tasks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36</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10" y="1134989"/>
            <a:ext cx="8383780" cy="5189611"/>
          </a:xfrm>
          <a:prstGeom prst="rect">
            <a:avLst/>
          </a:prstGeom>
        </p:spPr>
      </p:pic>
    </p:spTree>
    <p:extLst>
      <p:ext uri="{BB962C8B-B14F-4D97-AF65-F5344CB8AC3E}">
        <p14:creationId xmlns:p14="http://schemas.microsoft.com/office/powerpoint/2010/main" val="906825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239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Tasks from Utility &gt; Tasks for Case and Assigned Tasks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37</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2" y="1134989"/>
            <a:ext cx="8421156" cy="5189611"/>
          </a:xfrm>
          <a:prstGeom prst="rect">
            <a:avLst/>
          </a:prstGeom>
        </p:spPr>
      </p:pic>
    </p:spTree>
    <p:extLst>
      <p:ext uri="{BB962C8B-B14F-4D97-AF65-F5344CB8AC3E}">
        <p14:creationId xmlns:p14="http://schemas.microsoft.com/office/powerpoint/2010/main" val="4264052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239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Tasks &gt; Task name hyperlink</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38</a:t>
            </a:fld>
            <a:endParaRPr lang="en-US" dirty="0"/>
          </a:p>
        </p:txBody>
      </p:sp>
      <p:sp>
        <p:nvSpPr>
          <p:cNvPr id="8" name="Title 6"/>
          <p:cNvSpPr>
            <a:spLocks noGrp="1"/>
          </p:cNvSpPr>
          <p:nvPr>
            <p:ph type="title"/>
          </p:nvPr>
        </p:nvSpPr>
        <p:spPr>
          <a:xfrm>
            <a:off x="1600200" y="73152"/>
            <a:ext cx="7086600" cy="566928"/>
          </a:xfrm>
        </p:spPr>
        <p:txBody>
          <a:bodyPr/>
          <a:lstStyle/>
          <a:p>
            <a:r>
              <a:rPr lang="en-US" dirty="0" smtClean="0"/>
              <a:t>PPS Webinar</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2" y="1161342"/>
            <a:ext cx="8421156" cy="5136905"/>
          </a:xfrm>
          <a:prstGeom prst="rect">
            <a:avLst/>
          </a:prstGeom>
        </p:spPr>
      </p:pic>
    </p:spTree>
    <p:extLst>
      <p:ext uri="{BB962C8B-B14F-4D97-AF65-F5344CB8AC3E}">
        <p14:creationId xmlns:p14="http://schemas.microsoft.com/office/powerpoint/2010/main" val="806555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39</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Task Details &gt; Complete the Task</a:t>
            </a:r>
            <a:endParaRPr lang="en-US" dirty="0"/>
          </a:p>
        </p:txBody>
      </p:sp>
      <p:sp>
        <p:nvSpPr>
          <p:cNvPr id="8" name="Content Placeholder 2"/>
          <p:cNvSpPr txBox="1">
            <a:spLocks/>
          </p:cNvSpPr>
          <p:nvPr/>
        </p:nvSpPr>
        <p:spPr>
          <a:xfrm>
            <a:off x="457200" y="2133600"/>
            <a:ext cx="3962400" cy="3505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Update Status Reason to Complete</a:t>
            </a:r>
          </a:p>
          <a:p>
            <a:pPr marL="0" indent="0">
              <a:buNone/>
            </a:pPr>
            <a:endParaRPr lang="en-US" sz="2200" dirty="0" smtClean="0"/>
          </a:p>
          <a:p>
            <a:r>
              <a:rPr lang="en-US" sz="2200" dirty="0" smtClean="0"/>
              <a:t>Enter Comments as they may be appropriate</a:t>
            </a:r>
          </a:p>
          <a:p>
            <a:pPr marL="0" indent="0">
              <a:buNone/>
            </a:pPr>
            <a:endParaRPr lang="en-US" sz="2200" dirty="0" smtClean="0"/>
          </a:p>
          <a:p>
            <a:r>
              <a:rPr lang="en-US" sz="2200" dirty="0" smtClean="0"/>
              <a:t>Click the Complete button</a:t>
            </a:r>
            <a:endParaRPr lang="en-US"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71600"/>
            <a:ext cx="3810000" cy="4476750"/>
          </a:xfrm>
          <a:prstGeom prst="rect">
            <a:avLst/>
          </a:prstGeom>
        </p:spPr>
      </p:pic>
    </p:spTree>
    <p:extLst>
      <p:ext uri="{BB962C8B-B14F-4D97-AF65-F5344CB8AC3E}">
        <p14:creationId xmlns:p14="http://schemas.microsoft.com/office/powerpoint/2010/main" val="392560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a:t>
            </a:fld>
            <a:endParaRPr lang="en-US" dirty="0"/>
          </a:p>
        </p:txBody>
      </p:sp>
      <p:sp>
        <p:nvSpPr>
          <p:cNvPr id="6" name="Content Placeholder 7"/>
          <p:cNvSpPr txBox="1">
            <a:spLocks/>
          </p:cNvSpPr>
          <p:nvPr/>
        </p:nvSpPr>
        <p:spPr>
          <a:xfrm>
            <a:off x="990601" y="1600200"/>
            <a:ext cx="7467599" cy="3581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Foster Care Aged Out Medical –</a:t>
            </a:r>
          </a:p>
          <a:p>
            <a:pPr marL="0" indent="0">
              <a:buNone/>
            </a:pPr>
            <a:endParaRPr lang="en-US" sz="2200" b="1" dirty="0" smtClean="0"/>
          </a:p>
          <a:p>
            <a:r>
              <a:rPr lang="en-US" sz="2200" dirty="0" smtClean="0"/>
              <a:t>Youth in Foster Care on 18</a:t>
            </a:r>
            <a:r>
              <a:rPr lang="en-US" sz="2200" baseline="30000" dirty="0" smtClean="0"/>
              <a:t>th</a:t>
            </a:r>
            <a:r>
              <a:rPr lang="en-US" sz="2200" dirty="0" smtClean="0"/>
              <a:t> birthday</a:t>
            </a:r>
          </a:p>
          <a:p>
            <a:r>
              <a:rPr lang="en-US" sz="2200" dirty="0" smtClean="0"/>
              <a:t>Medicaid up to age 26</a:t>
            </a:r>
          </a:p>
          <a:p>
            <a:r>
              <a:rPr lang="en-US" sz="2200" dirty="0" smtClean="0"/>
              <a:t>Includes youth in ineligible living arrangements (e.g. Detention Facility)</a:t>
            </a:r>
          </a:p>
          <a:p>
            <a:r>
              <a:rPr lang="en-US" sz="2200" dirty="0" smtClean="0"/>
              <a:t>Will be managed by the KanCare Clearinghouse</a:t>
            </a:r>
          </a:p>
          <a:p>
            <a:r>
              <a:rPr lang="en-US" sz="2200" dirty="0" smtClean="0"/>
              <a:t>Must apply for coverage</a:t>
            </a:r>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Policy Updates </a:t>
            </a:r>
            <a:endParaRPr lang="en-US" dirty="0"/>
          </a:p>
        </p:txBody>
      </p:sp>
    </p:spTree>
    <p:extLst>
      <p:ext uri="{BB962C8B-B14F-4D97-AF65-F5344CB8AC3E}">
        <p14:creationId xmlns:p14="http://schemas.microsoft.com/office/powerpoint/2010/main" val="3147853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Task to Close AWOL Case</a:t>
            </a:r>
            <a:endParaRPr lang="en-US" sz="1600" dirty="0"/>
          </a:p>
        </p:txBody>
      </p:sp>
      <p:sp>
        <p:nvSpPr>
          <p:cNvPr id="3" name="Content Placeholder 2"/>
          <p:cNvSpPr>
            <a:spLocks noGrp="1"/>
          </p:cNvSpPr>
          <p:nvPr>
            <p:ph idx="1"/>
          </p:nvPr>
        </p:nvSpPr>
        <p:spPr>
          <a:xfrm>
            <a:off x="533400" y="1600200"/>
            <a:ext cx="5410200" cy="4419600"/>
          </a:xfrm>
          <a:solidFill>
            <a:schemeClr val="bg1"/>
          </a:solidFill>
          <a:ln>
            <a:solidFill>
              <a:schemeClr val="bg1"/>
            </a:solidFill>
          </a:ln>
        </p:spPr>
        <p:txBody>
          <a:bodyPr>
            <a:normAutofit/>
          </a:bodyPr>
          <a:lstStyle/>
          <a:p>
            <a:pPr marL="0" indent="0">
              <a:buNone/>
            </a:pPr>
            <a:r>
              <a:rPr lang="en-US" sz="2600" dirty="0" smtClean="0"/>
              <a:t>That completes using Tasks to assist with Closing AWOL cases.</a:t>
            </a:r>
          </a:p>
          <a:p>
            <a:pPr marL="457200" lvl="1" indent="0">
              <a:buNone/>
            </a:pPr>
            <a:endParaRPr lang="en-US" sz="2600" dirty="0"/>
          </a:p>
          <a:p>
            <a:pPr marL="0" indent="0">
              <a:buNone/>
            </a:pPr>
            <a:r>
              <a:rPr lang="en-US" sz="2600" dirty="0" smtClean="0"/>
              <a:t>Next, we will discuss Adding Resources to the Resource Databank.</a:t>
            </a:r>
          </a:p>
        </p:txBody>
      </p:sp>
      <p:sp>
        <p:nvSpPr>
          <p:cNvPr id="4" name="Slide Number Placeholder 3"/>
          <p:cNvSpPr>
            <a:spLocks noGrp="1"/>
          </p:cNvSpPr>
          <p:nvPr>
            <p:ph type="sldNum" sz="quarter" idx="12"/>
          </p:nvPr>
        </p:nvSpPr>
        <p:spPr/>
        <p:txBody>
          <a:bodyPr/>
          <a:lstStyle/>
          <a:p>
            <a:fld id="{908B7E1D-52E2-4F04-9DFE-B1650792F521}" type="slidenum">
              <a:rPr lang="en-US" smtClean="0"/>
              <a:pPr/>
              <a:t>40</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3142753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41</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Entering Resources in Resource Databank </a:t>
            </a:r>
            <a:endParaRPr lang="en-US" dirty="0"/>
          </a:p>
        </p:txBody>
      </p:sp>
      <p:sp>
        <p:nvSpPr>
          <p:cNvPr id="12" name="Content Placeholder 7"/>
          <p:cNvSpPr txBox="1">
            <a:spLocks/>
          </p:cNvSpPr>
          <p:nvPr/>
        </p:nvSpPr>
        <p:spPr>
          <a:xfrm>
            <a:off x="1539834" y="1905000"/>
            <a:ext cx="6071191" cy="3733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In training you learned how to search for and provide Administrative rights to Resources.  Now we will discuss how to enter those Resources into the Resource Databank when they are not already there.</a:t>
            </a:r>
          </a:p>
        </p:txBody>
      </p:sp>
    </p:spTree>
    <p:extLst>
      <p:ext uri="{BB962C8B-B14F-4D97-AF65-F5344CB8AC3E}">
        <p14:creationId xmlns:p14="http://schemas.microsoft.com/office/powerpoint/2010/main" val="2477669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42</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Resource Databank &gt; Search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5" y="1447800"/>
            <a:ext cx="9004053" cy="4419600"/>
          </a:xfrm>
          <a:prstGeom prst="rect">
            <a:avLst/>
          </a:prstGeom>
        </p:spPr>
      </p:pic>
    </p:spTree>
    <p:extLst>
      <p:ext uri="{BB962C8B-B14F-4D97-AF65-F5344CB8AC3E}">
        <p14:creationId xmlns:p14="http://schemas.microsoft.com/office/powerpoint/2010/main" val="201665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43</a:t>
            </a:fld>
            <a:endParaRPr lang="en-US" dirty="0"/>
          </a:p>
        </p:txBody>
      </p:sp>
      <p:sp>
        <p:nvSpPr>
          <p:cNvPr id="4" name="Content Placeholder 3"/>
          <p:cNvSpPr>
            <a:spLocks noGrp="1"/>
          </p:cNvSpPr>
          <p:nvPr>
            <p:ph idx="1"/>
          </p:nvPr>
        </p:nvSpPr>
        <p:spPr>
          <a:xfrm>
            <a:off x="838200" y="1600201"/>
            <a:ext cx="6858000" cy="3581400"/>
          </a:xfrm>
        </p:spPr>
        <p:txBody>
          <a:bodyPr/>
          <a:lstStyle/>
          <a:p>
            <a:pPr marL="0" indent="0">
              <a:buNone/>
            </a:pPr>
            <a:r>
              <a:rPr lang="en-US" b="1" dirty="0" smtClean="0"/>
              <a:t>Foster Care Resource Detail</a:t>
            </a:r>
          </a:p>
          <a:p>
            <a:pPr marL="0" indent="0">
              <a:buNone/>
            </a:pPr>
            <a:endParaRPr lang="en-US" b="1" dirty="0" smtClean="0"/>
          </a:p>
          <a:p>
            <a:r>
              <a:rPr lang="en-US" dirty="0" smtClean="0"/>
              <a:t>Category will be Foster Care</a:t>
            </a:r>
          </a:p>
          <a:p>
            <a:r>
              <a:rPr lang="en-US" dirty="0" smtClean="0"/>
              <a:t>Complete Required fields</a:t>
            </a:r>
          </a:p>
          <a:p>
            <a:r>
              <a:rPr lang="en-US" dirty="0" smtClean="0"/>
              <a:t>Set yourself as Maintainer (just like selecting yourself as the worker for a case)</a:t>
            </a:r>
          </a:p>
          <a:p>
            <a:pPr marL="0" indent="0">
              <a:buNone/>
            </a:pPr>
            <a:endParaRPr lang="en-US" dirty="0"/>
          </a:p>
        </p:txBody>
      </p:sp>
      <p:sp>
        <p:nvSpPr>
          <p:cNvPr id="10" name="Title 6"/>
          <p:cNvSpPr>
            <a:spLocks noGrp="1"/>
          </p:cNvSpPr>
          <p:nvPr>
            <p:ph type="title"/>
          </p:nvPr>
        </p:nvSpPr>
        <p:spPr/>
        <p:txBody>
          <a:bodyPr/>
          <a:lstStyle/>
          <a:p>
            <a:r>
              <a:rPr lang="en-US" dirty="0" smtClean="0"/>
              <a:t>PPS Webinar</a:t>
            </a:r>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Resource Databank &gt; Adding a Foster Care Resource</a:t>
            </a:r>
            <a:endParaRPr lang="en-US" dirty="0"/>
          </a:p>
        </p:txBody>
      </p:sp>
    </p:spTree>
    <p:extLst>
      <p:ext uri="{BB962C8B-B14F-4D97-AF65-F5344CB8AC3E}">
        <p14:creationId xmlns:p14="http://schemas.microsoft.com/office/powerpoint/2010/main" val="1765109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44</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Resource Databank &gt; Add Resource Detail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64" y="1195387"/>
            <a:ext cx="6723635" cy="5053501"/>
          </a:xfrm>
          <a:prstGeom prst="rect">
            <a:avLst/>
          </a:prstGeom>
        </p:spPr>
      </p:pic>
    </p:spTree>
    <p:extLst>
      <p:ext uri="{BB962C8B-B14F-4D97-AF65-F5344CB8AC3E}">
        <p14:creationId xmlns:p14="http://schemas.microsoft.com/office/powerpoint/2010/main" val="2009316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45</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Resource Databank &gt; Add Resource Detail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64" y="1195387"/>
            <a:ext cx="6723634" cy="5053501"/>
          </a:xfrm>
          <a:prstGeom prst="rect">
            <a:avLst/>
          </a:prstGeom>
        </p:spPr>
      </p:pic>
    </p:spTree>
    <p:extLst>
      <p:ext uri="{BB962C8B-B14F-4D97-AF65-F5344CB8AC3E}">
        <p14:creationId xmlns:p14="http://schemas.microsoft.com/office/powerpoint/2010/main" val="3049870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46</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Resource Databank &gt; Add Resource Detail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64" y="1195387"/>
            <a:ext cx="6723634" cy="5053500"/>
          </a:xfrm>
          <a:prstGeom prst="rect">
            <a:avLst/>
          </a:prstGeom>
        </p:spPr>
      </p:pic>
    </p:spTree>
    <p:extLst>
      <p:ext uri="{BB962C8B-B14F-4D97-AF65-F5344CB8AC3E}">
        <p14:creationId xmlns:p14="http://schemas.microsoft.com/office/powerpoint/2010/main" val="405135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47</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Resource Databank &gt; Add Resource Detail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64" y="1195387"/>
            <a:ext cx="6723633" cy="5053500"/>
          </a:xfrm>
          <a:prstGeom prst="rect">
            <a:avLst/>
          </a:prstGeom>
        </p:spPr>
      </p:pic>
    </p:spTree>
    <p:extLst>
      <p:ext uri="{BB962C8B-B14F-4D97-AF65-F5344CB8AC3E}">
        <p14:creationId xmlns:p14="http://schemas.microsoft.com/office/powerpoint/2010/main" val="4052753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48</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Resource Databank &gt; Add Resource Detail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64" y="1195387"/>
            <a:ext cx="6723633" cy="5053499"/>
          </a:xfrm>
          <a:prstGeom prst="rect">
            <a:avLst/>
          </a:prstGeom>
        </p:spPr>
      </p:pic>
    </p:spTree>
    <p:extLst>
      <p:ext uri="{BB962C8B-B14F-4D97-AF65-F5344CB8AC3E}">
        <p14:creationId xmlns:p14="http://schemas.microsoft.com/office/powerpoint/2010/main" val="4224833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Add to Resource Databank </a:t>
            </a:r>
            <a:endParaRPr lang="en-US" sz="1600" dirty="0"/>
          </a:p>
        </p:txBody>
      </p:sp>
      <p:sp>
        <p:nvSpPr>
          <p:cNvPr id="3" name="Content Placeholder 2"/>
          <p:cNvSpPr>
            <a:spLocks noGrp="1"/>
          </p:cNvSpPr>
          <p:nvPr>
            <p:ph idx="1"/>
          </p:nvPr>
        </p:nvSpPr>
        <p:spPr>
          <a:xfrm>
            <a:off x="533400" y="1600200"/>
            <a:ext cx="5410200" cy="4419600"/>
          </a:xfrm>
          <a:solidFill>
            <a:schemeClr val="bg1"/>
          </a:solidFill>
          <a:ln>
            <a:solidFill>
              <a:schemeClr val="bg1"/>
            </a:solidFill>
          </a:ln>
        </p:spPr>
        <p:txBody>
          <a:bodyPr>
            <a:normAutofit/>
          </a:bodyPr>
          <a:lstStyle/>
          <a:p>
            <a:pPr marL="0" indent="0">
              <a:buNone/>
            </a:pPr>
            <a:r>
              <a:rPr lang="en-US" sz="2600" dirty="0" smtClean="0"/>
              <a:t>That completes Adding Resources to the Resource Databank.</a:t>
            </a:r>
          </a:p>
          <a:p>
            <a:pPr marL="457200" lvl="1" indent="0">
              <a:buNone/>
            </a:pPr>
            <a:endParaRPr lang="en-US" sz="2600" dirty="0"/>
          </a:p>
          <a:p>
            <a:pPr marL="0" indent="0">
              <a:buNone/>
            </a:pPr>
            <a:r>
              <a:rPr lang="en-US" sz="2600" dirty="0" smtClean="0"/>
              <a:t>Next, we will discuss Discontinuing a Program.</a:t>
            </a:r>
          </a:p>
        </p:txBody>
      </p:sp>
      <p:sp>
        <p:nvSpPr>
          <p:cNvPr id="4" name="Slide Number Placeholder 3"/>
          <p:cNvSpPr>
            <a:spLocks noGrp="1"/>
          </p:cNvSpPr>
          <p:nvPr>
            <p:ph type="sldNum" sz="quarter" idx="12"/>
          </p:nvPr>
        </p:nvSpPr>
        <p:spPr/>
        <p:txBody>
          <a:bodyPr/>
          <a:lstStyle/>
          <a:p>
            <a:fld id="{908B7E1D-52E2-4F04-9DFE-B1650792F521}" type="slidenum">
              <a:rPr lang="en-US" smtClean="0"/>
              <a:pPr/>
              <a:t>49</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798426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5</a:t>
            </a:fld>
            <a:endParaRPr lang="en-US" dirty="0"/>
          </a:p>
        </p:txBody>
      </p:sp>
      <p:sp>
        <p:nvSpPr>
          <p:cNvPr id="6" name="Content Placeholder 7"/>
          <p:cNvSpPr txBox="1">
            <a:spLocks/>
          </p:cNvSpPr>
          <p:nvPr/>
        </p:nvSpPr>
        <p:spPr>
          <a:xfrm>
            <a:off x="304800" y="1371600"/>
            <a:ext cx="8610599" cy="487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Contact for Medical questions – </a:t>
            </a:r>
            <a:endParaRPr lang="en-US" sz="2200" b="1" dirty="0" smtClean="0">
              <a:solidFill>
                <a:schemeClr val="tx2">
                  <a:lumMod val="60000"/>
                  <a:lumOff val="40000"/>
                </a:schemeClr>
              </a:solidFill>
            </a:endParaRPr>
          </a:p>
          <a:p>
            <a:pPr marL="0" indent="0">
              <a:buNone/>
            </a:pPr>
            <a:endParaRPr lang="en-US" sz="2200" b="1" dirty="0">
              <a:solidFill>
                <a:schemeClr val="tx2">
                  <a:lumMod val="60000"/>
                  <a:lumOff val="40000"/>
                </a:schemeClr>
              </a:solidFill>
            </a:endParaRPr>
          </a:p>
          <a:p>
            <a:pPr marL="0" indent="0">
              <a:buNone/>
            </a:pPr>
            <a:r>
              <a:rPr lang="en-US" sz="2200" dirty="0" smtClean="0"/>
              <a:t>The field will continue to direct medical questions to DCF / PPS Central Office.	</a:t>
            </a:r>
          </a:p>
          <a:p>
            <a:pPr marL="0" indent="0">
              <a:buNone/>
            </a:pPr>
            <a:endParaRPr lang="en-US" sz="2200" dirty="0"/>
          </a:p>
          <a:p>
            <a:pPr marL="0" indent="0">
              <a:buNone/>
            </a:pPr>
            <a:r>
              <a:rPr lang="en-US" sz="2200" dirty="0" smtClean="0"/>
              <a:t>Direct medical questions to PPS:</a:t>
            </a:r>
          </a:p>
          <a:p>
            <a:r>
              <a:rPr lang="en-US" sz="2200" dirty="0" smtClean="0"/>
              <a:t>Debi Leal: 	</a:t>
            </a:r>
            <a:r>
              <a:rPr lang="en-US" sz="2200" dirty="0" smtClean="0">
                <a:solidFill>
                  <a:schemeClr val="tx2">
                    <a:lumMod val="60000"/>
                    <a:lumOff val="40000"/>
                  </a:schemeClr>
                </a:solidFill>
              </a:rPr>
              <a:t>	</a:t>
            </a:r>
            <a:r>
              <a:rPr lang="en-US" sz="2200" dirty="0" smtClean="0">
                <a:solidFill>
                  <a:schemeClr val="tx2">
                    <a:lumMod val="40000"/>
                    <a:lumOff val="60000"/>
                  </a:schemeClr>
                </a:solidFill>
                <a:hlinkClick r:id="rId3"/>
              </a:rPr>
              <a:t>Debi.Leal@dcf.ks.gov</a:t>
            </a:r>
            <a:endParaRPr lang="en-US" sz="2200" dirty="0" smtClean="0">
              <a:solidFill>
                <a:schemeClr val="tx2">
                  <a:lumMod val="40000"/>
                  <a:lumOff val="60000"/>
                </a:schemeClr>
              </a:solidFill>
            </a:endParaRPr>
          </a:p>
          <a:p>
            <a:r>
              <a:rPr lang="en-US" sz="2200" dirty="0" smtClean="0"/>
              <a:t>Patricia Long:  </a:t>
            </a:r>
            <a:r>
              <a:rPr lang="en-US" sz="2200" b="1" dirty="0" smtClean="0">
                <a:solidFill>
                  <a:schemeClr val="tx2">
                    <a:lumMod val="60000"/>
                    <a:lumOff val="40000"/>
                  </a:schemeClr>
                </a:solidFill>
              </a:rPr>
              <a:t>	</a:t>
            </a:r>
            <a:r>
              <a:rPr lang="en-US" sz="2200" dirty="0" smtClean="0">
                <a:solidFill>
                  <a:schemeClr val="tx2">
                    <a:lumMod val="60000"/>
                    <a:lumOff val="40000"/>
                  </a:schemeClr>
                </a:solidFill>
                <a:hlinkClick r:id="rId4"/>
              </a:rPr>
              <a:t>Patricia.Long@dcf.ks.gov</a:t>
            </a:r>
            <a:endParaRPr lang="en-US" sz="2200" dirty="0" smtClean="0">
              <a:solidFill>
                <a:schemeClr val="tx2">
                  <a:lumMod val="60000"/>
                  <a:lumOff val="40000"/>
                </a:schemeClr>
              </a:solidFill>
            </a:endParaRPr>
          </a:p>
          <a:p>
            <a:pPr marL="0" indent="0">
              <a:buNone/>
            </a:pPr>
            <a:endParaRPr lang="en-US" sz="2200" dirty="0" smtClean="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Policy Updates </a:t>
            </a:r>
            <a:endParaRPr lang="en-US" dirty="0"/>
          </a:p>
        </p:txBody>
      </p:sp>
    </p:spTree>
    <p:extLst>
      <p:ext uri="{BB962C8B-B14F-4D97-AF65-F5344CB8AC3E}">
        <p14:creationId xmlns:p14="http://schemas.microsoft.com/office/powerpoint/2010/main" val="44491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50</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2" name="Content Placeholder 7"/>
          <p:cNvSpPr txBox="1">
            <a:spLocks/>
          </p:cNvSpPr>
          <p:nvPr/>
        </p:nvSpPr>
        <p:spPr>
          <a:xfrm>
            <a:off x="1244009" y="1524000"/>
            <a:ext cx="6071191" cy="3733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8" name="Content Placeholder 7"/>
          <p:cNvSpPr txBox="1">
            <a:spLocks/>
          </p:cNvSpPr>
          <p:nvPr/>
        </p:nvSpPr>
        <p:spPr>
          <a:xfrm>
            <a:off x="1396409" y="1676400"/>
            <a:ext cx="5232991" cy="2438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In training you learned that you could discontinue a program two ways:</a:t>
            </a:r>
          </a:p>
          <a:p>
            <a:r>
              <a:rPr lang="en-US" sz="2400" dirty="0" smtClean="0"/>
              <a:t>Data Collection</a:t>
            </a:r>
          </a:p>
          <a:p>
            <a:r>
              <a:rPr lang="en-US" sz="2400" dirty="0" smtClean="0"/>
              <a:t>Negative Action Detail</a:t>
            </a:r>
          </a:p>
          <a:p>
            <a:pPr marL="0" indent="0">
              <a:buNone/>
            </a:pPr>
            <a:endParaRPr lang="en-US" sz="2400" dirty="0"/>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Discontinuing a Program </a:t>
            </a:r>
            <a:endParaRPr lang="en-US" sz="1600" dirty="0"/>
          </a:p>
        </p:txBody>
      </p:sp>
    </p:spTree>
    <p:extLst>
      <p:ext uri="{BB962C8B-B14F-4D97-AF65-F5344CB8AC3E}">
        <p14:creationId xmlns:p14="http://schemas.microsoft.com/office/powerpoint/2010/main" val="2325757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51</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2" name="Content Placeholder 7"/>
          <p:cNvSpPr txBox="1">
            <a:spLocks/>
          </p:cNvSpPr>
          <p:nvPr/>
        </p:nvSpPr>
        <p:spPr>
          <a:xfrm>
            <a:off x="1244009" y="1524000"/>
            <a:ext cx="6071191" cy="3733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8" name="Content Placeholder 7"/>
          <p:cNvSpPr txBox="1">
            <a:spLocks/>
          </p:cNvSpPr>
          <p:nvPr/>
        </p:nvSpPr>
        <p:spPr>
          <a:xfrm>
            <a:off x="1396409" y="1676400"/>
            <a:ext cx="6071191" cy="3733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Recommended Best Practice:</a:t>
            </a:r>
          </a:p>
          <a:p>
            <a:r>
              <a:rPr lang="en-US" sz="2400" dirty="0" smtClean="0"/>
              <a:t>First: Update or end date the appropriate fields on a data collection page.</a:t>
            </a:r>
          </a:p>
          <a:p>
            <a:r>
              <a:rPr lang="en-US" sz="2400" dirty="0" smtClean="0"/>
              <a:t>Second: Complete the Negative Action Detail Page.</a:t>
            </a:r>
          </a:p>
          <a:p>
            <a:pPr lvl="1"/>
            <a:r>
              <a:rPr lang="en-US" sz="2000" dirty="0" smtClean="0"/>
              <a:t>Whereabouts Unknown</a:t>
            </a:r>
          </a:p>
          <a:p>
            <a:pPr lvl="1"/>
            <a:r>
              <a:rPr lang="en-US" sz="2000" dirty="0" smtClean="0"/>
              <a:t>Written Withdrawal Acknowledgement / Notice from DCF / KDOC / Tribe</a:t>
            </a:r>
          </a:p>
          <a:p>
            <a:r>
              <a:rPr lang="en-US" sz="2400" dirty="0" smtClean="0"/>
              <a:t>Third: Run EDBC</a:t>
            </a:r>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Discontinuing a Program </a:t>
            </a:r>
            <a:endParaRPr lang="en-US" sz="1600" dirty="0"/>
          </a:p>
        </p:txBody>
      </p:sp>
    </p:spTree>
    <p:extLst>
      <p:ext uri="{BB962C8B-B14F-4D97-AF65-F5344CB8AC3E}">
        <p14:creationId xmlns:p14="http://schemas.microsoft.com/office/powerpoint/2010/main" val="1112044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Discontinuing a Program </a:t>
            </a:r>
            <a:endParaRPr lang="en-US" sz="1600" dirty="0"/>
          </a:p>
        </p:txBody>
      </p:sp>
      <p:sp>
        <p:nvSpPr>
          <p:cNvPr id="3" name="Content Placeholder 2"/>
          <p:cNvSpPr>
            <a:spLocks noGrp="1"/>
          </p:cNvSpPr>
          <p:nvPr>
            <p:ph idx="1"/>
          </p:nvPr>
        </p:nvSpPr>
        <p:spPr>
          <a:xfrm>
            <a:off x="533400" y="1600200"/>
            <a:ext cx="5410200" cy="4419600"/>
          </a:xfrm>
          <a:solidFill>
            <a:schemeClr val="bg1"/>
          </a:solidFill>
          <a:ln>
            <a:solidFill>
              <a:schemeClr val="bg1"/>
            </a:solidFill>
          </a:ln>
        </p:spPr>
        <p:txBody>
          <a:bodyPr>
            <a:normAutofit/>
          </a:bodyPr>
          <a:lstStyle/>
          <a:p>
            <a:pPr marL="0" indent="0">
              <a:buNone/>
            </a:pPr>
            <a:r>
              <a:rPr lang="en-US" sz="2600" dirty="0" smtClean="0"/>
              <a:t>That completes Discontinuing a Program.</a:t>
            </a:r>
          </a:p>
          <a:p>
            <a:pPr marL="457200" lvl="1" indent="0">
              <a:buNone/>
            </a:pPr>
            <a:endParaRPr lang="en-US" sz="2600" dirty="0"/>
          </a:p>
          <a:p>
            <a:pPr marL="0" indent="0">
              <a:buNone/>
            </a:pPr>
            <a:r>
              <a:rPr lang="en-US" sz="2600" dirty="0" smtClean="0"/>
              <a:t>Next, we will discuss Rescinding and Reapplying.</a:t>
            </a:r>
          </a:p>
        </p:txBody>
      </p:sp>
      <p:sp>
        <p:nvSpPr>
          <p:cNvPr id="4" name="Slide Number Placeholder 3"/>
          <p:cNvSpPr>
            <a:spLocks noGrp="1"/>
          </p:cNvSpPr>
          <p:nvPr>
            <p:ph type="sldNum" sz="quarter" idx="12"/>
          </p:nvPr>
        </p:nvSpPr>
        <p:spPr/>
        <p:txBody>
          <a:bodyPr/>
          <a:lstStyle/>
          <a:p>
            <a:fld id="{908B7E1D-52E2-4F04-9DFE-B1650792F521}" type="slidenum">
              <a:rPr lang="en-US" smtClean="0"/>
              <a:pPr/>
              <a:t>52</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435346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53</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2" name="Content Placeholder 7"/>
          <p:cNvSpPr txBox="1">
            <a:spLocks/>
          </p:cNvSpPr>
          <p:nvPr/>
        </p:nvSpPr>
        <p:spPr>
          <a:xfrm>
            <a:off x="838200" y="1524000"/>
            <a:ext cx="7162800" cy="4114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Further clarification regarding rescind and reapply.</a:t>
            </a:r>
          </a:p>
          <a:p>
            <a:pPr marL="0" indent="0">
              <a:buNone/>
            </a:pPr>
            <a:endParaRPr lang="en-US" sz="2400" dirty="0"/>
          </a:p>
          <a:p>
            <a:pPr marL="0" indent="0">
              <a:buNone/>
            </a:pPr>
            <a:r>
              <a:rPr lang="en-US" sz="2400" b="1" dirty="0" smtClean="0"/>
              <a:t>Rescind</a:t>
            </a:r>
            <a:r>
              <a:rPr lang="en-US" sz="2400" dirty="0" smtClean="0"/>
              <a:t> – should be used to </a:t>
            </a:r>
            <a:r>
              <a:rPr lang="en-US" sz="2400" u="sng" dirty="0" smtClean="0"/>
              <a:t>undo </a:t>
            </a:r>
            <a:r>
              <a:rPr lang="en-US" sz="2400" dirty="0" smtClean="0"/>
              <a:t>a denial or discontinuance of a program, without logging a new application.</a:t>
            </a:r>
          </a:p>
          <a:p>
            <a:pPr marL="0" indent="0">
              <a:buNone/>
            </a:pPr>
            <a:endParaRPr lang="en-US" sz="2400" b="1" dirty="0"/>
          </a:p>
          <a:p>
            <a:pPr marL="0" indent="0">
              <a:buNone/>
            </a:pPr>
            <a:r>
              <a:rPr lang="en-US" sz="2400" dirty="0" smtClean="0"/>
              <a:t>The Beginning Date of Aid and Application Date are automatically populated based on the last valid application.</a:t>
            </a:r>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Rescind and Reapply</a:t>
            </a:r>
            <a:endParaRPr lang="en-US" sz="1600" dirty="0"/>
          </a:p>
        </p:txBody>
      </p:sp>
    </p:spTree>
    <p:extLst>
      <p:ext uri="{BB962C8B-B14F-4D97-AF65-F5344CB8AC3E}">
        <p14:creationId xmlns:p14="http://schemas.microsoft.com/office/powerpoint/2010/main" val="205564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54</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Rescind and Reapply</a:t>
            </a:r>
            <a:endParaRPr lang="en-US" sz="1600" dirty="0"/>
          </a:p>
        </p:txBody>
      </p:sp>
      <p:sp>
        <p:nvSpPr>
          <p:cNvPr id="9" name="Rectangle 8"/>
          <p:cNvSpPr/>
          <p:nvPr/>
        </p:nvSpPr>
        <p:spPr>
          <a:xfrm>
            <a:off x="508475" y="1676400"/>
            <a:ext cx="8153400" cy="3970318"/>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Use </a:t>
            </a:r>
            <a:r>
              <a:rPr lang="en-US" sz="2200" b="1" dirty="0" smtClean="0">
                <a:latin typeface="Arial" panose="020B0604020202020204" pitchFamily="34" charset="0"/>
                <a:cs typeface="Arial" panose="020B0604020202020204" pitchFamily="34" charset="0"/>
              </a:rPr>
              <a:t>Rescind</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 these circumstances</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Child in custody and returns from </a:t>
            </a:r>
            <a:r>
              <a:rPr lang="en-US" sz="2200" dirty="0" smtClean="0">
                <a:latin typeface="Arial" panose="020B0604020202020204" pitchFamily="34" charset="0"/>
                <a:cs typeface="Arial" panose="020B0604020202020204" pitchFamily="34" charset="0"/>
              </a:rPr>
              <a:t>AWOL</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Child </a:t>
            </a:r>
            <a:r>
              <a:rPr lang="en-US" sz="2200" dirty="0">
                <a:latin typeface="Arial" panose="020B0604020202020204" pitchFamily="34" charset="0"/>
                <a:cs typeface="Arial" panose="020B0604020202020204" pitchFamily="34" charset="0"/>
              </a:rPr>
              <a:t>in custody, placed with </a:t>
            </a:r>
            <a:r>
              <a:rPr lang="en-US" sz="2200" dirty="0" smtClean="0">
                <a:latin typeface="Arial" panose="020B0604020202020204" pitchFamily="34" charset="0"/>
                <a:cs typeface="Arial" panose="020B0604020202020204" pitchFamily="34" charset="0"/>
              </a:rPr>
              <a:t>parents but returns to a foster home within 6 months of return home</a:t>
            </a:r>
          </a:p>
          <a:p>
            <a:pPr marL="285750" indent="-285750">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Child returns to a foster home placement from detention.</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0839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55</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Rescind and Reapply</a:t>
            </a:r>
            <a:endParaRPr lang="en-US" sz="1600" dirty="0"/>
          </a:p>
        </p:txBody>
      </p:sp>
      <p:sp>
        <p:nvSpPr>
          <p:cNvPr id="9" name="Rectangle 8"/>
          <p:cNvSpPr/>
          <p:nvPr/>
        </p:nvSpPr>
        <p:spPr>
          <a:xfrm>
            <a:off x="457200" y="1524000"/>
            <a:ext cx="8153400" cy="5016758"/>
          </a:xfrm>
          <a:prstGeom prst="rect">
            <a:avLst/>
          </a:prstGeom>
        </p:spPr>
        <p:txBody>
          <a:bodyPr wrap="square">
            <a:spAutoFit/>
          </a:bodyPr>
          <a:lstStyle/>
          <a:p>
            <a:r>
              <a:rPr lang="en-US" sz="2200" b="1" dirty="0" smtClean="0">
                <a:latin typeface="Arial" panose="020B0604020202020204" pitchFamily="34" charset="0"/>
                <a:cs typeface="Arial" panose="020B0604020202020204" pitchFamily="34" charset="0"/>
              </a:rPr>
              <a:t>Reapply</a:t>
            </a:r>
            <a:r>
              <a:rPr lang="en-US" sz="2200" dirty="0" smtClean="0">
                <a:latin typeface="Arial" panose="020B0604020202020204" pitchFamily="34" charset="0"/>
                <a:cs typeface="Arial" panose="020B0604020202020204" pitchFamily="34" charset="0"/>
              </a:rPr>
              <a:t> is used to log a new application on an existing PPS Medical program.  </a:t>
            </a:r>
          </a:p>
          <a:p>
            <a:endParaRPr lang="en-US" sz="22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Use in these circumstances:</a:t>
            </a:r>
          </a:p>
          <a:p>
            <a:endParaRPr lang="en-US" sz="2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Child, previously released from DCF/KDOC/Tribal custody, re-enters foster care/adoption</a:t>
            </a:r>
          </a:p>
          <a:p>
            <a:endParaRPr lang="en-US" sz="2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Child reenters foster care after being home for more than 6 months.</a:t>
            </a:r>
          </a:p>
          <a:p>
            <a:pPr marL="342900" indent="-342900">
              <a:buFont typeface="Arial" panose="020B0604020202020204" pitchFamily="34" charset="0"/>
              <a:buChar char="•"/>
            </a:pPr>
            <a:endParaRPr lang="en-US" sz="2200" i="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i="1" dirty="0" smtClean="0">
                <a:latin typeface="Arial" panose="020B0604020202020204" pitchFamily="34" charset="0"/>
                <a:cs typeface="Arial" panose="020B0604020202020204" pitchFamily="34" charset="0"/>
              </a:rPr>
              <a:t>Job Aid: Existing Case Number Registration Process DCF</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19186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Rescind and Reapply</a:t>
            </a:r>
            <a:endParaRPr lang="en-US" sz="1600" dirty="0"/>
          </a:p>
        </p:txBody>
      </p:sp>
      <p:sp>
        <p:nvSpPr>
          <p:cNvPr id="3" name="Content Placeholder 2"/>
          <p:cNvSpPr>
            <a:spLocks noGrp="1"/>
          </p:cNvSpPr>
          <p:nvPr>
            <p:ph idx="1"/>
          </p:nvPr>
        </p:nvSpPr>
        <p:spPr>
          <a:xfrm>
            <a:off x="533400" y="1600200"/>
            <a:ext cx="5410200" cy="4419600"/>
          </a:xfrm>
          <a:solidFill>
            <a:schemeClr val="bg1"/>
          </a:solidFill>
          <a:ln>
            <a:solidFill>
              <a:schemeClr val="bg1"/>
            </a:solidFill>
          </a:ln>
        </p:spPr>
        <p:txBody>
          <a:bodyPr>
            <a:normAutofit/>
          </a:bodyPr>
          <a:lstStyle/>
          <a:p>
            <a:pPr marL="0" indent="0">
              <a:buNone/>
            </a:pPr>
            <a:r>
              <a:rPr lang="en-US" sz="2600" dirty="0" smtClean="0"/>
              <a:t>That completes Rescinding and Reapplying.</a:t>
            </a:r>
          </a:p>
          <a:p>
            <a:pPr marL="457200" lvl="1" indent="0">
              <a:buNone/>
            </a:pPr>
            <a:endParaRPr lang="en-US" sz="2600" dirty="0"/>
          </a:p>
          <a:p>
            <a:pPr marL="0" indent="0">
              <a:buNone/>
            </a:pPr>
            <a:r>
              <a:rPr lang="en-US" sz="2600" dirty="0" smtClean="0"/>
              <a:t>Next, we will discuss a Program Block for transition from Foster Care to Long Term Care.</a:t>
            </a:r>
          </a:p>
        </p:txBody>
      </p:sp>
      <p:sp>
        <p:nvSpPr>
          <p:cNvPr id="4" name="Slide Number Placeholder 3"/>
          <p:cNvSpPr>
            <a:spLocks noGrp="1"/>
          </p:cNvSpPr>
          <p:nvPr>
            <p:ph type="sldNum" sz="quarter" idx="12"/>
          </p:nvPr>
        </p:nvSpPr>
        <p:spPr/>
        <p:txBody>
          <a:bodyPr/>
          <a:lstStyle/>
          <a:p>
            <a:fld id="{908B7E1D-52E2-4F04-9DFE-B1650792F521}" type="slidenum">
              <a:rPr lang="en-US" smtClean="0"/>
              <a:pPr/>
              <a:t>56</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3120736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57</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Transition from Foster Care to Long Term Care</a:t>
            </a:r>
            <a:endParaRPr lang="en-US" dirty="0"/>
          </a:p>
        </p:txBody>
      </p:sp>
      <p:sp>
        <p:nvSpPr>
          <p:cNvPr id="8" name="Content Placeholder 7"/>
          <p:cNvSpPr txBox="1">
            <a:spLocks/>
          </p:cNvSpPr>
          <p:nvPr/>
        </p:nvSpPr>
        <p:spPr>
          <a:xfrm>
            <a:off x="304800" y="1219200"/>
            <a:ext cx="8610599" cy="487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Foster Care to Long Term Care</a:t>
            </a:r>
            <a:endParaRPr lang="en-US" sz="2200" dirty="0" smtClean="0">
              <a:solidFill>
                <a:srgbClr val="FF0000"/>
              </a:solidFill>
            </a:endParaRPr>
          </a:p>
          <a:p>
            <a:r>
              <a:rPr lang="en-US" sz="2200" dirty="0" smtClean="0"/>
              <a:t>During the initial training we learned that PPS would need to open a separate Medical program block for foster/adoptive children requiring Long Term Care Services.  </a:t>
            </a:r>
          </a:p>
          <a:p>
            <a:r>
              <a:rPr lang="en-US" sz="2200" dirty="0" smtClean="0"/>
              <a:t>After further review it was decided that a </a:t>
            </a:r>
            <a:r>
              <a:rPr lang="en-US" sz="2200" dirty="0"/>
              <a:t>separate Medical program block is </a:t>
            </a:r>
            <a:r>
              <a:rPr lang="en-US" sz="2200" u="sng" dirty="0"/>
              <a:t>not</a:t>
            </a:r>
            <a:r>
              <a:rPr lang="en-US" sz="2200" dirty="0"/>
              <a:t> required when a </a:t>
            </a:r>
            <a:r>
              <a:rPr lang="en-US" sz="2200" dirty="0" smtClean="0"/>
              <a:t>PPS </a:t>
            </a:r>
            <a:r>
              <a:rPr lang="en-US" sz="2200" dirty="0"/>
              <a:t>child needs Long Term Care Services (HCBS or Institutional Care – Psychiatric Residential Treatment Facility (PRTF</a:t>
            </a:r>
            <a:r>
              <a:rPr lang="en-US" sz="2200" dirty="0" smtClean="0"/>
              <a:t>).</a:t>
            </a:r>
          </a:p>
          <a:p>
            <a:pPr lvl="0"/>
            <a:r>
              <a:rPr lang="en-US" sz="2200" dirty="0" smtClean="0"/>
              <a:t>LTC will need to be added to the Medical Person Detail page to cover the period the child is receiving LTC services.</a:t>
            </a:r>
          </a:p>
          <a:p>
            <a:pPr lvl="0"/>
            <a:r>
              <a:rPr lang="en-US" sz="2200" dirty="0" smtClean="0"/>
              <a:t>Add </a:t>
            </a:r>
            <a:r>
              <a:rPr lang="en-US" sz="2200" dirty="0"/>
              <a:t>the RMT </a:t>
            </a:r>
            <a:r>
              <a:rPr lang="en-US" sz="2200" dirty="0" smtClean="0"/>
              <a:t>to </a:t>
            </a:r>
            <a:r>
              <a:rPr lang="en-US" sz="2200" dirty="0"/>
              <a:t>show the </a:t>
            </a:r>
            <a:r>
              <a:rPr lang="en-US" sz="2200" dirty="0" smtClean="0"/>
              <a:t>month </a:t>
            </a:r>
            <a:r>
              <a:rPr lang="en-US" sz="2200" dirty="0"/>
              <a:t>in which the child enters a PRTF or starts receiving </a:t>
            </a:r>
            <a:r>
              <a:rPr lang="en-US" sz="2200" dirty="0" smtClean="0"/>
              <a:t>services.</a:t>
            </a:r>
            <a:endParaRPr lang="en-US" sz="2200" dirty="0"/>
          </a:p>
          <a:p>
            <a:endParaRPr lang="en-US" sz="2000" dirty="0" smtClean="0">
              <a:solidFill>
                <a:srgbClr val="FF0000"/>
              </a:solidFill>
            </a:endParaRPr>
          </a:p>
        </p:txBody>
      </p:sp>
    </p:spTree>
    <p:extLst>
      <p:ext uri="{BB962C8B-B14F-4D97-AF65-F5344CB8AC3E}">
        <p14:creationId xmlns:p14="http://schemas.microsoft.com/office/powerpoint/2010/main" val="966389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58</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Transition from Foster Care to Long Term Care</a:t>
            </a:r>
            <a:endParaRPr lang="en-US" dirty="0"/>
          </a:p>
        </p:txBody>
      </p:sp>
      <p:sp>
        <p:nvSpPr>
          <p:cNvPr id="8" name="Content Placeholder 7"/>
          <p:cNvSpPr txBox="1">
            <a:spLocks/>
          </p:cNvSpPr>
          <p:nvPr/>
        </p:nvSpPr>
        <p:spPr>
          <a:xfrm>
            <a:off x="304800" y="1371600"/>
            <a:ext cx="8610599" cy="487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solidFill>
                <a:srgbClr val="FF0000"/>
              </a:solidFill>
            </a:endParaRPr>
          </a:p>
        </p:txBody>
      </p:sp>
      <p:sp>
        <p:nvSpPr>
          <p:cNvPr id="9" name="Rectangle 8"/>
          <p:cNvSpPr/>
          <p:nvPr/>
        </p:nvSpPr>
        <p:spPr>
          <a:xfrm>
            <a:off x="533400" y="1219200"/>
            <a:ext cx="8229600" cy="4678204"/>
          </a:xfrm>
          <a:prstGeom prst="rect">
            <a:avLst/>
          </a:prstGeom>
        </p:spPr>
        <p:txBody>
          <a:bodyPr wrap="square">
            <a:spAutoFit/>
          </a:bodyPr>
          <a:lstStyle/>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RMT must remain LTC through the end of the month in which the services ended.</a:t>
            </a: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Long Term Data Detail page will reflect the specific start and end dates of services.  (Refer to JOB AID:  Living Arrangement Changes for further information on start and end dates</a:t>
            </a:r>
            <a:r>
              <a:rPr lang="en-US" sz="2000" dirty="0" smtClean="0">
                <a:latin typeface="Arial" panose="020B0604020202020204" pitchFamily="34" charset="0"/>
                <a:cs typeface="Arial" panose="020B0604020202020204" pitchFamily="34" charset="0"/>
              </a:rPr>
              <a:t>)</a:t>
            </a:r>
          </a:p>
          <a:p>
            <a:pPr lvl="0"/>
            <a:endParaRPr lang="en-US" sz="20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Example:  Foster Child moves from a foster home placement to a PRTF facility on October 3, 2013.  He remains in a PRTF until December 15, 2013.  The RMT will need to reflect LTC for October, November and December.  EDBC will need to be run for October to reflect the change.  When notified that the child has been returned to a foster home on December 15</a:t>
            </a:r>
            <a:r>
              <a:rPr lang="en-US" sz="2000" i="1" baseline="30000" dirty="0">
                <a:latin typeface="Arial" panose="020B0604020202020204" pitchFamily="34" charset="0"/>
                <a:cs typeface="Arial" panose="020B0604020202020204" pitchFamily="34" charset="0"/>
              </a:rPr>
              <a:t>th</a:t>
            </a:r>
            <a:r>
              <a:rPr lang="en-US" sz="2000" i="1" dirty="0">
                <a:latin typeface="Arial" panose="020B0604020202020204" pitchFamily="34" charset="0"/>
                <a:cs typeface="Arial" panose="020B0604020202020204" pitchFamily="34" charset="0"/>
              </a:rPr>
              <a:t>, the worker will need to set </a:t>
            </a:r>
            <a:r>
              <a:rPr lang="en-US" sz="2000" i="1" dirty="0" smtClean="0">
                <a:latin typeface="Arial" panose="020B0604020202020204" pitchFamily="34" charset="0"/>
                <a:cs typeface="Arial" panose="020B0604020202020204" pitchFamily="34" charset="0"/>
              </a:rPr>
              <a:t>a Manual Task </a:t>
            </a:r>
            <a:r>
              <a:rPr lang="en-US" sz="2000" i="1" dirty="0">
                <a:latin typeface="Arial" panose="020B0604020202020204" pitchFamily="34" charset="0"/>
                <a:cs typeface="Arial" panose="020B0604020202020204" pitchFamily="34" charset="0"/>
              </a:rPr>
              <a:t>to change the RMT to </a:t>
            </a:r>
            <a:r>
              <a:rPr lang="en-US" sz="2000" i="1" dirty="0" smtClean="0">
                <a:latin typeface="Arial" panose="020B0604020202020204" pitchFamily="34" charset="0"/>
                <a:cs typeface="Arial" panose="020B0604020202020204" pitchFamily="34" charset="0"/>
              </a:rPr>
              <a:t>“PPS “ effective </a:t>
            </a:r>
            <a:r>
              <a:rPr lang="en-US" sz="2000" i="1" dirty="0">
                <a:latin typeface="Arial" panose="020B0604020202020204" pitchFamily="34" charset="0"/>
                <a:cs typeface="Arial" panose="020B0604020202020204" pitchFamily="34" charset="0"/>
              </a:rPr>
              <a:t>January 2014.</a:t>
            </a:r>
            <a:endParaRPr lang="en-US" sz="2000" dirty="0">
              <a:latin typeface="Arial" panose="020B0604020202020204" pitchFamily="34" charset="0"/>
              <a:cs typeface="Arial" panose="020B0604020202020204" pitchFamily="34" charset="0"/>
            </a:endParaRPr>
          </a:p>
          <a:p>
            <a:r>
              <a:rPr lang="en-US" dirty="0"/>
              <a:t> </a:t>
            </a:r>
          </a:p>
        </p:txBody>
      </p:sp>
    </p:spTree>
    <p:extLst>
      <p:ext uri="{BB962C8B-B14F-4D97-AF65-F5344CB8AC3E}">
        <p14:creationId xmlns:p14="http://schemas.microsoft.com/office/powerpoint/2010/main" val="717675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Foster Care to Long Term Care</a:t>
            </a:r>
            <a:endParaRPr lang="en-US" sz="1600" dirty="0"/>
          </a:p>
        </p:txBody>
      </p:sp>
      <p:sp>
        <p:nvSpPr>
          <p:cNvPr id="3" name="Content Placeholder 2"/>
          <p:cNvSpPr>
            <a:spLocks noGrp="1"/>
          </p:cNvSpPr>
          <p:nvPr>
            <p:ph idx="1"/>
          </p:nvPr>
        </p:nvSpPr>
        <p:spPr>
          <a:xfrm>
            <a:off x="533400" y="1600200"/>
            <a:ext cx="5410200" cy="4419600"/>
          </a:xfrm>
          <a:solidFill>
            <a:schemeClr val="bg1"/>
          </a:solidFill>
          <a:ln>
            <a:solidFill>
              <a:schemeClr val="bg1"/>
            </a:solidFill>
          </a:ln>
        </p:spPr>
        <p:txBody>
          <a:bodyPr>
            <a:normAutofit/>
          </a:bodyPr>
          <a:lstStyle/>
          <a:p>
            <a:pPr marL="0" indent="0">
              <a:buNone/>
            </a:pPr>
            <a:r>
              <a:rPr lang="en-US" sz="2600" dirty="0" smtClean="0"/>
              <a:t>That completes the discussion regarding a Program Block for transition from Foster Care to Long Term Care.</a:t>
            </a:r>
          </a:p>
          <a:p>
            <a:pPr marL="457200" lvl="1" indent="0">
              <a:buNone/>
            </a:pPr>
            <a:endParaRPr lang="en-US" sz="2600" dirty="0"/>
          </a:p>
          <a:p>
            <a:pPr marL="0" indent="0">
              <a:buNone/>
            </a:pPr>
            <a:r>
              <a:rPr lang="en-US" sz="2600" dirty="0" smtClean="0"/>
              <a:t>Next, we will discuss responses to some of the questions raised during training.</a:t>
            </a:r>
          </a:p>
        </p:txBody>
      </p:sp>
      <p:sp>
        <p:nvSpPr>
          <p:cNvPr id="4" name="Slide Number Placeholder 3"/>
          <p:cNvSpPr>
            <a:spLocks noGrp="1"/>
          </p:cNvSpPr>
          <p:nvPr>
            <p:ph type="sldNum" sz="quarter" idx="12"/>
          </p:nvPr>
        </p:nvSpPr>
        <p:spPr/>
        <p:txBody>
          <a:bodyPr/>
          <a:lstStyle/>
          <a:p>
            <a:fld id="{908B7E1D-52E2-4F04-9DFE-B1650792F521}" type="slidenum">
              <a:rPr lang="en-US" smtClean="0"/>
              <a:pPr/>
              <a:t>59</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1011147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6</a:t>
            </a:fld>
            <a:endParaRPr lang="en-US" dirty="0"/>
          </a:p>
        </p:txBody>
      </p:sp>
      <p:sp>
        <p:nvSpPr>
          <p:cNvPr id="6" name="Content Placeholder 7"/>
          <p:cNvSpPr txBox="1">
            <a:spLocks/>
          </p:cNvSpPr>
          <p:nvPr/>
        </p:nvSpPr>
        <p:spPr>
          <a:xfrm>
            <a:off x="1219200" y="1905000"/>
            <a:ext cx="6629400" cy="3124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Permanent Custodianship </a:t>
            </a:r>
          </a:p>
          <a:p>
            <a:pPr marL="0" indent="0">
              <a:buNone/>
            </a:pPr>
            <a:endParaRPr lang="en-US" sz="2200" b="1" dirty="0"/>
          </a:p>
          <a:p>
            <a:r>
              <a:rPr lang="en-US" sz="2200" dirty="0" smtClean="0"/>
              <a:t>Eliminating category</a:t>
            </a:r>
          </a:p>
          <a:p>
            <a:r>
              <a:rPr lang="en-US" sz="2200" dirty="0" smtClean="0"/>
              <a:t>Cover children under KanCare poverty level programs</a:t>
            </a:r>
          </a:p>
          <a:p>
            <a:r>
              <a:rPr lang="en-US" sz="2200" dirty="0" smtClean="0"/>
              <a:t>Managed by KanCare Clearinghouse</a:t>
            </a:r>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Policy Updates </a:t>
            </a:r>
            <a:endParaRPr lang="en-US" dirty="0"/>
          </a:p>
        </p:txBody>
      </p:sp>
    </p:spTree>
    <p:extLst>
      <p:ext uri="{BB962C8B-B14F-4D97-AF65-F5344CB8AC3E}">
        <p14:creationId xmlns:p14="http://schemas.microsoft.com/office/powerpoint/2010/main" val="2452753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60</a:t>
            </a:fld>
            <a:endParaRPr lang="en-US" dirty="0"/>
          </a:p>
        </p:txBody>
      </p:sp>
      <p:sp>
        <p:nvSpPr>
          <p:cNvPr id="16" name="Rectangle 15"/>
          <p:cNvSpPr/>
          <p:nvPr/>
        </p:nvSpPr>
        <p:spPr>
          <a:xfrm>
            <a:off x="1524000" y="2301835"/>
            <a:ext cx="8004958" cy="430887"/>
          </a:xfrm>
          <a:prstGeom prst="rect">
            <a:avLst/>
          </a:prstGeom>
        </p:spPr>
        <p:txBody>
          <a:bodyPr wrap="square">
            <a:spAutoFit/>
          </a:bodyPr>
          <a:lstStyle/>
          <a:p>
            <a:endParaRPr lang="en-US" sz="2200" dirty="0"/>
          </a:p>
        </p:txBody>
      </p:sp>
      <p:sp>
        <p:nvSpPr>
          <p:cNvPr id="56" name="Right Arrow 55"/>
          <p:cNvSpPr/>
          <p:nvPr/>
        </p:nvSpPr>
        <p:spPr>
          <a:xfrm flipV="1">
            <a:off x="3281363" y="8081963"/>
            <a:ext cx="317500" cy="185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11" name="Content Placeholder 19"/>
          <p:cNvSpPr txBox="1">
            <a:spLocks/>
          </p:cNvSpPr>
          <p:nvPr/>
        </p:nvSpPr>
        <p:spPr>
          <a:xfrm>
            <a:off x="16002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Update / Highlight Questions Raised in Training</a:t>
            </a:r>
            <a:endParaRPr lang="en-US" dirty="0"/>
          </a:p>
        </p:txBody>
      </p:sp>
      <p:sp>
        <p:nvSpPr>
          <p:cNvPr id="12" name="Content Placeholder 7"/>
          <p:cNvSpPr txBox="1">
            <a:spLocks/>
          </p:cNvSpPr>
          <p:nvPr/>
        </p:nvSpPr>
        <p:spPr>
          <a:xfrm>
            <a:off x="1244009" y="1981200"/>
            <a:ext cx="6680791"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t>In training you asked ‘Parking Lot Questions’</a:t>
            </a:r>
          </a:p>
          <a:p>
            <a:pPr marL="0" indent="0">
              <a:buNone/>
            </a:pPr>
            <a:endParaRPr lang="en-US" sz="2200" dirty="0"/>
          </a:p>
          <a:p>
            <a:pPr marL="0" indent="0">
              <a:buNone/>
            </a:pPr>
            <a:r>
              <a:rPr lang="en-US" sz="2200" dirty="0" smtClean="0"/>
              <a:t>They have been summarized and sent as an attachment with the invitation to this webinar.</a:t>
            </a:r>
          </a:p>
          <a:p>
            <a:pPr marL="0" indent="0">
              <a:buNone/>
            </a:pPr>
            <a:endParaRPr lang="en-US" sz="2200" dirty="0"/>
          </a:p>
          <a:p>
            <a:pPr marL="0" indent="0">
              <a:buNone/>
            </a:pPr>
            <a:r>
              <a:rPr lang="en-US" sz="2200" dirty="0" smtClean="0"/>
              <a:t>We will review some key points on that document.</a:t>
            </a:r>
          </a:p>
        </p:txBody>
      </p:sp>
    </p:spTree>
    <p:extLst>
      <p:ext uri="{BB962C8B-B14F-4D97-AF65-F5344CB8AC3E}">
        <p14:creationId xmlns:p14="http://schemas.microsoft.com/office/powerpoint/2010/main" val="3768140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Wrap up</a:t>
            </a:r>
            <a:endParaRPr lang="en-US" dirty="0"/>
          </a:p>
        </p:txBody>
      </p:sp>
      <p:sp>
        <p:nvSpPr>
          <p:cNvPr id="9" name="Content Placeholder 8"/>
          <p:cNvSpPr>
            <a:spLocks noGrp="1"/>
          </p:cNvSpPr>
          <p:nvPr>
            <p:ph idx="1"/>
          </p:nvPr>
        </p:nvSpPr>
        <p:spPr>
          <a:xfrm>
            <a:off x="762000" y="1600200"/>
            <a:ext cx="6019800" cy="3581400"/>
          </a:xfrm>
        </p:spPr>
        <p:txBody>
          <a:bodyPr>
            <a:normAutofit/>
          </a:bodyPr>
          <a:lstStyle/>
          <a:p>
            <a:pPr marL="0" indent="0">
              <a:buNone/>
            </a:pPr>
            <a:r>
              <a:rPr lang="en-US" dirty="0" smtClean="0"/>
              <a:t>In this webinar, we reviewed:  </a:t>
            </a:r>
          </a:p>
          <a:p>
            <a:pPr marL="0" indent="0">
              <a:buNone/>
            </a:pPr>
            <a:endParaRPr lang="en-US" dirty="0"/>
          </a:p>
          <a:p>
            <a:r>
              <a:rPr lang="en-US" dirty="0" smtClean="0"/>
              <a:t>Policy updates</a:t>
            </a:r>
          </a:p>
          <a:p>
            <a:r>
              <a:rPr lang="en-US" dirty="0" smtClean="0"/>
              <a:t>New topics not covered in training</a:t>
            </a:r>
          </a:p>
          <a:p>
            <a:r>
              <a:rPr lang="en-US" dirty="0" smtClean="0"/>
              <a:t>Updates to processes learned in training</a:t>
            </a:r>
          </a:p>
          <a:p>
            <a:r>
              <a:rPr lang="en-US" dirty="0" smtClean="0"/>
              <a:t>Questions raised in training</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61</a:t>
            </a:fld>
            <a:endParaRPr lang="en-US" dirty="0"/>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42304231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62</a:t>
            </a:fld>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Questions</a:t>
            </a:r>
            <a:endParaRPr lang="en-US" sz="1800" dirty="0"/>
          </a:p>
        </p:txBody>
      </p:sp>
      <p:pic>
        <p:nvPicPr>
          <p:cNvPr id="1026" name="Picture 2" descr="http://bowwowblogger.files.wordpress.com/2012/12/dog-question-mark-curiou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0854" y="1219200"/>
            <a:ext cx="4572000" cy="50673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30403511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1600200"/>
            <a:ext cx="6553200" cy="4525963"/>
          </a:xfrm>
        </p:spPr>
        <p:txBody>
          <a:bodyPr>
            <a:normAutofit lnSpcReduction="10000"/>
          </a:bodyPr>
          <a:lstStyle/>
          <a:p>
            <a:r>
              <a:rPr lang="en-US" sz="3600" dirty="0" smtClean="0"/>
              <a:t>A recording of this webinar is available  at </a:t>
            </a:r>
            <a:r>
              <a:rPr lang="en-US" sz="3200" u="sng" dirty="0" smtClean="0">
                <a:hlinkClick r:id="rId3"/>
              </a:rPr>
              <a:t>http</a:t>
            </a:r>
            <a:r>
              <a:rPr lang="en-US" sz="3200" u="sng" dirty="0">
                <a:hlinkClick r:id="rId3"/>
              </a:rPr>
              <a:t>://www.kancare.ks.gov/kees</a:t>
            </a:r>
            <a:r>
              <a:rPr lang="en-US" sz="3200" u="sng" dirty="0" smtClean="0">
                <a:hlinkClick r:id="rId3"/>
              </a:rPr>
              <a:t>/</a:t>
            </a:r>
            <a:r>
              <a:rPr lang="en-US" sz="3200" dirty="0" smtClean="0"/>
              <a:t> </a:t>
            </a:r>
            <a:r>
              <a:rPr lang="en-US" sz="3600" dirty="0" smtClean="0"/>
              <a:t>in the next 24-hours.</a:t>
            </a:r>
          </a:p>
          <a:p>
            <a:r>
              <a:rPr lang="en-US" sz="3600" dirty="0" smtClean="0"/>
              <a:t>Send additional questions to </a:t>
            </a:r>
            <a:r>
              <a:rPr lang="en-US" sz="3600" dirty="0" smtClean="0">
                <a:hlinkClick r:id="rId4"/>
              </a:rPr>
              <a:t>training@kees.ks.gov</a:t>
            </a:r>
            <a:r>
              <a:rPr lang="en-US" sz="3600" dirty="0" smtClean="0"/>
              <a:t>. Please note the webinar title in your email. </a:t>
            </a:r>
          </a:p>
          <a:p>
            <a:pPr marL="0" indent="0">
              <a:buNone/>
            </a:pPr>
            <a:endParaRPr lang="en-US" sz="3600" dirty="0"/>
          </a:p>
          <a:p>
            <a:pPr marL="0" indent="0">
              <a:buNone/>
            </a:pPr>
            <a:endParaRPr lang="en-US" dirty="0"/>
          </a:p>
        </p:txBody>
      </p:sp>
      <p:sp>
        <p:nvSpPr>
          <p:cNvPr id="5" name="Slide Number Placeholder 4"/>
          <p:cNvSpPr>
            <a:spLocks noGrp="1"/>
          </p:cNvSpPr>
          <p:nvPr>
            <p:ph type="sldNum" sz="quarter" idx="12"/>
          </p:nvPr>
        </p:nvSpPr>
        <p:spPr/>
        <p:txBody>
          <a:bodyPr/>
          <a:lstStyle/>
          <a:p>
            <a:fld id="{38A57F6D-98DF-4836-BCD5-78ABF23D3614}" type="slidenum">
              <a:rPr lang="en-US" smtClean="0">
                <a:solidFill>
                  <a:prstClr val="white"/>
                </a:solidFill>
              </a:rPr>
              <a:pPr/>
              <a:t>63</a:t>
            </a:fld>
            <a:endParaRPr lang="en-US" dirty="0">
              <a:solidFill>
                <a:prstClr val="white"/>
              </a:solidFill>
            </a:endParaRPr>
          </a:p>
        </p:txBody>
      </p:sp>
      <p:sp>
        <p:nvSpPr>
          <p:cNvPr id="9"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Webinar Recording and Questions</a:t>
            </a:r>
            <a:endParaRPr lang="en-US" dirty="0"/>
          </a:p>
        </p:txBody>
      </p:sp>
      <p:sp>
        <p:nvSpPr>
          <p:cNvPr id="10" name="Title 6"/>
          <p:cNvSpPr>
            <a:spLocks noGrp="1"/>
          </p:cNvSpPr>
          <p:nvPr>
            <p:ph type="title"/>
          </p:nvPr>
        </p:nvSpPr>
        <p:spPr>
          <a:xfrm>
            <a:off x="1600200" y="73152"/>
            <a:ext cx="7086600" cy="566928"/>
          </a:xfrm>
        </p:spPr>
        <p:txBody>
          <a:bodyPr/>
          <a:lstStyle/>
          <a:p>
            <a:r>
              <a:rPr lang="en-US" dirty="0" smtClean="0"/>
              <a:t>PPS Webinar</a:t>
            </a:r>
            <a:endParaRPr lang="en-US" dirty="0"/>
          </a:p>
        </p:txBody>
      </p:sp>
    </p:spTree>
    <p:extLst>
      <p:ext uri="{BB962C8B-B14F-4D97-AF65-F5344CB8AC3E}">
        <p14:creationId xmlns:p14="http://schemas.microsoft.com/office/powerpoint/2010/main" val="9962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7</a:t>
            </a:fld>
            <a:endParaRPr lang="en-US" dirty="0"/>
          </a:p>
        </p:txBody>
      </p:sp>
      <p:sp>
        <p:nvSpPr>
          <p:cNvPr id="6" name="Content Placeholder 7"/>
          <p:cNvSpPr txBox="1">
            <a:spLocks/>
          </p:cNvSpPr>
          <p:nvPr/>
        </p:nvSpPr>
        <p:spPr>
          <a:xfrm>
            <a:off x="914400" y="1905000"/>
            <a:ext cx="7467600" cy="3124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Permanent Custodianship and FC Aged Out Transition Process</a:t>
            </a:r>
          </a:p>
          <a:p>
            <a:pPr marL="0" indent="0">
              <a:buNone/>
            </a:pPr>
            <a:endParaRPr lang="en-US" sz="2200" b="1" dirty="0"/>
          </a:p>
          <a:p>
            <a:r>
              <a:rPr lang="en-US" sz="2200" dirty="0" smtClean="0"/>
              <a:t>Will be converted into KEES</a:t>
            </a:r>
          </a:p>
          <a:p>
            <a:r>
              <a:rPr lang="en-US" sz="2200" dirty="0" smtClean="0"/>
              <a:t>PPS Staff will create case files after go live</a:t>
            </a:r>
          </a:p>
          <a:p>
            <a:r>
              <a:rPr lang="en-US" sz="2200" dirty="0" smtClean="0"/>
              <a:t>Perm Custodian: PII and agreement</a:t>
            </a:r>
          </a:p>
          <a:p>
            <a:r>
              <a:rPr lang="en-US" sz="2200" dirty="0" smtClean="0"/>
              <a:t>FC Aged Out: PII, last application and relevant notes</a:t>
            </a:r>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Policy Updates </a:t>
            </a:r>
            <a:endParaRPr lang="en-US" dirty="0"/>
          </a:p>
        </p:txBody>
      </p:sp>
    </p:spTree>
    <p:extLst>
      <p:ext uri="{BB962C8B-B14F-4D97-AF65-F5344CB8AC3E}">
        <p14:creationId xmlns:p14="http://schemas.microsoft.com/office/powerpoint/2010/main" val="2848073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8</a:t>
            </a:fld>
            <a:endParaRPr lang="en-US" dirty="0"/>
          </a:p>
        </p:txBody>
      </p:sp>
      <p:sp>
        <p:nvSpPr>
          <p:cNvPr id="6" name="Content Placeholder 7"/>
          <p:cNvSpPr txBox="1">
            <a:spLocks/>
          </p:cNvSpPr>
          <p:nvPr/>
        </p:nvSpPr>
        <p:spPr>
          <a:xfrm>
            <a:off x="685801" y="1743075"/>
            <a:ext cx="8000999" cy="3743325"/>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Medical Assistance Programs – New Division of Work</a:t>
            </a:r>
          </a:p>
          <a:p>
            <a:pPr marL="0" indent="0">
              <a:buNone/>
            </a:pPr>
            <a:endParaRPr lang="en-US" sz="2200" b="1" dirty="0"/>
          </a:p>
          <a:p>
            <a:r>
              <a:rPr lang="en-US" sz="2200" dirty="0" smtClean="0"/>
              <a:t>Clearinghouse: Family Medical Programs (MAGI)</a:t>
            </a:r>
          </a:p>
          <a:p>
            <a:r>
              <a:rPr lang="en-US" sz="2200" dirty="0" smtClean="0"/>
              <a:t>DCF – EES: Elderly and Disabled Programs (non-MAGI)</a:t>
            </a:r>
          </a:p>
          <a:p>
            <a:r>
              <a:rPr lang="en-US" sz="2200" dirty="0" smtClean="0"/>
              <a:t>DCF – PPS: Child Welfare Medical</a:t>
            </a:r>
          </a:p>
          <a:p>
            <a:r>
              <a:rPr lang="en-US" sz="2200" dirty="0" smtClean="0"/>
              <a:t>KDHE Out stationed: Variety</a:t>
            </a:r>
          </a:p>
          <a:p>
            <a:endParaRPr lang="en-US" sz="2200" dirty="0">
              <a:solidFill>
                <a:srgbClr val="FF0000"/>
              </a:solidFill>
            </a:endParaRPr>
          </a:p>
        </p:txBody>
      </p:sp>
      <p:sp>
        <p:nvSpPr>
          <p:cNvPr id="7"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8"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PPS &gt; Policy Updates </a:t>
            </a:r>
            <a:endParaRPr lang="en-US" dirty="0"/>
          </a:p>
        </p:txBody>
      </p:sp>
    </p:spTree>
    <p:extLst>
      <p:ext uri="{BB962C8B-B14F-4D97-AF65-F5344CB8AC3E}">
        <p14:creationId xmlns:p14="http://schemas.microsoft.com/office/powerpoint/2010/main" val="206822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8B7E1D-52E2-4F04-9DFE-B1650792F521}" type="slidenum">
              <a:rPr lang="en-US" smtClean="0"/>
              <a:pPr/>
              <a:t>9</a:t>
            </a:fld>
            <a:endParaRPr lang="en-US" dirty="0"/>
          </a:p>
        </p:txBody>
      </p:sp>
      <p:sp>
        <p:nvSpPr>
          <p:cNvPr id="5" name="Title 6"/>
          <p:cNvSpPr>
            <a:spLocks noGrp="1"/>
          </p:cNvSpPr>
          <p:nvPr>
            <p:ph type="title"/>
          </p:nvPr>
        </p:nvSpPr>
        <p:spPr>
          <a:xfrm>
            <a:off x="1600200" y="73152"/>
            <a:ext cx="7086600" cy="566928"/>
          </a:xfrm>
        </p:spPr>
        <p:txBody>
          <a:bodyPr/>
          <a:lstStyle/>
          <a:p>
            <a:r>
              <a:rPr lang="en-US" dirty="0" smtClean="0"/>
              <a:t>PPS Webinar</a:t>
            </a:r>
            <a:endParaRPr lang="en-US" dirty="0"/>
          </a:p>
        </p:txBody>
      </p:sp>
      <p:sp>
        <p:nvSpPr>
          <p:cNvPr id="6"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Division of Work &gt; Work Responsibilities </a:t>
            </a:r>
            <a:endParaRPr lang="en-US" dirty="0"/>
          </a:p>
        </p:txBody>
      </p:sp>
      <p:sp>
        <p:nvSpPr>
          <p:cNvPr id="7" name="Content Placeholder 7"/>
          <p:cNvSpPr txBox="1">
            <a:spLocks/>
          </p:cNvSpPr>
          <p:nvPr/>
        </p:nvSpPr>
        <p:spPr>
          <a:xfrm>
            <a:off x="753140" y="1219200"/>
            <a:ext cx="7620000" cy="464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t>Work Responsibilities</a:t>
            </a:r>
          </a:p>
          <a:p>
            <a:pPr marL="0" indent="0">
              <a:buNone/>
            </a:pPr>
            <a:endParaRPr lang="en-US" sz="2400" dirty="0" smtClean="0"/>
          </a:p>
          <a:p>
            <a:pPr lvl="0"/>
            <a:r>
              <a:rPr lang="en-US" sz="1400" dirty="0" smtClean="0"/>
              <a:t>File </a:t>
            </a:r>
            <a:r>
              <a:rPr lang="en-US" sz="1400" dirty="0"/>
              <a:t>Clearance/Case Registration for all medical applications coming through the Self-Service Portal will be the responsibility of the Clearinghouse.</a:t>
            </a:r>
          </a:p>
          <a:p>
            <a:pPr marL="0" indent="0">
              <a:buNone/>
            </a:pPr>
            <a:r>
              <a:rPr lang="en-US" sz="1400" dirty="0"/>
              <a:t> </a:t>
            </a:r>
          </a:p>
          <a:p>
            <a:pPr lvl="0"/>
            <a:r>
              <a:rPr lang="en-US" sz="1400" dirty="0"/>
              <a:t>All MAGI-related determinations will be made by the </a:t>
            </a:r>
            <a:r>
              <a:rPr lang="en-US" sz="1400" dirty="0" smtClean="0"/>
              <a:t>Clearinghouse.   </a:t>
            </a:r>
            <a:r>
              <a:rPr lang="en-US" sz="1400" dirty="0"/>
              <a:t>Applications for both MAGI and non-MAGI medical programs will be accepted at DCF offices.  DCF will complete a screening to determine if a MAGI determination is necessary.    Requests that require a MAGI determination will be routed to the Clearinghouse.  File Clearance/Case Registration for potential MAGI cases received through this process will be the responsibility of the Clearinghouse. </a:t>
            </a:r>
          </a:p>
          <a:p>
            <a:pPr marL="0" indent="0">
              <a:buNone/>
            </a:pPr>
            <a:r>
              <a:rPr lang="en-US" sz="1400" dirty="0"/>
              <a:t> </a:t>
            </a:r>
          </a:p>
          <a:p>
            <a:pPr lvl="0"/>
            <a:r>
              <a:rPr lang="en-US" sz="1400" dirty="0" smtClean="0"/>
              <a:t>Requests </a:t>
            </a:r>
            <a:r>
              <a:rPr lang="en-US" sz="1400" dirty="0"/>
              <a:t>received at DCF offices that do not screen for potential MAGI will be kept and processed by DCF. </a:t>
            </a:r>
          </a:p>
          <a:p>
            <a:endParaRPr lang="en-US" sz="1400" dirty="0"/>
          </a:p>
          <a:p>
            <a:pPr lvl="0"/>
            <a:r>
              <a:rPr lang="en-US" sz="1400" dirty="0"/>
              <a:t>The Clearinghouse will complete the MAGI determination on all cases.    Cases with an elderly or disabled person requesting coverage who fail MAGI will be sent to DCF for final processing.   </a:t>
            </a:r>
          </a:p>
          <a:p>
            <a:endParaRPr lang="en-US" sz="1400" dirty="0"/>
          </a:p>
          <a:p>
            <a:pPr marL="0" indent="0">
              <a:buNone/>
            </a:pPr>
            <a:endParaRPr lang="en-US" sz="1200" dirty="0" smtClean="0"/>
          </a:p>
        </p:txBody>
      </p:sp>
    </p:spTree>
    <p:extLst>
      <p:ext uri="{BB962C8B-B14F-4D97-AF65-F5344CB8AC3E}">
        <p14:creationId xmlns:p14="http://schemas.microsoft.com/office/powerpoint/2010/main" val="2828642790"/>
      </p:ext>
    </p:extLst>
  </p:cSld>
  <p:clrMapOvr>
    <a:masterClrMapping/>
  </p:clrMapOvr>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2ac13020b1e0b4e274bf64483d34bd83">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Props1.xml><?xml version="1.0" encoding="utf-8"?>
<ds:datastoreItem xmlns:ds="http://schemas.openxmlformats.org/officeDocument/2006/customXml" ds:itemID="{1AA4E4E2-E7BC-4530-8EA2-DDDBE2723361}">
  <ds:schemaRefs>
    <ds:schemaRef ds:uri="http://schemas.microsoft.com/sharepoint/v3/contenttype/forms"/>
  </ds:schemaRefs>
</ds:datastoreItem>
</file>

<file path=customXml/itemProps2.xml><?xml version="1.0" encoding="utf-8"?>
<ds:datastoreItem xmlns:ds="http://schemas.openxmlformats.org/officeDocument/2006/customXml" ds:itemID="{3A574A44-641E-4BE0-BA59-73ABA7A36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D646DA-2C67-4501-BD98-458790918525}">
  <ds:schemaRefs>
    <ds:schemaRef ds:uri="http://schemas.microsoft.com/office/2006/documentManagement/types"/>
    <ds:schemaRef ds:uri="http://schemas.openxmlformats.org/package/2006/metadata/core-properties"/>
    <ds:schemaRef ds:uri="http://schemas.microsoft.com/sharepoint/v3/field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7729</TotalTime>
  <Words>2346</Words>
  <Application>Microsoft Office PowerPoint</Application>
  <PresentationFormat>On-screen Show (4:3)</PresentationFormat>
  <Paragraphs>490</Paragraphs>
  <Slides>63</Slides>
  <Notes>55</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lpstr>PPS Webinar</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McVicker</dc:creator>
  <cp:lastModifiedBy>Jenifer Telshaw</cp:lastModifiedBy>
  <cp:revision>409</cp:revision>
  <cp:lastPrinted>2013-10-04T19:27:32Z</cp:lastPrinted>
  <dcterms:created xsi:type="dcterms:W3CDTF">2013-04-09T18:46:34Z</dcterms:created>
  <dcterms:modified xsi:type="dcterms:W3CDTF">2013-10-09T21:57:46Z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