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58" r:id="rId6"/>
    <p:sldId id="259" r:id="rId7"/>
    <p:sldId id="302" r:id="rId8"/>
    <p:sldId id="269" r:id="rId9"/>
    <p:sldId id="319" r:id="rId10"/>
    <p:sldId id="315" r:id="rId11"/>
    <p:sldId id="271" r:id="rId12"/>
    <p:sldId id="307" r:id="rId13"/>
    <p:sldId id="272" r:id="rId14"/>
    <p:sldId id="273" r:id="rId15"/>
    <p:sldId id="274" r:id="rId16"/>
    <p:sldId id="275" r:id="rId17"/>
    <p:sldId id="316" r:id="rId18"/>
    <p:sldId id="277" r:id="rId19"/>
    <p:sldId id="308" r:id="rId20"/>
    <p:sldId id="278" r:id="rId21"/>
    <p:sldId id="279" r:id="rId22"/>
    <p:sldId id="318" r:id="rId23"/>
    <p:sldId id="309" r:id="rId24"/>
    <p:sldId id="281" r:id="rId25"/>
    <p:sldId id="282" r:id="rId26"/>
    <p:sldId id="284" r:id="rId27"/>
    <p:sldId id="283" r:id="rId28"/>
    <p:sldId id="285" r:id="rId29"/>
    <p:sldId id="288" r:id="rId30"/>
    <p:sldId id="286" r:id="rId31"/>
    <p:sldId id="290" r:id="rId32"/>
    <p:sldId id="291" r:id="rId33"/>
    <p:sldId id="310" r:id="rId34"/>
    <p:sldId id="292" r:id="rId35"/>
    <p:sldId id="295" r:id="rId36"/>
    <p:sldId id="312" r:id="rId37"/>
    <p:sldId id="317" r:id="rId38"/>
    <p:sldId id="311" r:id="rId39"/>
    <p:sldId id="296" r:id="rId40"/>
    <p:sldId id="297" r:id="rId41"/>
    <p:sldId id="314" r:id="rId42"/>
    <p:sldId id="300" r:id="rId43"/>
    <p:sldId id="301" r:id="rId44"/>
    <p:sldId id="266" r:id="rId45"/>
    <p:sldId id="26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iller" initials="am" lastIdx="5" clrIdx="0"/>
  <p:cmAuthor id="1" name="Jennifer Estes" initials="J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3" autoAdjust="0"/>
  </p:normalViewPr>
  <p:slideViewPr>
    <p:cSldViewPr>
      <p:cViewPr>
        <p:scale>
          <a:sx n="80" d="100"/>
          <a:sy n="80" d="100"/>
        </p:scale>
        <p:origin x="-94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04E58-140D-4903-BC31-7723914A43DE}" type="datetimeFigureOut">
              <a:rPr lang="en-US" smtClean="0"/>
              <a:t>5/11/2015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D64EB-181A-4E2D-AC89-30FC576AD03E}" type="slidenum">
              <a:rPr lang="en-US" smtClean="0"/>
              <a:t>‹#›</a:t>
            </a:fld>
            <a:endParaRPr lang="en-US" dirty="0"/>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participants to the training session.</a:t>
            </a:r>
          </a:p>
          <a:p>
            <a:endParaRPr lang="en-US" dirty="0" smtClean="0"/>
          </a:p>
          <a:p>
            <a:r>
              <a:rPr lang="en-US" dirty="0" smtClean="0"/>
              <a:t>Cover any housekeeping items such as:</a:t>
            </a:r>
          </a:p>
          <a:p>
            <a:pPr lvl="1"/>
            <a:r>
              <a:rPr lang="en-US" dirty="0" smtClean="0"/>
              <a:t>The location of restrooms and break rooms.</a:t>
            </a:r>
          </a:p>
          <a:p>
            <a:pPr lvl="1"/>
            <a:r>
              <a:rPr lang="en-US" dirty="0" smtClean="0"/>
              <a:t>Ground rules for the training.</a:t>
            </a:r>
          </a:p>
          <a:p>
            <a:pPr lvl="1"/>
            <a:r>
              <a:rPr lang="en-US" dirty="0" smtClean="0"/>
              <a:t>Instructor introductions.</a:t>
            </a:r>
          </a:p>
          <a:p>
            <a:pPr lvl="1"/>
            <a:r>
              <a:rPr lang="en-US" dirty="0" smtClean="0"/>
              <a:t>Participant introductions.</a:t>
            </a:r>
          </a:p>
          <a:p>
            <a:endParaRPr lang="en-US" dirty="0" smtClean="0"/>
          </a:p>
          <a:p>
            <a:r>
              <a:rPr lang="en-US" dirty="0" smtClean="0"/>
              <a:t>Transition: Let’s talk about why we’re all here.</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a:t>
            </a:fld>
            <a:endParaRPr lang="en-US" dirty="0"/>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A user may see Not Applicable already populated on a field</a:t>
            </a:r>
            <a:r>
              <a:rPr lang="en-US" sz="1200" baseline="0" dirty="0" smtClean="0">
                <a:latin typeface="Arial" pitchFamily="34" charset="0"/>
                <a:cs typeface="Arial" pitchFamily="34" charset="0"/>
              </a:rPr>
              <a:t> depending on how the application was received (i.e. SSP).  The user does NOT need to change these verification values.  It will not affect the ability to run EDBC.</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If the Refused value</a:t>
            </a:r>
            <a:r>
              <a:rPr lang="en-US" sz="1200" baseline="0" dirty="0" smtClean="0">
                <a:latin typeface="Arial" pitchFamily="34" charset="0"/>
                <a:cs typeface="Arial" pitchFamily="34" charset="0"/>
              </a:rPr>
              <a:t> is selected and EDBC is run, this can close or deny a person’s assistance.</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t>11</a:t>
            </a:fld>
            <a:endParaRPr lang="en-US" dirty="0"/>
          </a:p>
        </p:txBody>
      </p:sp>
    </p:spTree>
    <p:extLst>
      <p:ext uri="{BB962C8B-B14F-4D97-AF65-F5344CB8AC3E}">
        <p14:creationId xmlns:p14="http://schemas.microsoft.com/office/powerpoint/2010/main" val="49633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pitchFamily="34" charset="0"/>
              <a:buChar char="•"/>
            </a:pPr>
            <a:endParaRPr lang="en-US" sz="1200" dirty="0" smtClean="0">
              <a:latin typeface="Arial" pitchFamily="34" charset="0"/>
              <a:cs typeface="Arial" pitchFamily="34" charset="0"/>
            </a:endParaRPr>
          </a:p>
          <a:p>
            <a:pPr marL="800100" lvl="1" indent="-342900">
              <a:buFont typeface="Arial" pitchFamily="34" charset="0"/>
              <a:buChar cha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t>12</a:t>
            </a:fld>
            <a:endParaRPr lang="en-US" dirty="0"/>
          </a:p>
        </p:txBody>
      </p:sp>
    </p:spTree>
    <p:extLst>
      <p:ext uri="{BB962C8B-B14F-4D97-AF65-F5344CB8AC3E}">
        <p14:creationId xmlns:p14="http://schemas.microsoft.com/office/powerpoint/2010/main" val="428496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The Source field is used to capture how/who verified the data. A batch can also bring in records:  Sources</a:t>
            </a:r>
            <a:r>
              <a:rPr lang="en-US" baseline="0" dirty="0" smtClean="0">
                <a:latin typeface="Arial" pitchFamily="34" charset="0"/>
                <a:cs typeface="Arial" pitchFamily="34" charset="0"/>
              </a:rPr>
              <a:t> can included:  SVES &amp; </a:t>
            </a:r>
            <a:r>
              <a:rPr lang="en-US" baseline="0" smtClean="0">
                <a:latin typeface="Arial" pitchFamily="34" charset="0"/>
                <a:cs typeface="Arial" pitchFamily="34" charset="0"/>
              </a:rPr>
              <a:t>Bendex</a:t>
            </a:r>
            <a:endParaRPr lang="en-US" dirty="0" smtClean="0">
              <a:latin typeface="Arial" pitchFamily="34" charset="0"/>
              <a:cs typeface="Arial" pitchFamily="34" charset="0"/>
            </a:endParaRP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13</a:t>
            </a:fld>
            <a:endParaRPr lang="en-US" dirty="0"/>
          </a:p>
        </p:txBody>
      </p:sp>
    </p:spTree>
    <p:extLst>
      <p:ext uri="{BB962C8B-B14F-4D97-AF65-F5344CB8AC3E}">
        <p14:creationId xmlns:p14="http://schemas.microsoft.com/office/powerpoint/2010/main" val="279235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data obtained</a:t>
            </a:r>
            <a:r>
              <a:rPr lang="en-US" baseline="0" dirty="0" smtClean="0"/>
              <a:t> from interfaces will need to be entered by the user.</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14</a:t>
            </a:fld>
            <a:endParaRPr lang="en-US" dirty="0"/>
          </a:p>
        </p:txBody>
      </p:sp>
    </p:spTree>
    <p:extLst>
      <p:ext uri="{BB962C8B-B14F-4D97-AF65-F5344CB8AC3E}">
        <p14:creationId xmlns:p14="http://schemas.microsoft.com/office/powerpoint/2010/main" val="4970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15</a:t>
            </a:fld>
            <a:endParaRPr lang="en-US" dirty="0"/>
          </a:p>
        </p:txBody>
      </p:sp>
    </p:spTree>
    <p:extLst>
      <p:ext uri="{BB962C8B-B14F-4D97-AF65-F5344CB8AC3E}">
        <p14:creationId xmlns:p14="http://schemas.microsoft.com/office/powerpoint/2010/main" val="225371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16</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17</a:t>
            </a:fld>
            <a:endParaRPr lang="en-US" dirty="0"/>
          </a:p>
        </p:txBody>
      </p:sp>
    </p:spTree>
    <p:extLst>
      <p:ext uri="{BB962C8B-B14F-4D97-AF65-F5344CB8AC3E}">
        <p14:creationId xmlns:p14="http://schemas.microsoft.com/office/powerpoint/2010/main" val="389834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18</a:t>
            </a:fld>
            <a:endParaRPr lang="en-US" dirty="0"/>
          </a:p>
        </p:txBody>
      </p:sp>
    </p:spTree>
    <p:extLst>
      <p:ext uri="{BB962C8B-B14F-4D97-AF65-F5344CB8AC3E}">
        <p14:creationId xmlns:p14="http://schemas.microsoft.com/office/powerpoint/2010/main" val="350024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19</a:t>
            </a:fld>
            <a:endParaRPr lang="en-US" dirty="0"/>
          </a:p>
        </p:txBody>
      </p:sp>
    </p:spTree>
    <p:extLst>
      <p:ext uri="{BB962C8B-B14F-4D97-AF65-F5344CB8AC3E}">
        <p14:creationId xmlns:p14="http://schemas.microsoft.com/office/powerpoint/2010/main" val="45137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20</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a:t>
            </a:fld>
            <a:endParaRPr lang="en-US" dirty="0"/>
          </a:p>
        </p:txBody>
      </p:sp>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Verification</a:t>
            </a:r>
            <a:r>
              <a:rPr lang="en-US" baseline="0" dirty="0" smtClean="0"/>
              <a:t> list page in KEES houses all of the verifications in the data collection pages. This page can be sorted by the different verification statuses, but mostly workers will want to concentrate on which verifications are pending.</a:t>
            </a:r>
          </a:p>
          <a:p>
            <a:endParaRPr lang="en-US" baseline="0" dirty="0" smtClean="0"/>
          </a:p>
          <a:p>
            <a:r>
              <a:rPr lang="en-US" dirty="0" smtClean="0"/>
              <a:t>All verifications</a:t>
            </a:r>
            <a:r>
              <a:rPr lang="en-US" baseline="0" dirty="0" smtClean="0"/>
              <a:t> for each consumer show on the Verification List page—this is regardless of case or program.  If a worker has requested a verification for a consumer for a food assistance case, the pending verification is listed on the page when the case is processed for family medical.  This is very important to remember so that workers do not accidently delete verifications requested by another worker for either a different program or a different case. Verifications are sorted by Medical and Non Medical—so if you see a verification that is not for a program you are working, best practice is to leave the verification on the list page.</a:t>
            </a:r>
          </a:p>
          <a:p>
            <a:endParaRPr lang="en-US" baseline="0" dirty="0" smtClean="0"/>
          </a:p>
          <a:p>
            <a:r>
              <a:rPr lang="en-US" baseline="0" dirty="0" smtClean="0"/>
              <a:t>Similarly—if a consumer on a family medical case applies for an Elderly and Disabled program—verifications from both agencies can populate on the list page as Medical verifications. Remember, we do not want to delete a pending verification from the list page if it is being requested for another program, case, or agency.</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21</a:t>
            </a:fld>
            <a:endParaRPr lang="en-US" dirty="0"/>
          </a:p>
        </p:txBody>
      </p:sp>
    </p:spTree>
    <p:extLst>
      <p:ext uri="{BB962C8B-B14F-4D97-AF65-F5344CB8AC3E}">
        <p14:creationId xmlns:p14="http://schemas.microsoft.com/office/powerpoint/2010/main" val="170112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The Verification List page shows all verifications selected on the data collection pages. This page is sortable by Status, Program Type (Medical, Non-Medical, All), Requested Date, and Due Date. </a:t>
            </a:r>
          </a:p>
          <a:p>
            <a:r>
              <a:rPr lang="en-US" dirty="0" smtClean="0">
                <a:latin typeface="Arial" pitchFamily="34" charset="0"/>
                <a:cs typeface="Arial" pitchFamily="34" charset="0"/>
              </a:rPr>
              <a:t>  </a:t>
            </a:r>
          </a:p>
          <a:p>
            <a:r>
              <a:rPr lang="en-US" dirty="0" smtClean="0">
                <a:latin typeface="Arial" pitchFamily="34" charset="0"/>
                <a:cs typeface="Arial" pitchFamily="34" charset="0"/>
              </a:rPr>
              <a:t>For determining if verifications are due, the user can search by From and To date.</a:t>
            </a:r>
          </a:p>
          <a:p>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22</a:t>
            </a:fld>
            <a:endParaRPr lang="en-US" dirty="0"/>
          </a:p>
        </p:txBody>
      </p:sp>
    </p:spTree>
    <p:extLst>
      <p:ext uri="{BB962C8B-B14F-4D97-AF65-F5344CB8AC3E}">
        <p14:creationId xmlns:p14="http://schemas.microsoft.com/office/powerpoint/2010/main" val="247184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Below the sort functions is the list of verifications. Verifications are displayed by Type, Program Type, consumer Name, Request Date, Due Date, and Postponed ES (this means postponed for expedited FA only).</a:t>
            </a:r>
          </a:p>
          <a:p>
            <a:r>
              <a:rPr lang="en-US" sz="1200" dirty="0" smtClean="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227D64EB-181A-4E2D-AC89-30FC576AD03E}" type="slidenum">
              <a:rPr lang="en-US" smtClean="0"/>
              <a:t>23</a:t>
            </a:fld>
            <a:endParaRPr lang="en-US" dirty="0"/>
          </a:p>
        </p:txBody>
      </p:sp>
    </p:spTree>
    <p:extLst>
      <p:ext uri="{BB962C8B-B14F-4D97-AF65-F5344CB8AC3E}">
        <p14:creationId xmlns:p14="http://schemas.microsoft.com/office/powerpoint/2010/main" val="315764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24</a:t>
            </a:fld>
            <a:endParaRPr lang="en-US" dirty="0"/>
          </a:p>
        </p:txBody>
      </p:sp>
    </p:spTree>
    <p:extLst>
      <p:ext uri="{BB962C8B-B14F-4D97-AF65-F5344CB8AC3E}">
        <p14:creationId xmlns:p14="http://schemas.microsoft.com/office/powerpoint/2010/main" val="2346127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25</a:t>
            </a:fld>
            <a:endParaRPr lang="en-US" dirty="0"/>
          </a:p>
        </p:txBody>
      </p:sp>
    </p:spTree>
    <p:extLst>
      <p:ext uri="{BB962C8B-B14F-4D97-AF65-F5344CB8AC3E}">
        <p14:creationId xmlns:p14="http://schemas.microsoft.com/office/powerpoint/2010/main" val="2771947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 free form text will then display</a:t>
            </a:r>
            <a:r>
              <a:rPr lang="en-US" baseline="0" dirty="0" smtClean="0"/>
              <a:t> in Description field on the Verification Request form.  This field is limited to </a:t>
            </a:r>
            <a:r>
              <a:rPr lang="en-US" baseline="0" smtClean="0"/>
              <a:t>40 characters.</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26</a:t>
            </a:fld>
            <a:endParaRPr lang="en-US" dirty="0"/>
          </a:p>
        </p:txBody>
      </p:sp>
    </p:spTree>
    <p:extLst>
      <p:ext uri="{BB962C8B-B14F-4D97-AF65-F5344CB8AC3E}">
        <p14:creationId xmlns:p14="http://schemas.microsoft.com/office/powerpoint/2010/main" val="1485254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types of verifications that can be selected on the Verification Detail page.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27</a:t>
            </a:fld>
            <a:endParaRPr lang="en-US" dirty="0"/>
          </a:p>
        </p:txBody>
      </p:sp>
    </p:spTree>
    <p:extLst>
      <p:ext uri="{BB962C8B-B14F-4D97-AF65-F5344CB8AC3E}">
        <p14:creationId xmlns:p14="http://schemas.microsoft.com/office/powerpoint/2010/main" val="993537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27D64EB-181A-4E2D-AC89-30FC576AD03E}" type="slidenum">
              <a:rPr lang="en-US" smtClean="0"/>
              <a:t>28</a:t>
            </a:fld>
            <a:endParaRPr lang="en-US" dirty="0"/>
          </a:p>
        </p:txBody>
      </p:sp>
    </p:spTree>
    <p:extLst>
      <p:ext uri="{BB962C8B-B14F-4D97-AF65-F5344CB8AC3E}">
        <p14:creationId xmlns:p14="http://schemas.microsoft.com/office/powerpoint/2010/main" val="2469339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29</a:t>
            </a:fld>
            <a:endParaRPr lang="en-US" dirty="0"/>
          </a:p>
        </p:txBody>
      </p:sp>
    </p:spTree>
    <p:extLst>
      <p:ext uri="{BB962C8B-B14F-4D97-AF65-F5344CB8AC3E}">
        <p14:creationId xmlns:p14="http://schemas.microsoft.com/office/powerpoint/2010/main" val="435401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30</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31</a:t>
            </a:fld>
            <a:endParaRPr lang="en-US" dirty="0"/>
          </a:p>
        </p:txBody>
      </p:sp>
    </p:spTree>
    <p:extLst>
      <p:ext uri="{BB962C8B-B14F-4D97-AF65-F5344CB8AC3E}">
        <p14:creationId xmlns:p14="http://schemas.microsoft.com/office/powerpoint/2010/main" val="4101696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32</a:t>
            </a:fld>
            <a:endParaRPr lang="en-US" dirty="0"/>
          </a:p>
        </p:txBody>
      </p:sp>
    </p:spTree>
    <p:extLst>
      <p:ext uri="{BB962C8B-B14F-4D97-AF65-F5344CB8AC3E}">
        <p14:creationId xmlns:p14="http://schemas.microsoft.com/office/powerpoint/2010/main" val="4218371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clicking the Generate Form button from the Verifications List page the Document Parameters screen will appear.  The user will complete all mandatory fields &amp; then select the Generate Form button.  The Customer Name chosen will populate who the form is sent to.  The form will appear with all the verifications being requested. If the user entered a description on any of the verifications on the </a:t>
            </a:r>
            <a:r>
              <a:rPr lang="en-US" b="0" baseline="0" dirty="0" smtClean="0"/>
              <a:t>Verification Detail </a:t>
            </a:r>
            <a:r>
              <a:rPr lang="en-US" baseline="0" dirty="0" smtClean="0"/>
              <a:t>page that information will populate in the Description field automatically.  </a:t>
            </a:r>
          </a:p>
          <a:p>
            <a:endParaRPr lang="en-US" baseline="0" dirty="0" smtClean="0"/>
          </a:p>
          <a:p>
            <a:r>
              <a:rPr lang="en-US" baseline="0" dirty="0" smtClean="0"/>
              <a:t>The Description box is also an enterable data field that a user can populate directly on the form.</a:t>
            </a:r>
          </a:p>
          <a:p>
            <a:pPr marL="0" indent="0">
              <a:buFont typeface="Arial" panose="020B0604020202020204" pitchFamily="34"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33</a:t>
            </a:fld>
            <a:endParaRPr lang="en-US" dirty="0"/>
          </a:p>
        </p:txBody>
      </p:sp>
    </p:spTree>
    <p:extLst>
      <p:ext uri="{BB962C8B-B14F-4D97-AF65-F5344CB8AC3E}">
        <p14:creationId xmlns:p14="http://schemas.microsoft.com/office/powerpoint/2010/main" val="2453824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35</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36</a:t>
            </a:fld>
            <a:endParaRPr lang="en-US" dirty="0"/>
          </a:p>
        </p:txBody>
      </p:sp>
    </p:spTree>
    <p:extLst>
      <p:ext uri="{BB962C8B-B14F-4D97-AF65-F5344CB8AC3E}">
        <p14:creationId xmlns:p14="http://schemas.microsoft.com/office/powerpoint/2010/main" val="752777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37</a:t>
            </a:fld>
            <a:endParaRPr lang="en-US" dirty="0"/>
          </a:p>
        </p:txBody>
      </p:sp>
    </p:spTree>
    <p:extLst>
      <p:ext uri="{BB962C8B-B14F-4D97-AF65-F5344CB8AC3E}">
        <p14:creationId xmlns:p14="http://schemas.microsoft.com/office/powerpoint/2010/main" val="752777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38</a:t>
            </a:fld>
            <a:endParaRPr lang="en-US" dirty="0"/>
          </a:p>
        </p:txBody>
      </p:sp>
    </p:spTree>
    <p:extLst>
      <p:ext uri="{BB962C8B-B14F-4D97-AF65-F5344CB8AC3E}">
        <p14:creationId xmlns:p14="http://schemas.microsoft.com/office/powerpoint/2010/main" val="1467100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Examples include:</a:t>
            </a:r>
          </a:p>
          <a:p>
            <a:endParaRPr lang="en-US" dirty="0" smtClean="0">
              <a:latin typeface="Arial" pitchFamily="34" charset="0"/>
              <a:cs typeface="Arial" pitchFamily="34" charset="0"/>
            </a:endParaRPr>
          </a:p>
          <a:p>
            <a:pPr marL="800100" lvl="1" indent="-342900">
              <a:buFont typeface="Arial" pitchFamily="34" charset="0"/>
              <a:buChar char="•"/>
            </a:pPr>
            <a:r>
              <a:rPr lang="en-US" dirty="0" smtClean="0">
                <a:latin typeface="Arial" pitchFamily="34" charset="0"/>
                <a:cs typeface="Arial" pitchFamily="34" charset="0"/>
              </a:rPr>
              <a:t>Requesting a school record to confirm a child is in the home if conflicting information is received</a:t>
            </a:r>
          </a:p>
          <a:p>
            <a:pPr marL="800100" lvl="1" indent="-342900">
              <a:buFont typeface="Arial" pitchFamily="34" charset="0"/>
              <a:buChar char="•"/>
            </a:pPr>
            <a:r>
              <a:rPr lang="en-US" dirty="0" smtClean="0">
                <a:latin typeface="Arial" pitchFamily="34" charset="0"/>
                <a:cs typeface="Arial" pitchFamily="34" charset="0"/>
              </a:rPr>
              <a:t>Requesting proof of a 30 day hospital stay to know when to start a Division of Assets for a long term care case</a:t>
            </a:r>
          </a:p>
          <a:p>
            <a:pPr marL="457200" lvl="1" indent="0">
              <a:buFont typeface="Arial" pitchFamily="34" charset="0"/>
              <a:buNone/>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t>39</a:t>
            </a:fld>
            <a:endParaRPr lang="en-US" dirty="0"/>
          </a:p>
        </p:txBody>
      </p:sp>
    </p:spTree>
    <p:extLst>
      <p:ext uri="{BB962C8B-B14F-4D97-AF65-F5344CB8AC3E}">
        <p14:creationId xmlns:p14="http://schemas.microsoft.com/office/powerpoint/2010/main" val="752777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a verification is marked Refused, a Non-Compliance record must be set so the case will be denied or closed.</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40</a:t>
            </a:fld>
            <a:endParaRPr lang="en-US" dirty="0"/>
          </a:p>
        </p:txBody>
      </p:sp>
    </p:spTree>
    <p:extLst>
      <p:ext uri="{BB962C8B-B14F-4D97-AF65-F5344CB8AC3E}">
        <p14:creationId xmlns:p14="http://schemas.microsoft.com/office/powerpoint/2010/main" val="752777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41</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Shared data is common data for the individual that is used in  KEES for medical and non-medical programs.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much of the information captured in KEES is person specific (not case specific) it was necessary to decide which verifications could be shared between agencies and which verifications needed to remain separate.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Interface data from Social Security will display as Family Medical income.  Follow your agency’s policy regarding how to handle this income type.</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42</a:t>
            </a:fld>
            <a:endParaRPr lang="en-US" dirty="0"/>
          </a:p>
        </p:txBody>
      </p:sp>
    </p:spTree>
    <p:extLst>
      <p:ext uri="{BB962C8B-B14F-4D97-AF65-F5344CB8AC3E}">
        <p14:creationId xmlns:p14="http://schemas.microsoft.com/office/powerpoint/2010/main" val="24404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there is a single verification field—and the user is not required to select a Program Type—this verification is a shared field.</a:t>
            </a:r>
          </a:p>
          <a:p>
            <a:endParaRPr lang="en-US" baseline="0" dirty="0" smtClean="0"/>
          </a:p>
          <a:p>
            <a:r>
              <a:rPr lang="en-US" baseline="0" dirty="0" smtClean="0"/>
              <a:t>Individual Demographics</a:t>
            </a:r>
          </a:p>
          <a:p>
            <a:r>
              <a:rPr lang="en-US" baseline="0" dirty="0" smtClean="0"/>
              <a:t>Non-Citizenship </a:t>
            </a:r>
          </a:p>
          <a:p>
            <a:r>
              <a:rPr lang="en-US" baseline="0" dirty="0" smtClean="0"/>
              <a:t>Employment Detail</a:t>
            </a:r>
          </a:p>
          <a:p>
            <a:r>
              <a:rPr lang="en-US" baseline="0" dirty="0" smtClean="0"/>
              <a:t>Living Arrangement Detail</a:t>
            </a:r>
          </a:p>
          <a:p>
            <a:r>
              <a:rPr lang="en-US" baseline="0" dirty="0" smtClean="0"/>
              <a:t>Medical Conditions Detail</a:t>
            </a:r>
          </a:p>
          <a:p>
            <a:r>
              <a:rPr lang="en-US" baseline="0" dirty="0" smtClean="0"/>
              <a:t>Expense Amount  Detail</a:t>
            </a:r>
          </a:p>
          <a:p>
            <a:r>
              <a:rPr lang="en-US" baseline="0" dirty="0" smtClean="0"/>
              <a:t>Medicare Expense Detail</a:t>
            </a:r>
          </a:p>
          <a:p>
            <a:r>
              <a:rPr lang="en-US" baseline="0" dirty="0" smtClean="0"/>
              <a:t>TPL/Medical Subrogation</a:t>
            </a:r>
          </a:p>
          <a:p>
            <a:r>
              <a:rPr lang="en-US" baseline="0" dirty="0" smtClean="0"/>
              <a:t>TPL Other Health Insurance Detail</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a:t>
            </a:fld>
            <a:endParaRPr lang="en-US" dirty="0"/>
          </a:p>
        </p:txBody>
      </p:sp>
    </p:spTree>
    <p:extLst>
      <p:ext uri="{BB962C8B-B14F-4D97-AF65-F5344CB8AC3E}">
        <p14:creationId xmlns:p14="http://schemas.microsoft.com/office/powerpoint/2010/main" val="355359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Citizenship Detail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Relationship Detail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Residency Detail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Program Assistance Detail</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7</a:t>
            </a:fld>
            <a:endParaRPr lang="en-US" dirty="0"/>
          </a:p>
        </p:txBody>
      </p:sp>
    </p:spTree>
    <p:extLst>
      <p:ext uri="{BB962C8B-B14F-4D97-AF65-F5344CB8AC3E}">
        <p14:creationId xmlns:p14="http://schemas.microsoft.com/office/powerpoint/2010/main" val="358629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endParaRPr lang="en-US"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Next, we will discuss the drop-down options available in the verified field.</a:t>
            </a:r>
          </a:p>
          <a:p>
            <a:pPr marL="0" lvl="0" indent="0">
              <a:spcBef>
                <a:spcPts val="0"/>
              </a:spcBef>
              <a:buNone/>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8</a:t>
            </a:fld>
            <a:endParaRPr lang="en-US" dirty="0"/>
          </a:p>
        </p:txBody>
      </p:sp>
    </p:spTree>
    <p:extLst>
      <p:ext uri="{BB962C8B-B14F-4D97-AF65-F5344CB8AC3E}">
        <p14:creationId xmlns:p14="http://schemas.microsoft.com/office/powerpoint/2010/main" val="235289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Verification</a:t>
            </a:r>
            <a:r>
              <a:rPr lang="en-US" baseline="0" dirty="0" smtClean="0"/>
              <a:t> Options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9</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Let’s look at the verification options for KEES.</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10</a:t>
            </a:fld>
            <a:endParaRPr lang="en-US" dirty="0"/>
          </a:p>
        </p:txBody>
      </p:sp>
    </p:spTree>
    <p:extLst>
      <p:ext uri="{BB962C8B-B14F-4D97-AF65-F5344CB8AC3E}">
        <p14:creationId xmlns:p14="http://schemas.microsoft.com/office/powerpoint/2010/main" val="77197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9" name="Picture 2" descr="C:\Users\jlking\Pictures\Captivate Images\LadyOnCompu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t>5/11/2015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dirty="0"/>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t>5/11/2015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a:t>
            </a:fld>
            <a:endParaRPr lang="en-US" dirty="0"/>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7" name="Picture 2" descr="C:\Users\jlking\Pictures\Captivate Images\RogerMajors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9" name="Picture 2" descr="C:\Users\jlking\Pictures\Captivate Images\CaseWorker_MarySoto_withfil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8" name="Picture 2" descr="C:\Users\jlking\Pictures\Captivate Images\Man in business sui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9" name="Picture 2" descr="C:\Users\jlking\Pictures\Captivate Images\Woman2think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8" name="Picture 2" descr="C:\Users\jlking\Pictures\Captivate Images\Female_SarahEst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t>5/11/2015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t>‹#›</a:t>
            </a:fld>
            <a:endParaRPr lang="en-US" dirty="0"/>
          </a:p>
        </p:txBody>
      </p:sp>
      <p:pic>
        <p:nvPicPr>
          <p:cNvPr id="8" name="Picture 7" descr="H:\AAAScottStuffSTAAdmin\Logos\KEES-blue-gold.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Medical Eligibility</a:t>
            </a:r>
            <a:endParaRPr lang="en-US" dirty="0"/>
          </a:p>
        </p:txBody>
      </p:sp>
      <p:sp>
        <p:nvSpPr>
          <p:cNvPr id="3" name="Subtitle 2"/>
          <p:cNvSpPr>
            <a:spLocks noGrp="1"/>
          </p:cNvSpPr>
          <p:nvPr>
            <p:ph type="subTitle" idx="1"/>
          </p:nvPr>
        </p:nvSpPr>
        <p:spPr/>
        <p:txBody>
          <a:bodyPr/>
          <a:lstStyle/>
          <a:p>
            <a:r>
              <a:rPr lang="en-US" dirty="0" smtClean="0"/>
              <a:t>Verifications</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1</a:t>
            </a:fld>
            <a:endParaRPr lang="en-US" dirty="0"/>
          </a:p>
        </p:txBody>
      </p:sp>
    </p:spTree>
    <p:extLst>
      <p:ext uri="{BB962C8B-B14F-4D97-AF65-F5344CB8AC3E}">
        <p14:creationId xmlns:p14="http://schemas.microsoft.com/office/powerpoint/2010/main" val="412130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10</a:t>
            </a:fld>
            <a:endParaRPr lang="en-US" dirty="0"/>
          </a:p>
        </p:txBody>
      </p:sp>
      <p:sp>
        <p:nvSpPr>
          <p:cNvPr id="4" name="Rectangle 3"/>
          <p:cNvSpPr/>
          <p:nvPr/>
        </p:nvSpPr>
        <p:spPr>
          <a:xfrm>
            <a:off x="1600200" y="533400"/>
            <a:ext cx="7086600" cy="400110"/>
          </a:xfrm>
          <a:prstGeom prst="rect">
            <a:avLst/>
          </a:prstGeom>
        </p:spPr>
        <p:txBody>
          <a:bodyPr wrap="square">
            <a:spAutoFit/>
          </a:bodyPr>
          <a:lstStyle/>
          <a:p>
            <a:r>
              <a:rPr lang="en-US" sz="2000" dirty="0">
                <a:solidFill>
                  <a:schemeClr val="tx2"/>
                </a:solidFill>
                <a:latin typeface="Arial" pitchFamily="34" charset="0"/>
                <a:ea typeface="+mj-ea"/>
                <a:cs typeface="Arial" pitchFamily="34" charset="0"/>
              </a:rPr>
              <a:t>Lesson </a:t>
            </a:r>
            <a:r>
              <a:rPr lang="en-US" sz="2000" dirty="0" smtClean="0">
                <a:solidFill>
                  <a:schemeClr val="tx2"/>
                </a:solidFill>
                <a:latin typeface="Arial" pitchFamily="34" charset="0"/>
                <a:ea typeface="+mj-ea"/>
                <a:cs typeface="Arial" pitchFamily="34" charset="0"/>
              </a:rPr>
              <a:t>2: </a:t>
            </a:r>
            <a:r>
              <a:rPr lang="en-US" sz="2000" dirty="0">
                <a:solidFill>
                  <a:schemeClr val="tx2"/>
                </a:solidFill>
                <a:latin typeface="Arial" pitchFamily="34" charset="0"/>
                <a:ea typeface="+mj-ea"/>
                <a:cs typeface="Arial" pitchFamily="34" charset="0"/>
              </a:rPr>
              <a:t>Verification </a:t>
            </a:r>
            <a:r>
              <a:rPr lang="en-US" sz="2000" dirty="0" smtClean="0">
                <a:solidFill>
                  <a:schemeClr val="tx2"/>
                </a:solidFill>
                <a:latin typeface="Arial" pitchFamily="34" charset="0"/>
                <a:ea typeface="+mj-ea"/>
                <a:cs typeface="Arial" pitchFamily="34" charset="0"/>
              </a:rPr>
              <a:t>Options </a:t>
            </a:r>
            <a:r>
              <a:rPr lang="en-US" sz="2000" dirty="0">
                <a:solidFill>
                  <a:schemeClr val="tx2"/>
                </a:solidFill>
                <a:latin typeface="Arial" pitchFamily="34" charset="0"/>
                <a:ea typeface="+mj-ea"/>
                <a:cs typeface="Arial" pitchFamily="34" charset="0"/>
              </a:rPr>
              <a:t>&gt; </a:t>
            </a:r>
            <a:r>
              <a:rPr lang="en-US" sz="2000" dirty="0" smtClean="0">
                <a:solidFill>
                  <a:schemeClr val="tx2"/>
                </a:solidFill>
                <a:latin typeface="Arial" pitchFamily="34" charset="0"/>
                <a:ea typeface="+mj-ea"/>
                <a:cs typeface="Arial" pitchFamily="34" charset="0"/>
              </a:rPr>
              <a:t>Introduction</a:t>
            </a:r>
            <a:endParaRPr lang="en-US" sz="2000" dirty="0">
              <a:solidFill>
                <a:schemeClr val="tx2"/>
              </a:solidFill>
              <a:latin typeface="Arial" pitchFamily="34" charset="0"/>
              <a:ea typeface="+mj-ea"/>
              <a:cs typeface="Arial" pitchFamily="34" charset="0"/>
            </a:endParaRPr>
          </a:p>
        </p:txBody>
      </p:sp>
      <p:sp>
        <p:nvSpPr>
          <p:cNvPr id="5" name="Rectangle 4"/>
          <p:cNvSpPr/>
          <p:nvPr/>
        </p:nvSpPr>
        <p:spPr>
          <a:xfrm>
            <a:off x="2743200" y="2796822"/>
            <a:ext cx="5029200" cy="1938992"/>
          </a:xfrm>
          <a:prstGeom prst="rect">
            <a:avLst/>
          </a:prstGeom>
        </p:spPr>
        <p:txBody>
          <a:bodyPr wrap="square" anchor="ctr">
            <a:spAutoFit/>
          </a:bodyPr>
          <a:lstStyle/>
          <a:p>
            <a:r>
              <a:rPr lang="en-US" dirty="0">
                <a:latin typeface="Arial" pitchFamily="34" charset="0"/>
                <a:cs typeface="Arial" pitchFamily="34" charset="0"/>
              </a:rPr>
              <a:t>The </a:t>
            </a:r>
            <a:r>
              <a:rPr lang="en-US" dirty="0" smtClean="0">
                <a:latin typeface="Arial" pitchFamily="34" charset="0"/>
                <a:cs typeface="Arial" pitchFamily="34" charset="0"/>
              </a:rPr>
              <a:t>drop-down </a:t>
            </a:r>
            <a:r>
              <a:rPr lang="en-US" dirty="0">
                <a:latin typeface="Arial" pitchFamily="34" charset="0"/>
                <a:cs typeface="Arial" pitchFamily="34" charset="0"/>
              </a:rPr>
              <a:t>options for the v</a:t>
            </a:r>
            <a:r>
              <a:rPr lang="en-US" dirty="0" smtClean="0">
                <a:latin typeface="Arial" pitchFamily="34" charset="0"/>
                <a:cs typeface="Arial" pitchFamily="34" charset="0"/>
              </a:rPr>
              <a:t>erified </a:t>
            </a:r>
            <a:r>
              <a:rPr lang="en-US" dirty="0">
                <a:latin typeface="Arial" pitchFamily="34" charset="0"/>
                <a:cs typeface="Arial" pitchFamily="34" charset="0"/>
              </a:rPr>
              <a:t>field can be selected by a worker or </a:t>
            </a:r>
            <a:r>
              <a:rPr lang="en-US" dirty="0" smtClean="0">
                <a:latin typeface="Arial" pitchFamily="34" charset="0"/>
                <a:cs typeface="Arial" pitchFamily="34" charset="0"/>
              </a:rPr>
              <a:t>populated </a:t>
            </a:r>
            <a:r>
              <a:rPr lang="en-US" dirty="0">
                <a:latin typeface="Arial" pitchFamily="34" charset="0"/>
                <a:cs typeface="Arial" pitchFamily="34" charset="0"/>
              </a:rPr>
              <a:t>by interface data.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Let’s </a:t>
            </a:r>
            <a:r>
              <a:rPr lang="en-US" dirty="0">
                <a:latin typeface="Arial" pitchFamily="34" charset="0"/>
                <a:cs typeface="Arial" pitchFamily="34" charset="0"/>
              </a:rPr>
              <a:t>look at the verification options for KEES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417161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11</a:t>
            </a:fld>
            <a:endParaRPr lang="en-US" dirty="0"/>
          </a:p>
        </p:txBody>
      </p:sp>
      <p:sp>
        <p:nvSpPr>
          <p:cNvPr id="4" name="Rectangle 3"/>
          <p:cNvSpPr/>
          <p:nvPr/>
        </p:nvSpPr>
        <p:spPr>
          <a:xfrm>
            <a:off x="1600200" y="533400"/>
            <a:ext cx="70866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2: Verification Options &gt; Drop-down Options</a:t>
            </a:r>
            <a:endParaRPr lang="en-US" sz="2000" dirty="0">
              <a:solidFill>
                <a:schemeClr val="tx2"/>
              </a:solidFill>
              <a:latin typeface="Arial" pitchFamily="34" charset="0"/>
              <a:ea typeface="+mj-ea"/>
              <a:cs typeface="Arial" pitchFamily="34" charset="0"/>
            </a:endParaRPr>
          </a:p>
        </p:txBody>
      </p:sp>
      <p:sp>
        <p:nvSpPr>
          <p:cNvPr id="6" name="Rectangle 5"/>
          <p:cNvSpPr/>
          <p:nvPr/>
        </p:nvSpPr>
        <p:spPr>
          <a:xfrm>
            <a:off x="914400" y="1524000"/>
            <a:ext cx="7467600" cy="3970318"/>
          </a:xfrm>
          <a:prstGeom prst="rect">
            <a:avLst/>
          </a:prstGeom>
        </p:spPr>
        <p:txBody>
          <a:bodyPr wrap="square">
            <a:spAutoFit/>
          </a:bodyPr>
          <a:lstStyle/>
          <a:p>
            <a:r>
              <a:rPr lang="en-US" dirty="0" smtClean="0">
                <a:latin typeface="Arial" pitchFamily="34" charset="0"/>
                <a:cs typeface="Arial" pitchFamily="34" charset="0"/>
              </a:rPr>
              <a:t>The </a:t>
            </a:r>
            <a:r>
              <a:rPr lang="en-US" dirty="0">
                <a:latin typeface="Arial" pitchFamily="34" charset="0"/>
                <a:cs typeface="Arial" pitchFamily="34" charset="0"/>
              </a:rPr>
              <a:t>dropdown values in </a:t>
            </a:r>
            <a:r>
              <a:rPr lang="en-US" b="1" i="1" dirty="0">
                <a:latin typeface="Arial" pitchFamily="34" charset="0"/>
                <a:cs typeface="Arial" pitchFamily="34" charset="0"/>
              </a:rPr>
              <a:t>most</a:t>
            </a:r>
            <a:r>
              <a:rPr lang="en-US" dirty="0">
                <a:latin typeface="Arial" pitchFamily="34" charset="0"/>
                <a:cs typeface="Arial" pitchFamily="34" charset="0"/>
              </a:rPr>
              <a:t> of the verification fields are:</a:t>
            </a:r>
          </a:p>
          <a:p>
            <a:r>
              <a:rPr lang="en-US" dirty="0">
                <a:latin typeface="Arial" pitchFamily="34" charset="0"/>
                <a:cs typeface="Arial" pitchFamily="34" charset="0"/>
              </a:rPr>
              <a:t> </a:t>
            </a:r>
            <a:endParaRPr lang="en-US" dirty="0" smtClean="0">
              <a:latin typeface="Arial" pitchFamily="34" charset="0"/>
              <a:cs typeface="Arial" pitchFamily="34" charset="0"/>
            </a:endParaRPr>
          </a:p>
          <a:p>
            <a:r>
              <a:rPr lang="en-US" dirty="0">
                <a:latin typeface="Arial" pitchFamily="34" charset="0"/>
                <a:cs typeface="Arial" pitchFamily="34" charset="0"/>
              </a:rPr>
              <a:t> </a:t>
            </a:r>
          </a:p>
          <a:p>
            <a:r>
              <a:rPr lang="en-US" b="1" u="sng" dirty="0" smtClean="0">
                <a:latin typeface="Arial" pitchFamily="34" charset="0"/>
                <a:cs typeface="Arial" pitchFamily="34" charset="0"/>
              </a:rPr>
              <a:t>Verified</a:t>
            </a:r>
            <a:r>
              <a:rPr lang="en-US" b="1" u="sng" dirty="0">
                <a:latin typeface="Arial" pitchFamily="34" charset="0"/>
                <a:cs typeface="Arial" pitchFamily="34" charset="0"/>
              </a:rPr>
              <a:t>:</a:t>
            </a:r>
            <a:r>
              <a:rPr lang="en-US" dirty="0">
                <a:latin typeface="Arial" pitchFamily="34" charset="0"/>
                <a:cs typeface="Arial" pitchFamily="34" charset="0"/>
              </a:rPr>
              <a:t> </a:t>
            </a:r>
            <a:r>
              <a:rPr lang="en-US" dirty="0" smtClean="0">
                <a:latin typeface="Arial" pitchFamily="34" charset="0"/>
                <a:cs typeface="Arial" pitchFamily="34" charset="0"/>
              </a:rPr>
              <a:t>This value is used when the user has some form of verification. Verification  can be received from multiple sources. </a:t>
            </a:r>
          </a:p>
          <a:p>
            <a:endParaRPr lang="en-US" dirty="0">
              <a:latin typeface="Arial" pitchFamily="34" charset="0"/>
              <a:cs typeface="Arial" pitchFamily="34" charset="0"/>
            </a:endParaRPr>
          </a:p>
          <a:p>
            <a:r>
              <a:rPr lang="en-US" b="1" u="sng" dirty="0" smtClean="0">
                <a:latin typeface="Arial" pitchFamily="34" charset="0"/>
                <a:cs typeface="Arial" pitchFamily="34" charset="0"/>
              </a:rPr>
              <a:t>Not Applicable:</a:t>
            </a:r>
            <a:r>
              <a:rPr lang="en-US" b="1" dirty="0" smtClean="0">
                <a:latin typeface="Arial" pitchFamily="34" charset="0"/>
                <a:cs typeface="Arial" pitchFamily="34" charset="0"/>
              </a:rPr>
              <a:t> </a:t>
            </a:r>
            <a:r>
              <a:rPr lang="en-US" dirty="0">
                <a:latin typeface="Arial" pitchFamily="34" charset="0"/>
                <a:cs typeface="Arial" pitchFamily="34" charset="0"/>
              </a:rPr>
              <a:t>T</a:t>
            </a:r>
            <a:r>
              <a:rPr lang="en-US" dirty="0" smtClean="0">
                <a:latin typeface="Arial" pitchFamily="34" charset="0"/>
                <a:cs typeface="Arial" pitchFamily="34" charset="0"/>
              </a:rPr>
              <a:t>his value is used when the verification is not needed for the program.</a:t>
            </a:r>
          </a:p>
          <a:p>
            <a:endParaRPr lang="en-US" dirty="0">
              <a:latin typeface="Arial" pitchFamily="34" charset="0"/>
              <a:cs typeface="Arial" pitchFamily="34" charset="0"/>
            </a:endParaRPr>
          </a:p>
          <a:p>
            <a:r>
              <a:rPr lang="en-US" b="1" u="sng" dirty="0" smtClean="0">
                <a:latin typeface="Arial" pitchFamily="34" charset="0"/>
                <a:cs typeface="Arial" pitchFamily="34" charset="0"/>
              </a:rPr>
              <a:t>Pending</a:t>
            </a:r>
            <a:r>
              <a:rPr lang="en-US" dirty="0" smtClean="0">
                <a:latin typeface="Arial" pitchFamily="34" charset="0"/>
                <a:cs typeface="Arial" pitchFamily="34" charset="0"/>
              </a:rPr>
              <a:t>: This value is used when the verification needs to be requested.</a:t>
            </a:r>
          </a:p>
          <a:p>
            <a:endParaRPr lang="en-US" dirty="0">
              <a:latin typeface="Arial" pitchFamily="34" charset="0"/>
              <a:cs typeface="Arial" pitchFamily="34" charset="0"/>
            </a:endParaRPr>
          </a:p>
          <a:p>
            <a:r>
              <a:rPr lang="en-US" b="1" u="sng" dirty="0" smtClean="0">
                <a:latin typeface="Arial" pitchFamily="34" charset="0"/>
                <a:cs typeface="Arial" pitchFamily="34" charset="0"/>
              </a:rPr>
              <a:t>Refused:</a:t>
            </a:r>
            <a:r>
              <a:rPr lang="en-US" dirty="0" smtClean="0">
                <a:latin typeface="Arial" pitchFamily="34" charset="0"/>
                <a:cs typeface="Arial" pitchFamily="34" charset="0"/>
              </a:rPr>
              <a:t> This value is used when the consumer either refuses to provide or fails to provide the necessary information.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3236502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12</a:t>
            </a:fld>
            <a:endParaRPr lang="en-US" dirty="0"/>
          </a:p>
        </p:txBody>
      </p:sp>
      <p:sp>
        <p:nvSpPr>
          <p:cNvPr id="4" name="Rectangle 3"/>
          <p:cNvSpPr/>
          <p:nvPr/>
        </p:nvSpPr>
        <p:spPr>
          <a:xfrm>
            <a:off x="1600200" y="533400"/>
            <a:ext cx="70866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2: Verification Options &gt; SSN Status</a:t>
            </a:r>
            <a:endParaRPr lang="en-US" sz="2000" dirty="0">
              <a:solidFill>
                <a:schemeClr val="tx2"/>
              </a:solidFill>
              <a:latin typeface="Arial" pitchFamily="34" charset="0"/>
              <a:ea typeface="+mj-ea"/>
              <a:cs typeface="Arial" pitchFamily="34" charset="0"/>
            </a:endParaRPr>
          </a:p>
        </p:txBody>
      </p:sp>
      <p:sp>
        <p:nvSpPr>
          <p:cNvPr id="7" name="Rectangle 6"/>
          <p:cNvSpPr/>
          <p:nvPr/>
        </p:nvSpPr>
        <p:spPr>
          <a:xfrm>
            <a:off x="457200" y="1326952"/>
            <a:ext cx="8458200" cy="4247317"/>
          </a:xfrm>
          <a:prstGeom prst="rect">
            <a:avLst/>
          </a:prstGeom>
        </p:spPr>
        <p:txBody>
          <a:bodyPr wrap="square">
            <a:spAutoFit/>
          </a:bodyPr>
          <a:lstStyle/>
          <a:p>
            <a:r>
              <a:rPr lang="en-US" dirty="0">
                <a:latin typeface="Arial" pitchFamily="34" charset="0"/>
                <a:cs typeface="Arial" pitchFamily="34" charset="0"/>
              </a:rPr>
              <a:t>SSN S</a:t>
            </a:r>
            <a:r>
              <a:rPr lang="en-US" dirty="0" smtClean="0">
                <a:latin typeface="Arial" pitchFamily="34" charset="0"/>
                <a:cs typeface="Arial" pitchFamily="34" charset="0"/>
              </a:rPr>
              <a:t>tatus </a:t>
            </a:r>
            <a:r>
              <a:rPr lang="en-US" dirty="0">
                <a:latin typeface="Arial" pitchFamily="34" charset="0"/>
                <a:cs typeface="Arial" pitchFamily="34" charset="0"/>
              </a:rPr>
              <a:t>has </a:t>
            </a:r>
            <a:r>
              <a:rPr lang="en-US" dirty="0" smtClean="0">
                <a:latin typeface="Arial" pitchFamily="34" charset="0"/>
                <a:cs typeface="Arial" pitchFamily="34" charset="0"/>
              </a:rPr>
              <a:t>its </a:t>
            </a:r>
            <a:r>
              <a:rPr lang="en-US" dirty="0">
                <a:latin typeface="Arial" pitchFamily="34" charset="0"/>
                <a:cs typeface="Arial" pitchFamily="34" charset="0"/>
              </a:rPr>
              <a:t>own special </a:t>
            </a:r>
            <a:r>
              <a:rPr lang="en-US" dirty="0" smtClean="0">
                <a:latin typeface="Arial" pitchFamily="34" charset="0"/>
                <a:cs typeface="Arial" pitchFamily="34" charset="0"/>
              </a:rPr>
              <a:t>drop-down </a:t>
            </a:r>
            <a:r>
              <a:rPr lang="en-US" dirty="0">
                <a:latin typeface="Arial" pitchFamily="34" charset="0"/>
                <a:cs typeface="Arial" pitchFamily="34" charset="0"/>
              </a:rPr>
              <a:t>menu. The options for verifying SSN are:</a:t>
            </a:r>
          </a:p>
          <a:p>
            <a:r>
              <a:rPr lang="en-US" dirty="0">
                <a:latin typeface="Arial" pitchFamily="34" charset="0"/>
                <a:cs typeface="Arial" pitchFamily="34" charset="0"/>
              </a:rPr>
              <a:t> </a:t>
            </a:r>
          </a:p>
          <a:p>
            <a:pPr marL="800100" lvl="1" indent="-342900">
              <a:buFont typeface="Arial" pitchFamily="34" charset="0"/>
              <a:buChar char="•"/>
            </a:pPr>
            <a:r>
              <a:rPr lang="en-US" dirty="0" smtClean="0">
                <a:latin typeface="Arial" pitchFamily="34" charset="0"/>
                <a:cs typeface="Arial" pitchFamily="34" charset="0"/>
              </a:rPr>
              <a:t>HUB-SSA – set by interface</a:t>
            </a:r>
            <a:endParaRPr lang="en-US" dirty="0">
              <a:latin typeface="Arial" pitchFamily="34" charset="0"/>
              <a:cs typeface="Arial" pitchFamily="34" charset="0"/>
            </a:endParaRPr>
          </a:p>
          <a:p>
            <a:pPr marL="800100" lvl="1" indent="-342900">
              <a:buFont typeface="Arial" pitchFamily="34" charset="0"/>
              <a:buChar char="•"/>
            </a:pPr>
            <a:r>
              <a:rPr lang="en-US" dirty="0" smtClean="0">
                <a:latin typeface="Arial" pitchFamily="34" charset="0"/>
                <a:cs typeface="Arial" pitchFamily="34" charset="0"/>
              </a:rPr>
              <a:t>SSA-SVES – set by interface</a:t>
            </a:r>
            <a:endParaRPr lang="en-US" dirty="0">
              <a:latin typeface="Arial" pitchFamily="34" charset="0"/>
              <a:cs typeface="Arial" pitchFamily="34" charset="0"/>
            </a:endParaRPr>
          </a:p>
          <a:p>
            <a:pPr marL="800100" lvl="1" indent="-342900">
              <a:buFont typeface="Arial" pitchFamily="34" charset="0"/>
              <a:buChar char="•"/>
            </a:pPr>
            <a:r>
              <a:rPr lang="en-US" dirty="0">
                <a:latin typeface="Arial" pitchFamily="34" charset="0"/>
                <a:cs typeface="Arial" pitchFamily="34" charset="0"/>
              </a:rPr>
              <a:t>Good Cause</a:t>
            </a:r>
          </a:p>
          <a:p>
            <a:pPr marL="800100" lvl="1" indent="-342900">
              <a:buFont typeface="Arial" pitchFamily="34" charset="0"/>
              <a:buChar char="•"/>
            </a:pPr>
            <a:r>
              <a:rPr lang="en-US" dirty="0">
                <a:latin typeface="Arial" pitchFamily="34" charset="0"/>
                <a:cs typeface="Arial" pitchFamily="34" charset="0"/>
              </a:rPr>
              <a:t>SSN application filed at SSA</a:t>
            </a:r>
          </a:p>
          <a:p>
            <a:pPr marL="800100" lvl="1" indent="-342900">
              <a:buFont typeface="Arial" pitchFamily="34" charset="0"/>
              <a:buChar char="•"/>
            </a:pPr>
            <a:r>
              <a:rPr lang="en-US" dirty="0">
                <a:latin typeface="Arial" pitchFamily="34" charset="0"/>
                <a:cs typeface="Arial" pitchFamily="34" charset="0"/>
              </a:rPr>
              <a:t>SSN </a:t>
            </a:r>
            <a:r>
              <a:rPr lang="en-US" dirty="0" smtClean="0">
                <a:latin typeface="Arial" pitchFamily="34" charset="0"/>
                <a:cs typeface="Arial" pitchFamily="34" charset="0"/>
              </a:rPr>
              <a:t>Provided</a:t>
            </a:r>
            <a:endParaRPr lang="en-US" dirty="0">
              <a:latin typeface="Arial" pitchFamily="34" charset="0"/>
              <a:cs typeface="Arial" pitchFamily="34" charset="0"/>
            </a:endParaRPr>
          </a:p>
          <a:p>
            <a:pPr marL="800100" lvl="1" indent="-342900">
              <a:buFont typeface="Arial" pitchFamily="34" charset="0"/>
              <a:buChar char="•"/>
            </a:pPr>
            <a:r>
              <a:rPr lang="en-US" dirty="0" smtClean="0">
                <a:latin typeface="Arial" pitchFamily="34" charset="0"/>
                <a:cs typeface="Arial" pitchFamily="34" charset="0"/>
              </a:rPr>
              <a:t>No SSN Available</a:t>
            </a:r>
          </a:p>
          <a:p>
            <a:pPr marL="800100" lvl="1" indent="-342900">
              <a:buFont typeface="Arial" pitchFamily="34" charset="0"/>
              <a:buChar char="•"/>
            </a:pPr>
            <a:endParaRPr lang="en-US" dirty="0"/>
          </a:p>
          <a:p>
            <a:r>
              <a:rPr lang="en-US" dirty="0">
                <a:latin typeface="Arial" pitchFamily="34" charset="0"/>
                <a:cs typeface="Arial" pitchFamily="34" charset="0"/>
              </a:rPr>
              <a:t>NOTE: This verification field is shared between agencies.</a:t>
            </a:r>
          </a:p>
          <a:p>
            <a:r>
              <a:rPr lang="en-US" dirty="0">
                <a:latin typeface="Arial" pitchFamily="34" charset="0"/>
                <a:cs typeface="Arial" pitchFamily="34" charset="0"/>
              </a:rPr>
              <a:t>The first four verification values are considered Verified for medical programs.</a:t>
            </a:r>
          </a:p>
          <a:p>
            <a:r>
              <a:rPr lang="en-US" dirty="0">
                <a:latin typeface="Arial" pitchFamily="34" charset="0"/>
                <a:cs typeface="Arial" pitchFamily="34" charset="0"/>
              </a:rPr>
              <a:t> </a:t>
            </a:r>
          </a:p>
          <a:p>
            <a:r>
              <a:rPr lang="en-US" dirty="0">
                <a:latin typeface="Arial" pitchFamily="34" charset="0"/>
                <a:cs typeface="Arial" pitchFamily="34" charset="0"/>
              </a:rPr>
              <a:t>The last two values are viewed as Pending and should populate </a:t>
            </a:r>
            <a:r>
              <a:rPr lang="en-US" dirty="0" smtClean="0">
                <a:latin typeface="Arial" pitchFamily="34" charset="0"/>
                <a:cs typeface="Arial" pitchFamily="34" charset="0"/>
              </a:rPr>
              <a:t>a </a:t>
            </a:r>
            <a:r>
              <a:rPr lang="en-US" dirty="0">
                <a:latin typeface="Arial" pitchFamily="34" charset="0"/>
                <a:cs typeface="Arial" pitchFamily="34" charset="0"/>
              </a:rPr>
              <a:t>SSN request to the </a:t>
            </a:r>
            <a:r>
              <a:rPr lang="en-US" b="1" dirty="0">
                <a:latin typeface="Arial" pitchFamily="34" charset="0"/>
                <a:cs typeface="Arial" pitchFamily="34" charset="0"/>
              </a:rPr>
              <a:t>Verification List </a:t>
            </a:r>
            <a:r>
              <a:rPr lang="en-US" dirty="0">
                <a:latin typeface="Arial" pitchFamily="34" charset="0"/>
                <a:cs typeface="Arial" pitchFamily="34" charset="0"/>
              </a:rPr>
              <a:t>page.</a:t>
            </a:r>
          </a:p>
        </p:txBody>
      </p:sp>
    </p:spTree>
    <p:extLst>
      <p:ext uri="{BB962C8B-B14F-4D97-AF65-F5344CB8AC3E}">
        <p14:creationId xmlns:p14="http://schemas.microsoft.com/office/powerpoint/2010/main" val="980715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13</a:t>
            </a:fld>
            <a:endParaRPr lang="en-US" dirty="0"/>
          </a:p>
        </p:txBody>
      </p:sp>
      <p:sp>
        <p:nvSpPr>
          <p:cNvPr id="4" name="Rectangle 3"/>
          <p:cNvSpPr/>
          <p:nvPr/>
        </p:nvSpPr>
        <p:spPr>
          <a:xfrm>
            <a:off x="1600200" y="533400"/>
            <a:ext cx="70866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2: Verification Options &gt; Sources</a:t>
            </a:r>
            <a:endParaRPr lang="en-US" sz="2000" dirty="0">
              <a:solidFill>
                <a:schemeClr val="tx2"/>
              </a:solidFill>
              <a:latin typeface="Arial" pitchFamily="34" charset="0"/>
              <a:ea typeface="+mj-ea"/>
              <a:cs typeface="Arial" pitchFamily="34" charset="0"/>
            </a:endParaRPr>
          </a:p>
        </p:txBody>
      </p:sp>
      <p:sp>
        <p:nvSpPr>
          <p:cNvPr id="10" name="Rectangle 9"/>
          <p:cNvSpPr/>
          <p:nvPr/>
        </p:nvSpPr>
        <p:spPr>
          <a:xfrm>
            <a:off x="914400" y="1828800"/>
            <a:ext cx="7467600" cy="3139321"/>
          </a:xfrm>
          <a:prstGeom prst="rect">
            <a:avLst/>
          </a:prstGeom>
        </p:spPr>
        <p:txBody>
          <a:bodyPr wrap="square">
            <a:spAutoFit/>
          </a:bodyPr>
          <a:lstStyle/>
          <a:p>
            <a:r>
              <a:rPr lang="en-US" dirty="0">
                <a:latin typeface="Arial" pitchFamily="34" charset="0"/>
                <a:cs typeface="Arial" pitchFamily="34" charset="0"/>
              </a:rPr>
              <a:t>Verification fields can be completed by a worker or by an interface. Some Verified fields have a corresponding Source </a:t>
            </a:r>
            <a:r>
              <a:rPr lang="en-US" dirty="0" smtClean="0">
                <a:latin typeface="Arial" pitchFamily="34" charset="0"/>
                <a:cs typeface="Arial" pitchFamily="34" charset="0"/>
              </a:rPr>
              <a:t>field</a:t>
            </a:r>
          </a:p>
          <a:p>
            <a:endParaRPr lang="en-US" dirty="0">
              <a:latin typeface="Arial" pitchFamily="34" charset="0"/>
              <a:cs typeface="Arial" pitchFamily="34" charset="0"/>
            </a:endParaRPr>
          </a:p>
          <a:p>
            <a:r>
              <a:rPr lang="en-US" dirty="0">
                <a:latin typeface="Arial" pitchFamily="34" charset="0"/>
                <a:cs typeface="Arial" pitchFamily="34" charset="0"/>
              </a:rPr>
              <a:t>Some </a:t>
            </a:r>
            <a:r>
              <a:rPr lang="en-US" dirty="0" smtClean="0">
                <a:latin typeface="Arial" pitchFamily="34" charset="0"/>
                <a:cs typeface="Arial" pitchFamily="34" charset="0"/>
              </a:rPr>
              <a:t>Auto-Populated Sources </a:t>
            </a:r>
            <a:r>
              <a:rPr lang="en-US" dirty="0">
                <a:latin typeface="Arial" pitchFamily="34" charset="0"/>
                <a:cs typeface="Arial" pitchFamily="34" charset="0"/>
              </a:rPr>
              <a:t>include</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pPr marL="742950" lvl="1" indent="-285750">
              <a:buFont typeface="Arial" panose="020B0604020202020204" pitchFamily="34" charset="0"/>
              <a:buChar char="•"/>
            </a:pPr>
            <a:r>
              <a:rPr lang="en-US" dirty="0" smtClean="0">
                <a:latin typeface="Arial" pitchFamily="34" charset="0"/>
                <a:cs typeface="Arial" pitchFamily="34" charset="0"/>
              </a:rPr>
              <a:t>HUB-SSA- Social Security</a:t>
            </a:r>
          </a:p>
          <a:p>
            <a:pPr marL="742950" lvl="1" indent="-285750">
              <a:buFont typeface="Arial" panose="020B0604020202020204" pitchFamily="34" charset="0"/>
              <a:buChar char="•"/>
            </a:pPr>
            <a:r>
              <a:rPr lang="en-US" dirty="0" smtClean="0">
                <a:latin typeface="Arial" pitchFamily="34" charset="0"/>
                <a:cs typeface="Arial" pitchFamily="34" charset="0"/>
              </a:rPr>
              <a:t>KDOL- KS Department of Labor</a:t>
            </a:r>
          </a:p>
          <a:p>
            <a:pPr marL="742950" lvl="1" indent="-285750">
              <a:buFont typeface="Arial" panose="020B0604020202020204" pitchFamily="34" charset="0"/>
              <a:buChar char="•"/>
            </a:pPr>
            <a:r>
              <a:rPr lang="en-US" dirty="0" smtClean="0">
                <a:latin typeface="Arial" pitchFamily="34" charset="0"/>
                <a:cs typeface="Arial" pitchFamily="34" charset="0"/>
              </a:rPr>
              <a:t>SDX-SSI</a:t>
            </a: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124709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14</a:t>
            </a:fld>
            <a:endParaRPr lang="en-US" dirty="0"/>
          </a:p>
        </p:txBody>
      </p:sp>
      <p:pic>
        <p:nvPicPr>
          <p:cNvPr id="4" name="Snagit_PPT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513" y="1371600"/>
            <a:ext cx="5791200" cy="4419600"/>
          </a:xfrm>
          <a:prstGeom prst="rect">
            <a:avLst/>
          </a:prstGeom>
        </p:spPr>
      </p:pic>
      <p:cxnSp>
        <p:nvCxnSpPr>
          <p:cNvPr id="9" name="Straight Arrow Connector 8"/>
          <p:cNvCxnSpPr/>
          <p:nvPr/>
        </p:nvCxnSpPr>
        <p:spPr>
          <a:xfrm flipH="1">
            <a:off x="7543800" y="4953000"/>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609600"/>
            <a:ext cx="6553200" cy="400110"/>
          </a:xfrm>
          <a:prstGeom prst="rect">
            <a:avLst/>
          </a:prstGeom>
          <a:noFill/>
        </p:spPr>
        <p:txBody>
          <a:bodyPr wrap="square" rtlCol="0">
            <a:spAutoFit/>
          </a:bodyPr>
          <a:lstStyle/>
          <a:p>
            <a:r>
              <a:rPr lang="fr-FR" sz="2000" dirty="0" err="1">
                <a:solidFill>
                  <a:schemeClr val="accent6">
                    <a:lumMod val="90000"/>
                    <a:lumOff val="10000"/>
                  </a:schemeClr>
                </a:solidFill>
                <a:latin typeface="Arial" panose="020B0604020202020204" pitchFamily="34" charset="0"/>
                <a:cs typeface="Arial" panose="020B0604020202020204" pitchFamily="34" charset="0"/>
              </a:rPr>
              <a:t>Lesson</a:t>
            </a:r>
            <a:r>
              <a:rPr lang="fr-FR" sz="2000" dirty="0">
                <a:solidFill>
                  <a:schemeClr val="accent6">
                    <a:lumMod val="90000"/>
                    <a:lumOff val="10000"/>
                  </a:schemeClr>
                </a:solidFill>
                <a:latin typeface="Arial" panose="020B0604020202020204" pitchFamily="34" charset="0"/>
                <a:cs typeface="Arial" panose="020B0604020202020204" pitchFamily="34" charset="0"/>
              </a:rPr>
              <a:t> 2: </a:t>
            </a:r>
            <a:r>
              <a:rPr lang="fr-FR" sz="2000" dirty="0" err="1" smtClean="0">
                <a:solidFill>
                  <a:schemeClr val="accent6">
                    <a:lumMod val="90000"/>
                    <a:lumOff val="10000"/>
                  </a:schemeClr>
                </a:solidFill>
                <a:latin typeface="Arial" panose="020B0604020202020204" pitchFamily="34" charset="0"/>
                <a:cs typeface="Arial" panose="020B0604020202020204" pitchFamily="34" charset="0"/>
              </a:rPr>
              <a:t>Verification</a:t>
            </a:r>
            <a:r>
              <a:rPr lang="fr-FR" sz="2000" dirty="0" smtClean="0">
                <a:solidFill>
                  <a:schemeClr val="accent6">
                    <a:lumMod val="90000"/>
                    <a:lumOff val="10000"/>
                  </a:schemeClr>
                </a:solidFill>
                <a:latin typeface="Arial" panose="020B0604020202020204" pitchFamily="34" charset="0"/>
                <a:cs typeface="Arial" panose="020B0604020202020204" pitchFamily="34" charset="0"/>
              </a:rPr>
              <a:t> Options </a:t>
            </a:r>
            <a:r>
              <a:rPr lang="fr-FR" sz="2000" dirty="0">
                <a:solidFill>
                  <a:schemeClr val="accent6">
                    <a:lumMod val="90000"/>
                    <a:lumOff val="10000"/>
                  </a:schemeClr>
                </a:solidFill>
                <a:latin typeface="Arial" panose="020B0604020202020204" pitchFamily="34" charset="0"/>
                <a:cs typeface="Arial" panose="020B0604020202020204" pitchFamily="34" charset="0"/>
              </a:rPr>
              <a:t>&gt; Sources</a:t>
            </a:r>
          </a:p>
        </p:txBody>
      </p:sp>
      <p:sp>
        <p:nvSpPr>
          <p:cNvPr id="6" name="TextBox 5"/>
          <p:cNvSpPr txBox="1"/>
          <p:nvPr/>
        </p:nvSpPr>
        <p:spPr>
          <a:xfrm>
            <a:off x="190500" y="2057400"/>
            <a:ext cx="2667000" cy="203132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Some User entered Sources include: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Consumer Statement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Collateral Contact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Document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Interface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11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15</a:t>
            </a:fld>
            <a:endParaRPr lang="en-US" dirty="0"/>
          </a:p>
        </p:txBody>
      </p:sp>
      <p:sp>
        <p:nvSpPr>
          <p:cNvPr id="4" name="Rectangle 3"/>
          <p:cNvSpPr/>
          <p:nvPr/>
        </p:nvSpPr>
        <p:spPr>
          <a:xfrm>
            <a:off x="1600200" y="533400"/>
            <a:ext cx="74676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2: Verification Options &gt; </a:t>
            </a:r>
            <a:r>
              <a:rPr lang="en-US" sz="2000" dirty="0" smtClean="0">
                <a:solidFill>
                  <a:schemeClr val="tx2"/>
                </a:solidFill>
                <a:latin typeface="Arial" pitchFamily="34" charset="0"/>
                <a:cs typeface="Arial" pitchFamily="34" charset="0"/>
              </a:rPr>
              <a:t>Summary</a:t>
            </a:r>
            <a:endParaRPr lang="en-US" sz="2000" dirty="0">
              <a:solidFill>
                <a:schemeClr val="tx2"/>
              </a:solidFill>
              <a:latin typeface="Arial" pitchFamily="34" charset="0"/>
              <a:ea typeface="+mj-ea"/>
              <a:cs typeface="Arial" pitchFamily="34" charset="0"/>
            </a:endParaRPr>
          </a:p>
        </p:txBody>
      </p:sp>
      <p:sp>
        <p:nvSpPr>
          <p:cNvPr id="7" name="Rectangle 6"/>
          <p:cNvSpPr/>
          <p:nvPr/>
        </p:nvSpPr>
        <p:spPr>
          <a:xfrm>
            <a:off x="2743200" y="2743200"/>
            <a:ext cx="5029200" cy="3139321"/>
          </a:xfrm>
          <a:prstGeom prst="rect">
            <a:avLst/>
          </a:prstGeom>
        </p:spPr>
        <p:txBody>
          <a:bodyPr wrap="square">
            <a:spAutoFit/>
          </a:bodyPr>
          <a:lstStyle/>
          <a:p>
            <a:r>
              <a:rPr lang="en-US" dirty="0">
                <a:latin typeface="Arial" pitchFamily="34" charset="0"/>
                <a:cs typeface="Arial" pitchFamily="34" charset="0"/>
              </a:rPr>
              <a:t>Now that we have looked at the </a:t>
            </a:r>
            <a:r>
              <a:rPr lang="en-US" dirty="0" smtClean="0">
                <a:latin typeface="Arial" pitchFamily="34" charset="0"/>
                <a:cs typeface="Arial" pitchFamily="34" charset="0"/>
              </a:rPr>
              <a:t>verification drop-down </a:t>
            </a:r>
            <a:r>
              <a:rPr lang="en-US" dirty="0">
                <a:latin typeface="Arial" pitchFamily="34" charset="0"/>
                <a:cs typeface="Arial" pitchFamily="34" charset="0"/>
              </a:rPr>
              <a:t>options for determining the status of entered data, let’s examine how EDBC rules use the verification data in determining </a:t>
            </a:r>
            <a:r>
              <a:rPr lang="en-US" dirty="0" smtClean="0">
                <a:latin typeface="Arial" pitchFamily="34" charset="0"/>
                <a:cs typeface="Arial" pitchFamily="34" charset="0"/>
              </a:rPr>
              <a:t>eligibility.</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51530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Medical Eligibility: Verifications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2286000"/>
            <a:ext cx="6934200" cy="3200400"/>
          </a:xfrm>
        </p:spPr>
        <p:txBody>
          <a:bodyPr>
            <a:normAutofit/>
          </a:bodyPr>
          <a:lstStyle/>
          <a:p>
            <a:pPr>
              <a:lnSpc>
                <a:spcPct val="150000"/>
              </a:lnSpc>
            </a:pPr>
            <a:r>
              <a:rPr lang="en-US" sz="1800" dirty="0" smtClean="0"/>
              <a:t>Lesson 1: Verification Fields</a:t>
            </a:r>
          </a:p>
          <a:p>
            <a:pPr>
              <a:lnSpc>
                <a:spcPct val="150000"/>
              </a:lnSpc>
            </a:pPr>
            <a:r>
              <a:rPr lang="en-US" sz="1800" dirty="0" smtClean="0"/>
              <a:t>Lesson 2: Verification Options</a:t>
            </a:r>
          </a:p>
          <a:p>
            <a:pPr>
              <a:lnSpc>
                <a:spcPct val="150000"/>
              </a:lnSpc>
            </a:pPr>
            <a:r>
              <a:rPr lang="en-US" sz="1800" b="1" dirty="0" smtClean="0"/>
              <a:t>Lesson 3: How EDBC Rules use Verifications</a:t>
            </a:r>
          </a:p>
          <a:p>
            <a:pPr>
              <a:lnSpc>
                <a:spcPct val="150000"/>
              </a:lnSpc>
            </a:pPr>
            <a:r>
              <a:rPr lang="en-US" sz="1800" dirty="0" smtClean="0"/>
              <a:t>Lesson 4: Verification List Page</a:t>
            </a:r>
          </a:p>
          <a:p>
            <a:pPr>
              <a:lnSpc>
                <a:spcPct val="150000"/>
              </a:lnSpc>
            </a:pPr>
            <a:r>
              <a:rPr lang="en-US" sz="1800" dirty="0" smtClean="0"/>
              <a:t>Lesson 5: Request Verification Form</a:t>
            </a:r>
          </a:p>
          <a:p>
            <a:pPr>
              <a:lnSpc>
                <a:spcPct val="150000"/>
              </a:lnSpc>
            </a:pPr>
            <a:r>
              <a:rPr lang="en-US" sz="1800" dirty="0" smtClean="0"/>
              <a:t>Lesson 6: Verification Received</a:t>
            </a:r>
          </a:p>
          <a:p>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16</a:t>
            </a:fld>
            <a:endParaRPr lang="en-US" dirty="0"/>
          </a:p>
        </p:txBody>
      </p:sp>
    </p:spTree>
    <p:extLst>
      <p:ext uri="{BB962C8B-B14F-4D97-AF65-F5344CB8AC3E}">
        <p14:creationId xmlns:p14="http://schemas.microsoft.com/office/powerpoint/2010/main" val="81516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7" name="Content Placeholder 6"/>
          <p:cNvSpPr>
            <a:spLocks noGrp="1"/>
          </p:cNvSpPr>
          <p:nvPr>
            <p:ph idx="1"/>
          </p:nvPr>
        </p:nvSpPr>
        <p:spPr>
          <a:xfrm>
            <a:off x="2590800" y="2057400"/>
            <a:ext cx="4876800" cy="4525963"/>
          </a:xfrm>
        </p:spPr>
        <p:txBody>
          <a:bodyPr/>
          <a:lstStyle/>
          <a:p>
            <a:pPr marL="0" lvl="0" indent="0">
              <a:spcBef>
                <a:spcPts val="0"/>
              </a:spcBef>
              <a:buNone/>
            </a:pPr>
            <a:r>
              <a:rPr lang="en-US" sz="1800" dirty="0">
                <a:solidFill>
                  <a:prstClr val="black"/>
                </a:solidFill>
              </a:rPr>
              <a:t>KEES has a rules engine that takes the data entered on various system pages, and then uses the information to determine eligibility for various medical programs.</a:t>
            </a:r>
          </a:p>
          <a:p>
            <a:pPr marL="0" lvl="0" indent="0">
              <a:spcBef>
                <a:spcPts val="0"/>
              </a:spcBef>
              <a:buNone/>
            </a:pPr>
            <a:endParaRPr lang="en-US" sz="1800" dirty="0">
              <a:solidFill>
                <a:prstClr val="black"/>
              </a:solidFill>
            </a:endParaRPr>
          </a:p>
          <a:p>
            <a:pPr marL="0" lvl="0" indent="0">
              <a:spcBef>
                <a:spcPts val="0"/>
              </a:spcBef>
              <a:buNone/>
            </a:pPr>
            <a:r>
              <a:rPr lang="en-US" sz="1800" dirty="0" smtClean="0">
                <a:solidFill>
                  <a:prstClr val="black"/>
                </a:solidFill>
              </a:rPr>
              <a:t>Let’s </a:t>
            </a:r>
            <a:r>
              <a:rPr lang="en-US" sz="1800" dirty="0">
                <a:solidFill>
                  <a:prstClr val="black"/>
                </a:solidFill>
              </a:rPr>
              <a:t>go over how verification and source information interact with the rule base for EDBC.</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17</a:t>
            </a:fld>
            <a:endParaRPr lang="en-US" dirty="0"/>
          </a:p>
        </p:txBody>
      </p:sp>
      <p:sp>
        <p:nvSpPr>
          <p:cNvPr id="4" name="Rectangle 3"/>
          <p:cNvSpPr/>
          <p:nvPr/>
        </p:nvSpPr>
        <p:spPr>
          <a:xfrm>
            <a:off x="1600200" y="533400"/>
            <a:ext cx="74676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3: How EDBC Rules use Verifications &gt; Introduction</a:t>
            </a:r>
            <a:endParaRPr lang="en-US" sz="2000" dirty="0">
              <a:solidFill>
                <a:schemeClr val="tx2"/>
              </a:solidFill>
              <a:latin typeface="Arial" pitchFamily="34" charset="0"/>
              <a:ea typeface="+mj-ea"/>
              <a:cs typeface="Arial" pitchFamily="34" charset="0"/>
            </a:endParaRPr>
          </a:p>
        </p:txBody>
      </p:sp>
    </p:spTree>
    <p:extLst>
      <p:ext uri="{BB962C8B-B14F-4D97-AF65-F5344CB8AC3E}">
        <p14:creationId xmlns:p14="http://schemas.microsoft.com/office/powerpoint/2010/main" val="110728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18</a:t>
            </a:fld>
            <a:endParaRPr lang="en-US" dirty="0"/>
          </a:p>
        </p:txBody>
      </p:sp>
      <p:sp>
        <p:nvSpPr>
          <p:cNvPr id="4" name="Rectangle 3"/>
          <p:cNvSpPr/>
          <p:nvPr/>
        </p:nvSpPr>
        <p:spPr>
          <a:xfrm>
            <a:off x="1600200" y="533400"/>
            <a:ext cx="74676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3: How EDBC Rules use Verifications &gt; EDBC Warnings</a:t>
            </a:r>
            <a:endParaRPr lang="en-US" sz="2000" dirty="0">
              <a:solidFill>
                <a:schemeClr val="tx2"/>
              </a:solidFill>
              <a:latin typeface="Arial" pitchFamily="34" charset="0"/>
              <a:ea typeface="+mj-ea"/>
              <a:cs typeface="Arial" pitchFamily="34" charset="0"/>
            </a:endParaRPr>
          </a:p>
        </p:txBody>
      </p:sp>
      <p:pic>
        <p:nvPicPr>
          <p:cNvPr id="5" name="Snagit_PPT58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200"/>
            <a:ext cx="6302687" cy="3886200"/>
          </a:xfrm>
          <a:prstGeom prst="rect">
            <a:avLst/>
          </a:prstGeom>
        </p:spPr>
      </p:pic>
      <p:sp>
        <p:nvSpPr>
          <p:cNvPr id="7" name="TextBox 6"/>
          <p:cNvSpPr txBox="1"/>
          <p:nvPr/>
        </p:nvSpPr>
        <p:spPr>
          <a:xfrm>
            <a:off x="6629400" y="1496198"/>
            <a:ext cx="2286000" cy="4247317"/>
          </a:xfrm>
          <a:prstGeom prst="rect">
            <a:avLst/>
          </a:prstGeom>
          <a:noFill/>
        </p:spPr>
        <p:txBody>
          <a:bodyPr wrap="square" rtlCol="0" anchor="ctr">
            <a:spAutoFit/>
          </a:bodyPr>
          <a:lstStyle/>
          <a:p>
            <a:endParaRPr lang="en-US" b="1" dirty="0"/>
          </a:p>
          <a:p>
            <a:pPr>
              <a:defRPr/>
            </a:pPr>
            <a:r>
              <a:rPr lang="en-US" dirty="0">
                <a:latin typeface="Arial" pitchFamily="34" charset="0"/>
                <a:cs typeface="Arial" pitchFamily="34" charset="0"/>
              </a:rPr>
              <a:t>The EDBC rules are designed to “know” which verifications are required for program eligibility.  </a:t>
            </a:r>
            <a:endParaRPr lang="en-US" dirty="0" smtClean="0">
              <a:latin typeface="Arial" pitchFamily="34" charset="0"/>
              <a:cs typeface="Arial" pitchFamily="34" charset="0"/>
            </a:endParaRPr>
          </a:p>
          <a:p>
            <a:pPr>
              <a:defRPr/>
            </a:pPr>
            <a:endParaRPr lang="en-US" dirty="0">
              <a:latin typeface="Arial" pitchFamily="34" charset="0"/>
              <a:cs typeface="Arial" pitchFamily="34" charset="0"/>
            </a:endParaRPr>
          </a:p>
          <a:p>
            <a:pPr>
              <a:defRPr/>
            </a:pPr>
            <a:r>
              <a:rPr lang="en-US" dirty="0" smtClean="0">
                <a:latin typeface="Arial" pitchFamily="34" charset="0"/>
                <a:cs typeface="Arial" pitchFamily="34" charset="0"/>
              </a:rPr>
              <a:t>Any </a:t>
            </a:r>
            <a:r>
              <a:rPr lang="en-US" dirty="0">
                <a:latin typeface="Arial" pitchFamily="34" charset="0"/>
                <a:cs typeface="Arial" pitchFamily="34" charset="0"/>
              </a:rPr>
              <a:t>time a data element is Pending, the rules issue a warning to alert the user that data has not been </a:t>
            </a:r>
            <a:r>
              <a:rPr lang="en-US" dirty="0" smtClean="0">
                <a:latin typeface="Arial" pitchFamily="34" charset="0"/>
                <a:cs typeface="Arial" pitchFamily="34" charset="0"/>
              </a:rPr>
              <a:t>verified.</a:t>
            </a:r>
            <a:endParaRPr lang="en-US" dirty="0">
              <a:latin typeface="Arial" pitchFamily="34" charset="0"/>
              <a:cs typeface="Arial" pitchFamily="34" charset="0"/>
            </a:endParaRPr>
          </a:p>
          <a:p>
            <a:pPr>
              <a:defRPr/>
            </a:pPr>
            <a:endParaRPr lang="en-US" dirty="0" smtClean="0">
              <a:latin typeface="Arial" pitchFamily="34" charset="0"/>
              <a:cs typeface="Arial" pitchFamily="34" charset="0"/>
            </a:endParaRPr>
          </a:p>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430033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19</a:t>
            </a:fld>
            <a:endParaRPr lang="en-US" dirty="0"/>
          </a:p>
        </p:txBody>
      </p:sp>
      <p:sp>
        <p:nvSpPr>
          <p:cNvPr id="6" name="TextBox 5"/>
          <p:cNvSpPr txBox="1"/>
          <p:nvPr/>
        </p:nvSpPr>
        <p:spPr>
          <a:xfrm>
            <a:off x="1600200" y="533400"/>
            <a:ext cx="7467600" cy="400110"/>
          </a:xfrm>
          <a:prstGeom prst="rect">
            <a:avLst/>
          </a:prstGeom>
          <a:noFill/>
        </p:spPr>
        <p:txBody>
          <a:bodyPr wrap="square" rtlCol="0">
            <a:spAutoFit/>
          </a:bodyPr>
          <a:lstStyle/>
          <a:p>
            <a:r>
              <a:rPr lang="en-US" sz="2000" dirty="0">
                <a:solidFill>
                  <a:schemeClr val="tx2"/>
                </a:solidFill>
                <a:latin typeface="Arial" pitchFamily="34" charset="0"/>
                <a:cs typeface="Arial" pitchFamily="34" charset="0"/>
              </a:rPr>
              <a:t>Lesson 3: How EDBC Rules use Verifications &gt; </a:t>
            </a:r>
            <a:r>
              <a:rPr lang="en-US" sz="2000" dirty="0" smtClean="0">
                <a:solidFill>
                  <a:schemeClr val="tx2"/>
                </a:solidFill>
                <a:latin typeface="Arial" pitchFamily="34" charset="0"/>
                <a:cs typeface="Arial" pitchFamily="34" charset="0"/>
              </a:rPr>
              <a:t>Summary</a:t>
            </a:r>
            <a:endParaRPr lang="en-US" sz="2000" dirty="0">
              <a:solidFill>
                <a:schemeClr val="tx2"/>
              </a:solidFill>
              <a:latin typeface="Arial" pitchFamily="34" charset="0"/>
              <a:cs typeface="Arial" pitchFamily="34" charset="0"/>
            </a:endParaRPr>
          </a:p>
        </p:txBody>
      </p:sp>
      <p:sp>
        <p:nvSpPr>
          <p:cNvPr id="7" name="TextBox 6"/>
          <p:cNvSpPr txBox="1"/>
          <p:nvPr/>
        </p:nvSpPr>
        <p:spPr>
          <a:xfrm>
            <a:off x="2781300" y="2590800"/>
            <a:ext cx="5105400" cy="1477328"/>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In this lesson we looked how the KEES rules </a:t>
            </a:r>
            <a:r>
              <a:rPr lang="en-US" dirty="0">
                <a:solidFill>
                  <a:prstClr val="black"/>
                </a:solidFill>
                <a:latin typeface="Arial" panose="020B0604020202020204" pitchFamily="34" charset="0"/>
                <a:cs typeface="Arial" panose="020B0604020202020204" pitchFamily="34" charset="0"/>
              </a:rPr>
              <a:t>engine </a:t>
            </a:r>
            <a:r>
              <a:rPr lang="en-US" dirty="0" smtClean="0">
                <a:solidFill>
                  <a:prstClr val="black"/>
                </a:solidFill>
                <a:latin typeface="Arial" panose="020B0604020202020204" pitchFamily="34" charset="0"/>
                <a:cs typeface="Arial" panose="020B0604020202020204" pitchFamily="34" charset="0"/>
              </a:rPr>
              <a:t>uses </a:t>
            </a:r>
            <a:r>
              <a:rPr lang="en-US" dirty="0">
                <a:solidFill>
                  <a:prstClr val="black"/>
                </a:solidFill>
                <a:latin typeface="Arial" panose="020B0604020202020204" pitchFamily="34" charset="0"/>
                <a:cs typeface="Arial" panose="020B0604020202020204" pitchFamily="34" charset="0"/>
              </a:rPr>
              <a:t>the data entered on </a:t>
            </a:r>
            <a:r>
              <a:rPr lang="en-US" dirty="0" smtClean="0">
                <a:solidFill>
                  <a:prstClr val="black"/>
                </a:solidFill>
                <a:latin typeface="Arial" panose="020B0604020202020204" pitchFamily="34" charset="0"/>
                <a:cs typeface="Arial" panose="020B0604020202020204" pitchFamily="34" charset="0"/>
              </a:rPr>
              <a:t>system pages to </a:t>
            </a:r>
            <a:r>
              <a:rPr lang="en-US" dirty="0">
                <a:solidFill>
                  <a:prstClr val="black"/>
                </a:solidFill>
                <a:latin typeface="Arial" panose="020B0604020202020204" pitchFamily="34" charset="0"/>
                <a:cs typeface="Arial" panose="020B0604020202020204" pitchFamily="34" charset="0"/>
              </a:rPr>
              <a:t>determine eligibility for various medical </a:t>
            </a:r>
            <a:r>
              <a:rPr lang="en-US" dirty="0" smtClean="0">
                <a:solidFill>
                  <a:prstClr val="black"/>
                </a:solidFill>
                <a:latin typeface="Arial" panose="020B0604020202020204" pitchFamily="34" charset="0"/>
                <a:cs typeface="Arial" panose="020B0604020202020204" pitchFamily="34" charset="0"/>
              </a:rPr>
              <a:t>programs.  If data is missing, pending or refused, a warning will display.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916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Medical Eligibility: Verifications</a:t>
            </a:r>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8" name="Content Placeholder 7"/>
          <p:cNvSpPr>
            <a:spLocks noGrp="1"/>
          </p:cNvSpPr>
          <p:nvPr>
            <p:ph idx="1"/>
          </p:nvPr>
        </p:nvSpPr>
        <p:spPr>
          <a:xfrm>
            <a:off x="152400" y="2133600"/>
            <a:ext cx="6477000" cy="3992563"/>
          </a:xfrm>
        </p:spPr>
        <p:txBody>
          <a:bodyPr/>
          <a:lstStyle/>
          <a:p>
            <a:pPr marL="0" indent="0">
              <a:buNone/>
            </a:pPr>
            <a:r>
              <a:rPr lang="en-US" sz="1800" dirty="0"/>
              <a:t>After completing this course, you will be able to</a:t>
            </a:r>
            <a:r>
              <a:rPr lang="en-US" sz="1800" dirty="0" smtClean="0"/>
              <a:t>:</a:t>
            </a:r>
          </a:p>
          <a:p>
            <a:pPr marL="0" indent="0">
              <a:buNone/>
            </a:pPr>
            <a:endParaRPr lang="en-US" sz="1800" dirty="0"/>
          </a:p>
          <a:p>
            <a:pPr lvl="1">
              <a:buFont typeface="Arial" panose="020B0604020202020204" pitchFamily="34" charset="0"/>
              <a:buChar char="•"/>
            </a:pPr>
            <a:r>
              <a:rPr lang="en-US" sz="1800" dirty="0" smtClean="0"/>
              <a:t> Recognize shared and unshared verifications  </a:t>
            </a:r>
          </a:p>
          <a:p>
            <a:pPr lvl="1">
              <a:buFont typeface="Arial" panose="020B0604020202020204" pitchFamily="34" charset="0"/>
              <a:buChar char="•"/>
            </a:pPr>
            <a:r>
              <a:rPr lang="en-US" sz="1800" dirty="0" smtClean="0"/>
              <a:t> Record Verification values </a:t>
            </a:r>
          </a:p>
          <a:p>
            <a:pPr lvl="1">
              <a:buFont typeface="Arial" panose="020B0604020202020204" pitchFamily="34" charset="0"/>
              <a:buChar char="•"/>
            </a:pPr>
            <a:r>
              <a:rPr lang="en-US" sz="1800" dirty="0" smtClean="0"/>
              <a:t> Identify Source values </a:t>
            </a:r>
          </a:p>
          <a:p>
            <a:pPr lvl="1">
              <a:buFont typeface="Arial" panose="020B0604020202020204" pitchFamily="34" charset="0"/>
              <a:buChar char="•"/>
            </a:pPr>
            <a:r>
              <a:rPr lang="en-US" sz="1800" dirty="0"/>
              <a:t> </a:t>
            </a:r>
            <a:r>
              <a:rPr lang="en-US" sz="1800" dirty="0" smtClean="0"/>
              <a:t>Locate the Verification List page</a:t>
            </a:r>
          </a:p>
          <a:p>
            <a:pPr lvl="1">
              <a:buFont typeface="Arial" panose="020B0604020202020204" pitchFamily="34" charset="0"/>
              <a:buChar char="•"/>
            </a:pPr>
            <a:r>
              <a:rPr lang="en-US" sz="1800" dirty="0"/>
              <a:t> </a:t>
            </a:r>
            <a:r>
              <a:rPr lang="en-US" sz="1800" dirty="0" smtClean="0"/>
              <a:t>Generate a Verification Request form</a:t>
            </a:r>
          </a:p>
          <a:p>
            <a:pPr lvl="1">
              <a:buFont typeface="Arial" panose="020B0604020202020204" pitchFamily="34" charset="0"/>
              <a:buChar char="•"/>
            </a:pPr>
            <a:r>
              <a:rPr lang="en-US" sz="1800" dirty="0"/>
              <a:t> </a:t>
            </a:r>
            <a:r>
              <a:rPr lang="en-US" sz="1800" dirty="0" smtClean="0"/>
              <a:t>Process verifications received from a consumer</a:t>
            </a:r>
          </a:p>
          <a:p>
            <a:pPr lvl="1">
              <a:buFont typeface="Wingdings" pitchFamily="2" charset="2"/>
              <a:buChar char="v"/>
            </a:pPr>
            <a:endParaRPr lang="en-US" dirty="0"/>
          </a:p>
        </p:txBody>
      </p:sp>
      <p:sp>
        <p:nvSpPr>
          <p:cNvPr id="9" name="Slide Number Placeholder 8"/>
          <p:cNvSpPr>
            <a:spLocks noGrp="1"/>
          </p:cNvSpPr>
          <p:nvPr>
            <p:ph type="sldNum" sz="quarter" idx="12"/>
          </p:nvPr>
        </p:nvSpPr>
        <p:spPr/>
        <p:txBody>
          <a:bodyPr/>
          <a:lstStyle/>
          <a:p>
            <a:fld id="{908B7E1D-52E2-4F04-9DFE-B1650792F521}" type="slidenum">
              <a:rPr lang="en-US" smtClean="0"/>
              <a:t>2</a:t>
            </a:fld>
            <a:endParaRPr lang="en-US" dirty="0"/>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Medical Eligibility: Verifications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981200"/>
            <a:ext cx="6934200" cy="3505200"/>
          </a:xfrm>
        </p:spPr>
        <p:txBody>
          <a:bodyPr>
            <a:normAutofit/>
          </a:bodyPr>
          <a:lstStyle/>
          <a:p>
            <a:pPr>
              <a:lnSpc>
                <a:spcPct val="150000"/>
              </a:lnSpc>
            </a:pPr>
            <a:r>
              <a:rPr lang="en-US" sz="1800" dirty="0" smtClean="0"/>
              <a:t>Lesson 1: Verification Fields</a:t>
            </a:r>
          </a:p>
          <a:p>
            <a:pPr>
              <a:lnSpc>
                <a:spcPct val="150000"/>
              </a:lnSpc>
            </a:pPr>
            <a:r>
              <a:rPr lang="en-US" sz="1800" dirty="0" smtClean="0"/>
              <a:t>Lesson 2: Verification Options</a:t>
            </a:r>
          </a:p>
          <a:p>
            <a:pPr>
              <a:lnSpc>
                <a:spcPct val="150000"/>
              </a:lnSpc>
            </a:pPr>
            <a:r>
              <a:rPr lang="en-US" sz="1800" dirty="0" smtClean="0"/>
              <a:t>Lesson 3: How EDBC Rules use Verifications</a:t>
            </a:r>
          </a:p>
          <a:p>
            <a:pPr>
              <a:lnSpc>
                <a:spcPct val="150000"/>
              </a:lnSpc>
            </a:pPr>
            <a:r>
              <a:rPr lang="en-US" sz="1800" b="1" dirty="0" smtClean="0"/>
              <a:t>Lesson 4: Verification List Page</a:t>
            </a:r>
          </a:p>
          <a:p>
            <a:pPr>
              <a:lnSpc>
                <a:spcPct val="150000"/>
              </a:lnSpc>
            </a:pPr>
            <a:r>
              <a:rPr lang="en-US" sz="1800" dirty="0" smtClean="0"/>
              <a:t>Lesson 5: Request Verification Form</a:t>
            </a:r>
          </a:p>
          <a:p>
            <a:pPr>
              <a:lnSpc>
                <a:spcPct val="150000"/>
              </a:lnSpc>
            </a:pPr>
            <a:r>
              <a:rPr lang="en-US" sz="1800" dirty="0" smtClean="0"/>
              <a:t>Lesson 6: Verification Received</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20</a:t>
            </a:fld>
            <a:endParaRPr lang="en-US" dirty="0"/>
          </a:p>
        </p:txBody>
      </p:sp>
    </p:spTree>
    <p:extLst>
      <p:ext uri="{BB962C8B-B14F-4D97-AF65-F5344CB8AC3E}">
        <p14:creationId xmlns:p14="http://schemas.microsoft.com/office/powerpoint/2010/main" val="1879646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21</a:t>
            </a:fld>
            <a:endParaRPr lang="en-US" dirty="0"/>
          </a:p>
        </p:txBody>
      </p:sp>
      <p:sp>
        <p:nvSpPr>
          <p:cNvPr id="4" name="Rectangle 3"/>
          <p:cNvSpPr/>
          <p:nvPr/>
        </p:nvSpPr>
        <p:spPr>
          <a:xfrm>
            <a:off x="1600200" y="514290"/>
            <a:ext cx="65532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Introduction</a:t>
            </a:r>
            <a:endParaRPr lang="en-US" sz="2000" dirty="0">
              <a:solidFill>
                <a:schemeClr val="tx2"/>
              </a:solidFill>
              <a:latin typeface="Arial" pitchFamily="34" charset="0"/>
              <a:ea typeface="+mj-ea"/>
              <a:cs typeface="Arial" pitchFamily="34" charset="0"/>
            </a:endParaRPr>
          </a:p>
        </p:txBody>
      </p:sp>
      <p:sp>
        <p:nvSpPr>
          <p:cNvPr id="6" name="Rectangle 5"/>
          <p:cNvSpPr/>
          <p:nvPr/>
        </p:nvSpPr>
        <p:spPr>
          <a:xfrm>
            <a:off x="609600" y="1905000"/>
            <a:ext cx="8077200" cy="4247317"/>
          </a:xfrm>
          <a:prstGeom prst="rect">
            <a:avLst/>
          </a:prstGeom>
        </p:spPr>
        <p:txBody>
          <a:bodyPr wrap="square">
            <a:spAutoFit/>
          </a:bodyPr>
          <a:lstStyle/>
          <a:p>
            <a:r>
              <a:rPr lang="en-US" dirty="0">
                <a:latin typeface="Arial" pitchFamily="34" charset="0"/>
                <a:cs typeface="Arial" pitchFamily="34" charset="0"/>
              </a:rPr>
              <a:t>The </a:t>
            </a:r>
            <a:r>
              <a:rPr lang="en-US" b="1" dirty="0">
                <a:latin typeface="Arial" pitchFamily="34" charset="0"/>
                <a:cs typeface="Arial" pitchFamily="34" charset="0"/>
              </a:rPr>
              <a:t>Verification List </a:t>
            </a:r>
            <a:r>
              <a:rPr lang="en-US" dirty="0">
                <a:latin typeface="Arial" pitchFamily="34" charset="0"/>
                <a:cs typeface="Arial" pitchFamily="34" charset="0"/>
              </a:rPr>
              <a:t>page consolidates all the Pending verifications for a case.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To </a:t>
            </a:r>
            <a:r>
              <a:rPr lang="en-US" dirty="0">
                <a:latin typeface="Arial" pitchFamily="34" charset="0"/>
                <a:cs typeface="Arial" pitchFamily="34" charset="0"/>
              </a:rPr>
              <a:t>access the </a:t>
            </a:r>
            <a:r>
              <a:rPr lang="en-US" b="1" dirty="0">
                <a:latin typeface="Arial" pitchFamily="34" charset="0"/>
                <a:cs typeface="Arial" pitchFamily="34" charset="0"/>
              </a:rPr>
              <a:t>Verification List </a:t>
            </a:r>
            <a:r>
              <a:rPr lang="en-US" dirty="0">
                <a:latin typeface="Arial" pitchFamily="34" charset="0"/>
                <a:cs typeface="Arial" pitchFamily="34" charset="0"/>
              </a:rPr>
              <a:t>page, once in the context of a case, click the </a:t>
            </a:r>
            <a:r>
              <a:rPr lang="en-US" b="1" dirty="0">
                <a:latin typeface="Arial" pitchFamily="34" charset="0"/>
                <a:cs typeface="Arial" pitchFamily="34" charset="0"/>
              </a:rPr>
              <a:t>Eligibility</a:t>
            </a:r>
            <a:r>
              <a:rPr lang="en-US" dirty="0">
                <a:latin typeface="Arial" pitchFamily="34" charset="0"/>
                <a:cs typeface="Arial" pitchFamily="34" charset="0"/>
              </a:rPr>
              <a:t> tab on the Global Navigation, </a:t>
            </a:r>
            <a:r>
              <a:rPr lang="en-US" b="1" dirty="0">
                <a:latin typeface="Arial" pitchFamily="34" charset="0"/>
                <a:cs typeface="Arial" pitchFamily="34" charset="0"/>
              </a:rPr>
              <a:t>Customer Information</a:t>
            </a:r>
            <a:r>
              <a:rPr lang="en-US" dirty="0">
                <a:latin typeface="Arial" pitchFamily="34" charset="0"/>
                <a:cs typeface="Arial" pitchFamily="34" charset="0"/>
              </a:rPr>
              <a:t> on the Local Navigation and </a:t>
            </a:r>
            <a:r>
              <a:rPr lang="en-US" b="1" dirty="0">
                <a:latin typeface="Arial" pitchFamily="34" charset="0"/>
                <a:cs typeface="Arial" pitchFamily="34" charset="0"/>
              </a:rPr>
              <a:t>Verifications</a:t>
            </a:r>
            <a:r>
              <a:rPr lang="en-US" dirty="0">
                <a:latin typeface="Arial" pitchFamily="34" charset="0"/>
                <a:cs typeface="Arial" pitchFamily="34" charset="0"/>
              </a:rPr>
              <a:t> on the Task Navigation. </a:t>
            </a:r>
          </a:p>
          <a:p>
            <a:r>
              <a:rPr lang="en-US" dirty="0">
                <a:latin typeface="Arial" pitchFamily="34" charset="0"/>
                <a:cs typeface="Arial" pitchFamily="34" charset="0"/>
              </a:rPr>
              <a:t> </a:t>
            </a:r>
          </a:p>
          <a:p>
            <a:r>
              <a:rPr lang="en-US" dirty="0">
                <a:latin typeface="Arial" pitchFamily="34" charset="0"/>
                <a:cs typeface="Arial" pitchFamily="34" charset="0"/>
              </a:rPr>
              <a:t>NOTE: All verifications on the list page are at the consumer level. If verification is needed for a </a:t>
            </a:r>
            <a:r>
              <a:rPr lang="en-US" dirty="0" smtClean="0">
                <a:latin typeface="Arial" pitchFamily="34" charset="0"/>
                <a:cs typeface="Arial" pitchFamily="34" charset="0"/>
              </a:rPr>
              <a:t>consumer </a:t>
            </a:r>
            <a:r>
              <a:rPr lang="en-US" dirty="0">
                <a:latin typeface="Arial" pitchFamily="34" charset="0"/>
                <a:cs typeface="Arial" pitchFamily="34" charset="0"/>
              </a:rPr>
              <a:t>it will display on the </a:t>
            </a:r>
            <a:r>
              <a:rPr lang="en-US" b="1" dirty="0">
                <a:latin typeface="Arial" pitchFamily="34" charset="0"/>
                <a:cs typeface="Arial" pitchFamily="34" charset="0"/>
              </a:rPr>
              <a:t>Verification List </a:t>
            </a:r>
            <a:r>
              <a:rPr lang="en-US" dirty="0">
                <a:latin typeface="Arial" pitchFamily="34" charset="0"/>
                <a:cs typeface="Arial" pitchFamily="34" charset="0"/>
              </a:rPr>
              <a:t>page</a:t>
            </a:r>
            <a:r>
              <a:rPr lang="en-US" dirty="0" smtClean="0">
                <a:latin typeface="Arial" pitchFamily="34" charset="0"/>
                <a:cs typeface="Arial" pitchFamily="34" charset="0"/>
              </a:rPr>
              <a:t>.</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463831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22</a:t>
            </a:fld>
            <a:endParaRPr lang="en-US" dirty="0"/>
          </a:p>
        </p:txBody>
      </p:sp>
      <p:sp>
        <p:nvSpPr>
          <p:cNvPr id="4" name="Rectangle 3"/>
          <p:cNvSpPr/>
          <p:nvPr/>
        </p:nvSpPr>
        <p:spPr>
          <a:xfrm>
            <a:off x="1600200" y="533400"/>
            <a:ext cx="61722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Overview</a:t>
            </a:r>
            <a:endParaRPr lang="en-US" sz="2000" dirty="0">
              <a:solidFill>
                <a:schemeClr val="tx2"/>
              </a:solidFill>
              <a:latin typeface="Arial" pitchFamily="34" charset="0"/>
              <a:ea typeface="+mj-ea"/>
              <a:cs typeface="Arial" pitchFamily="34" charset="0"/>
            </a:endParaRPr>
          </a:p>
        </p:txBody>
      </p:sp>
      <p:pic>
        <p:nvPicPr>
          <p:cNvPr id="6" name="Snagit_PPT916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309" y="1219200"/>
            <a:ext cx="6045376" cy="4953000"/>
          </a:xfrm>
          <a:prstGeom prst="rect">
            <a:avLst/>
          </a:prstGeom>
        </p:spPr>
      </p:pic>
      <p:sp>
        <p:nvSpPr>
          <p:cNvPr id="7" name="TextBox 6"/>
          <p:cNvSpPr txBox="1"/>
          <p:nvPr/>
        </p:nvSpPr>
        <p:spPr>
          <a:xfrm>
            <a:off x="152400" y="1981200"/>
            <a:ext cx="2667000" cy="3970318"/>
          </a:xfrm>
          <a:prstGeom prst="rect">
            <a:avLst/>
          </a:prstGeom>
          <a:noFill/>
        </p:spPr>
        <p:txBody>
          <a:bodyPr wrap="square" rtlCol="0" anchor="ctr">
            <a:spAutoFit/>
          </a:bodyPr>
          <a:lstStyle/>
          <a:p>
            <a:r>
              <a:rPr lang="en-US" dirty="0">
                <a:latin typeface="Arial" pitchFamily="34" charset="0"/>
                <a:cs typeface="Arial" pitchFamily="34" charset="0"/>
              </a:rPr>
              <a:t>The </a:t>
            </a:r>
            <a:r>
              <a:rPr lang="en-US" b="1" dirty="0">
                <a:latin typeface="Arial" pitchFamily="34" charset="0"/>
                <a:cs typeface="Arial" pitchFamily="34" charset="0"/>
              </a:rPr>
              <a:t>Verification List </a:t>
            </a:r>
            <a:r>
              <a:rPr lang="en-US" dirty="0">
                <a:latin typeface="Arial" pitchFamily="34" charset="0"/>
                <a:cs typeface="Arial" pitchFamily="34" charset="0"/>
              </a:rPr>
              <a:t>page shows all verifications selected on the data collection pages. For a new application, the user can sort by Pending status to determine which verifications are still needed to process the </a:t>
            </a:r>
            <a:r>
              <a:rPr lang="en-US" dirty="0" smtClean="0">
                <a:latin typeface="Arial" pitchFamily="34" charset="0"/>
                <a:cs typeface="Arial" pitchFamily="34" charset="0"/>
              </a:rPr>
              <a:t>case.</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68761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23</a:t>
            </a:fld>
            <a:endParaRPr lang="en-US" dirty="0"/>
          </a:p>
        </p:txBody>
      </p:sp>
      <p:sp>
        <p:nvSpPr>
          <p:cNvPr id="4" name="Rectangle 3"/>
          <p:cNvSpPr/>
          <p:nvPr/>
        </p:nvSpPr>
        <p:spPr>
          <a:xfrm>
            <a:off x="1600200" y="533400"/>
            <a:ext cx="7365923"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Sort and Edit Functions</a:t>
            </a:r>
            <a:endParaRPr lang="en-US" sz="2000" dirty="0">
              <a:solidFill>
                <a:schemeClr val="tx2"/>
              </a:solidFill>
              <a:latin typeface="Arial" pitchFamily="34" charset="0"/>
              <a:ea typeface="+mj-ea"/>
              <a:cs typeface="Arial" pitchFamily="34" charset="0"/>
            </a:endParaRPr>
          </a:p>
        </p:txBody>
      </p:sp>
      <p:sp>
        <p:nvSpPr>
          <p:cNvPr id="6" name="Rectangle 5"/>
          <p:cNvSpPr/>
          <p:nvPr/>
        </p:nvSpPr>
        <p:spPr>
          <a:xfrm>
            <a:off x="0" y="4814619"/>
            <a:ext cx="9058274" cy="1754326"/>
          </a:xfrm>
          <a:prstGeom prst="rect">
            <a:avLst/>
          </a:prstGeom>
        </p:spPr>
        <p:txBody>
          <a:bodyPr wrap="square">
            <a:spAutoFit/>
          </a:bodyPr>
          <a:lstStyle/>
          <a:p>
            <a:r>
              <a:rPr lang="en-US" dirty="0" smtClean="0">
                <a:latin typeface="Arial" pitchFamily="34" charset="0"/>
                <a:cs typeface="Arial" pitchFamily="34" charset="0"/>
              </a:rPr>
              <a:t>Each </a:t>
            </a:r>
            <a:r>
              <a:rPr lang="en-US" dirty="0">
                <a:latin typeface="Arial" pitchFamily="34" charset="0"/>
                <a:cs typeface="Arial" pitchFamily="34" charset="0"/>
              </a:rPr>
              <a:t>of the verifications has a select checkbox to the left of the </a:t>
            </a:r>
            <a:r>
              <a:rPr lang="en-US" b="1" dirty="0">
                <a:latin typeface="Arial" pitchFamily="34" charset="0"/>
                <a:cs typeface="Arial" pitchFamily="34" charset="0"/>
              </a:rPr>
              <a:t>Type </a:t>
            </a:r>
            <a:r>
              <a:rPr lang="en-US" dirty="0">
                <a:latin typeface="Arial" pitchFamily="34" charset="0"/>
                <a:cs typeface="Arial" pitchFamily="34" charset="0"/>
              </a:rPr>
              <a:t>information. Each of the verifications also has an </a:t>
            </a:r>
            <a:r>
              <a:rPr lang="en-US" b="1" dirty="0">
                <a:latin typeface="Arial" pitchFamily="34" charset="0"/>
                <a:cs typeface="Arial" pitchFamily="34" charset="0"/>
              </a:rPr>
              <a:t>Edit</a:t>
            </a:r>
            <a:r>
              <a:rPr lang="en-US" dirty="0">
                <a:latin typeface="Arial" pitchFamily="34" charset="0"/>
                <a:cs typeface="Arial" pitchFamily="34" charset="0"/>
              </a:rPr>
              <a:t> button on the right side of the screen. The </a:t>
            </a:r>
            <a:r>
              <a:rPr lang="en-US" b="1" dirty="0">
                <a:latin typeface="Arial" pitchFamily="34" charset="0"/>
                <a:cs typeface="Arial" pitchFamily="34" charset="0"/>
              </a:rPr>
              <a:t>Edit</a:t>
            </a:r>
            <a:r>
              <a:rPr lang="en-US" dirty="0">
                <a:latin typeface="Arial" pitchFamily="34" charset="0"/>
                <a:cs typeface="Arial" pitchFamily="34" charset="0"/>
              </a:rPr>
              <a:t> button can be used to </a:t>
            </a:r>
            <a:r>
              <a:rPr lang="en-US" dirty="0" smtClean="0">
                <a:latin typeface="Arial" pitchFamily="34" charset="0"/>
                <a:cs typeface="Arial" pitchFamily="34" charset="0"/>
              </a:rPr>
              <a:t>mark the information as verified or to extend </a:t>
            </a:r>
            <a:r>
              <a:rPr lang="en-US" dirty="0">
                <a:latin typeface="Arial" pitchFamily="34" charset="0"/>
                <a:cs typeface="Arial" pitchFamily="34" charset="0"/>
              </a:rPr>
              <a:t>the due date for the verification. Editing the due date on verifications needs to follow the appropriate business </a:t>
            </a:r>
            <a:r>
              <a:rPr lang="en-US" dirty="0" smtClean="0">
                <a:latin typeface="Arial" pitchFamily="34" charset="0"/>
                <a:cs typeface="Arial" pitchFamily="34" charset="0"/>
              </a:rPr>
              <a:t>processes.</a:t>
            </a:r>
          </a:p>
          <a:p>
            <a:endParaRPr lang="en-US" dirty="0" smtClean="0">
              <a:latin typeface="Arial" pitchFamily="34" charset="0"/>
              <a:cs typeface="Arial" pitchFamily="34" charset="0"/>
            </a:endParaRPr>
          </a:p>
        </p:txBody>
      </p:sp>
      <p:pic>
        <p:nvPicPr>
          <p:cNvPr id="8" name="Snagit_PPT21C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76" y="1066800"/>
            <a:ext cx="8619048" cy="3747819"/>
          </a:xfrm>
          <a:prstGeom prst="rect">
            <a:avLst/>
          </a:prstGeom>
        </p:spPr>
      </p:pic>
    </p:spTree>
    <p:extLst>
      <p:ext uri="{BB962C8B-B14F-4D97-AF65-F5344CB8AC3E}">
        <p14:creationId xmlns:p14="http://schemas.microsoft.com/office/powerpoint/2010/main" val="977631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24</a:t>
            </a:fld>
            <a:endParaRPr lang="en-US" dirty="0"/>
          </a:p>
        </p:txBody>
      </p:sp>
      <p:sp>
        <p:nvSpPr>
          <p:cNvPr id="4" name="Rectangle 3"/>
          <p:cNvSpPr/>
          <p:nvPr/>
        </p:nvSpPr>
        <p:spPr>
          <a:xfrm>
            <a:off x="1600200" y="533400"/>
            <a:ext cx="62484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Verified</a:t>
            </a:r>
            <a:endParaRPr lang="en-US" sz="2000" dirty="0">
              <a:solidFill>
                <a:schemeClr val="tx2"/>
              </a:solidFill>
              <a:latin typeface="Arial" pitchFamily="34" charset="0"/>
              <a:ea typeface="+mj-ea"/>
              <a:cs typeface="Arial" pitchFamily="34" charset="0"/>
            </a:endParaRPr>
          </a:p>
        </p:txBody>
      </p:sp>
      <p:sp>
        <p:nvSpPr>
          <p:cNvPr id="8" name="Rectangle 7"/>
          <p:cNvSpPr/>
          <p:nvPr/>
        </p:nvSpPr>
        <p:spPr>
          <a:xfrm>
            <a:off x="228600" y="4724400"/>
            <a:ext cx="8686800" cy="1200329"/>
          </a:xfrm>
          <a:prstGeom prst="rect">
            <a:avLst/>
          </a:prstGeom>
        </p:spPr>
        <p:txBody>
          <a:bodyPr wrap="square">
            <a:spAutoFit/>
          </a:bodyPr>
          <a:lstStyle/>
          <a:p>
            <a:r>
              <a:rPr lang="en-US" dirty="0">
                <a:latin typeface="Arial" pitchFamily="34" charset="0"/>
                <a:cs typeface="Arial" pitchFamily="34" charset="0"/>
              </a:rPr>
              <a:t>Below the displayed verifications is a </a:t>
            </a:r>
            <a:r>
              <a:rPr lang="en-US" b="1" dirty="0">
                <a:latin typeface="Arial" pitchFamily="34" charset="0"/>
                <a:cs typeface="Arial" pitchFamily="34" charset="0"/>
              </a:rPr>
              <a:t>Verify</a:t>
            </a:r>
            <a:r>
              <a:rPr lang="en-US" dirty="0">
                <a:latin typeface="Arial" pitchFamily="34" charset="0"/>
                <a:cs typeface="Arial" pitchFamily="34" charset="0"/>
              </a:rPr>
              <a:t> button. </a:t>
            </a:r>
            <a:r>
              <a:rPr lang="en-US" dirty="0" smtClean="0">
                <a:solidFill>
                  <a:srgbClr val="FF0000"/>
                </a:solidFill>
                <a:latin typeface="Arial" pitchFamily="34" charset="0"/>
                <a:cs typeface="Arial" pitchFamily="34" charset="0"/>
              </a:rPr>
              <a:t>This button should not be used.</a:t>
            </a:r>
            <a:r>
              <a:rPr lang="en-US" dirty="0" smtClean="0">
                <a:latin typeface="Arial" pitchFamily="34" charset="0"/>
                <a:cs typeface="Arial" pitchFamily="34" charset="0"/>
              </a:rPr>
              <a:t> The user will need to go to the appropriate page, record the correct value in the Verified drop-down, and record a Source when applicable.</a:t>
            </a:r>
            <a:endParaRPr lang="en-US" dirty="0">
              <a:solidFill>
                <a:srgbClr val="FF0000"/>
              </a:solidFill>
              <a:latin typeface="Arial" pitchFamily="34" charset="0"/>
              <a:cs typeface="Arial" pitchFamily="34" charset="0"/>
            </a:endParaRPr>
          </a:p>
          <a:p>
            <a:endParaRPr lang="en-US" dirty="0" smtClean="0">
              <a:latin typeface="Arial" pitchFamily="34" charset="0"/>
              <a:cs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0" y="4114800"/>
            <a:ext cx="8382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577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25</a:t>
            </a:fld>
            <a:endParaRPr lang="en-US" dirty="0"/>
          </a:p>
        </p:txBody>
      </p:sp>
      <p:sp>
        <p:nvSpPr>
          <p:cNvPr id="4" name="Rectangle 3"/>
          <p:cNvSpPr/>
          <p:nvPr/>
        </p:nvSpPr>
        <p:spPr>
          <a:xfrm>
            <a:off x="1600200" y="533400"/>
            <a:ext cx="7543800" cy="707886"/>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Adding a Verification to Request</a:t>
            </a:r>
            <a:endParaRPr lang="en-US" sz="2000" dirty="0">
              <a:solidFill>
                <a:schemeClr val="tx2"/>
              </a:solidFill>
              <a:latin typeface="Arial" pitchFamily="34" charset="0"/>
              <a:ea typeface="+mj-ea"/>
              <a:cs typeface="Arial" pitchFamily="34" charset="0"/>
            </a:endParaRPr>
          </a:p>
        </p:txBody>
      </p:sp>
      <p:sp>
        <p:nvSpPr>
          <p:cNvPr id="8" name="Rectangle 7"/>
          <p:cNvSpPr/>
          <p:nvPr/>
        </p:nvSpPr>
        <p:spPr>
          <a:xfrm>
            <a:off x="152400" y="4572000"/>
            <a:ext cx="8839200" cy="1477328"/>
          </a:xfrm>
          <a:prstGeom prst="rect">
            <a:avLst/>
          </a:prstGeom>
        </p:spPr>
        <p:txBody>
          <a:bodyPr wrap="square">
            <a:spAutoFit/>
          </a:bodyPr>
          <a:lstStyle/>
          <a:p>
            <a:r>
              <a:rPr lang="en-US" dirty="0">
                <a:latin typeface="Arial" pitchFamily="34" charset="0"/>
                <a:cs typeface="Arial" pitchFamily="34" charset="0"/>
              </a:rPr>
              <a:t>To the right of the</a:t>
            </a:r>
            <a:r>
              <a:rPr lang="en-US" b="1" dirty="0">
                <a:latin typeface="Arial" pitchFamily="34" charset="0"/>
                <a:cs typeface="Arial" pitchFamily="34" charset="0"/>
              </a:rPr>
              <a:t> Verify </a:t>
            </a:r>
            <a:r>
              <a:rPr lang="en-US" dirty="0">
                <a:latin typeface="Arial" pitchFamily="34" charset="0"/>
                <a:cs typeface="Arial" pitchFamily="34" charset="0"/>
              </a:rPr>
              <a:t>button is the place to add additional verifications that need to be requested</a:t>
            </a:r>
            <a:r>
              <a:rPr lang="en-US" dirty="0" smtClean="0">
                <a:latin typeface="Arial" pitchFamily="34" charset="0"/>
                <a:cs typeface="Arial" pitchFamily="34" charset="0"/>
              </a:rPr>
              <a:t>. Select </a:t>
            </a:r>
            <a:r>
              <a:rPr lang="en-US" dirty="0">
                <a:latin typeface="Arial" pitchFamily="34" charset="0"/>
                <a:cs typeface="Arial" pitchFamily="34" charset="0"/>
              </a:rPr>
              <a:t>the </a:t>
            </a:r>
            <a:r>
              <a:rPr lang="en-US" b="1" dirty="0">
                <a:latin typeface="Arial" pitchFamily="34" charset="0"/>
                <a:cs typeface="Arial" pitchFamily="34" charset="0"/>
              </a:rPr>
              <a:t>Program </a:t>
            </a:r>
            <a:r>
              <a:rPr lang="en-US" b="1" dirty="0" smtClean="0">
                <a:latin typeface="Arial" pitchFamily="34" charset="0"/>
                <a:cs typeface="Arial" pitchFamily="34" charset="0"/>
              </a:rPr>
              <a:t>Type </a:t>
            </a:r>
            <a:r>
              <a:rPr lang="en-US" dirty="0" smtClean="0">
                <a:latin typeface="Arial" pitchFamily="34" charset="0"/>
                <a:cs typeface="Arial" pitchFamily="34" charset="0"/>
              </a:rPr>
              <a:t>(Medical)</a:t>
            </a:r>
            <a:r>
              <a:rPr lang="en-US" b="1" dirty="0" smtClean="0">
                <a:latin typeface="Arial" pitchFamily="34" charset="0"/>
                <a:cs typeface="Arial" pitchFamily="34" charset="0"/>
              </a:rPr>
              <a:t> </a:t>
            </a:r>
            <a:r>
              <a:rPr lang="en-US" dirty="0">
                <a:latin typeface="Arial" pitchFamily="34" charset="0"/>
                <a:cs typeface="Arial" pitchFamily="34" charset="0"/>
              </a:rPr>
              <a:t>from </a:t>
            </a:r>
            <a:r>
              <a:rPr lang="en-US" dirty="0" smtClean="0">
                <a:latin typeface="Arial" pitchFamily="34" charset="0"/>
                <a:cs typeface="Arial" pitchFamily="34" charset="0"/>
              </a:rPr>
              <a:t>the drop-down and </a:t>
            </a:r>
            <a:r>
              <a:rPr lang="en-US" dirty="0">
                <a:latin typeface="Arial" pitchFamily="34" charset="0"/>
                <a:cs typeface="Arial" pitchFamily="34" charset="0"/>
              </a:rPr>
              <a:t>click the </a:t>
            </a:r>
            <a:r>
              <a:rPr lang="en-US" b="1" dirty="0">
                <a:latin typeface="Arial" pitchFamily="34" charset="0"/>
                <a:cs typeface="Arial" pitchFamily="34" charset="0"/>
              </a:rPr>
              <a:t>Add</a:t>
            </a:r>
            <a:r>
              <a:rPr lang="en-US" dirty="0">
                <a:latin typeface="Arial" pitchFamily="34" charset="0"/>
                <a:cs typeface="Arial" pitchFamily="34" charset="0"/>
              </a:rPr>
              <a:t> button</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a:t>
            </a:r>
            <a:r>
              <a:rPr lang="en-US" dirty="0">
                <a:latin typeface="Arial" pitchFamily="34" charset="0"/>
                <a:cs typeface="Arial" pitchFamily="34" charset="0"/>
              </a:rPr>
              <a:t>action takes the user to the </a:t>
            </a:r>
            <a:r>
              <a:rPr lang="en-US" b="1" dirty="0">
                <a:latin typeface="Arial" pitchFamily="34" charset="0"/>
                <a:cs typeface="Arial" pitchFamily="34" charset="0"/>
              </a:rPr>
              <a:t>Verification Detail </a:t>
            </a:r>
            <a:r>
              <a:rPr lang="en-US" dirty="0" smtClean="0">
                <a:latin typeface="Arial" pitchFamily="34" charset="0"/>
                <a:cs typeface="Arial" pitchFamily="34" charset="0"/>
              </a:rPr>
              <a:t>page.</a:t>
            </a:r>
            <a:endParaRPr lang="en-US" dirty="0">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41287"/>
            <a:ext cx="8305800" cy="310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858000" y="4191000"/>
            <a:ext cx="60960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41795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3152"/>
            <a:ext cx="7315200" cy="566928"/>
          </a:xfrm>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26</a:t>
            </a:fld>
            <a:endParaRPr lang="en-US" dirty="0"/>
          </a:p>
        </p:txBody>
      </p:sp>
      <p:sp>
        <p:nvSpPr>
          <p:cNvPr id="4" name="Rectangle 3"/>
          <p:cNvSpPr/>
          <p:nvPr/>
        </p:nvSpPr>
        <p:spPr>
          <a:xfrm>
            <a:off x="1371600" y="609600"/>
            <a:ext cx="76200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a:t>
            </a:r>
            <a:r>
              <a:rPr lang="en-US" sz="2000" dirty="0">
                <a:solidFill>
                  <a:schemeClr val="tx2"/>
                </a:solidFill>
                <a:latin typeface="Arial" pitchFamily="34" charset="0"/>
                <a:cs typeface="Arial" pitchFamily="34" charset="0"/>
              </a:rPr>
              <a:t>Verification Detail Page: Types</a:t>
            </a:r>
            <a:endParaRPr lang="en-US" sz="2000" dirty="0">
              <a:solidFill>
                <a:schemeClr val="tx2"/>
              </a:solidFill>
              <a:latin typeface="Arial" pitchFamily="34" charset="0"/>
              <a:ea typeface="+mj-ea"/>
              <a:cs typeface="Arial" pitchFamily="34" charset="0"/>
            </a:endParaRPr>
          </a:p>
        </p:txBody>
      </p:sp>
      <p:sp>
        <p:nvSpPr>
          <p:cNvPr id="5" name="Rectangle 4"/>
          <p:cNvSpPr/>
          <p:nvPr/>
        </p:nvSpPr>
        <p:spPr>
          <a:xfrm>
            <a:off x="381000" y="5080337"/>
            <a:ext cx="8763000" cy="1200329"/>
          </a:xfrm>
          <a:prstGeom prst="rect">
            <a:avLst/>
          </a:prstGeom>
        </p:spPr>
        <p:txBody>
          <a:bodyPr wrap="square">
            <a:spAutoFit/>
          </a:bodyPr>
          <a:lstStyle/>
          <a:p>
            <a:r>
              <a:rPr lang="en-US" dirty="0" smtClean="0">
                <a:latin typeface="Arial" pitchFamily="34" charset="0"/>
                <a:cs typeface="Arial" pitchFamily="34" charset="0"/>
              </a:rPr>
              <a:t>Once </a:t>
            </a:r>
            <a:r>
              <a:rPr lang="en-US" dirty="0">
                <a:latin typeface="Arial" pitchFamily="34" charset="0"/>
                <a:cs typeface="Arial" pitchFamily="34" charset="0"/>
              </a:rPr>
              <a:t>the verification </a:t>
            </a:r>
            <a:r>
              <a:rPr lang="en-US" b="1" dirty="0">
                <a:latin typeface="Arial" pitchFamily="34" charset="0"/>
                <a:cs typeface="Arial" pitchFamily="34" charset="0"/>
              </a:rPr>
              <a:t>Type</a:t>
            </a:r>
            <a:r>
              <a:rPr lang="en-US" dirty="0">
                <a:latin typeface="Arial" pitchFamily="34" charset="0"/>
                <a:cs typeface="Arial" pitchFamily="34" charset="0"/>
              </a:rPr>
              <a:t> is selected, </a:t>
            </a:r>
            <a:r>
              <a:rPr lang="en-US" dirty="0" smtClean="0">
                <a:latin typeface="Arial" pitchFamily="34" charset="0"/>
                <a:cs typeface="Arial" pitchFamily="34" charset="0"/>
              </a:rPr>
              <a:t>select </a:t>
            </a:r>
            <a:r>
              <a:rPr lang="en-US" dirty="0">
                <a:latin typeface="Arial" pitchFamily="34" charset="0"/>
                <a:cs typeface="Arial" pitchFamily="34" charset="0"/>
              </a:rPr>
              <a:t>the </a:t>
            </a:r>
            <a:r>
              <a:rPr lang="en-US" b="1" dirty="0">
                <a:latin typeface="Arial" pitchFamily="34" charset="0"/>
                <a:cs typeface="Arial" pitchFamily="34" charset="0"/>
              </a:rPr>
              <a:t>Name</a:t>
            </a:r>
            <a:r>
              <a:rPr lang="en-US" dirty="0">
                <a:latin typeface="Arial" pitchFamily="34" charset="0"/>
                <a:cs typeface="Arial" pitchFamily="34" charset="0"/>
              </a:rPr>
              <a:t> of the individual from whom the verification is required using the </a:t>
            </a:r>
            <a:r>
              <a:rPr lang="en-US" b="1" dirty="0">
                <a:latin typeface="Arial" pitchFamily="34" charset="0"/>
                <a:cs typeface="Arial" pitchFamily="34" charset="0"/>
              </a:rPr>
              <a:t>Name</a:t>
            </a:r>
            <a:r>
              <a:rPr lang="en-US" dirty="0">
                <a:latin typeface="Arial" pitchFamily="34" charset="0"/>
                <a:cs typeface="Arial" pitchFamily="34" charset="0"/>
              </a:rPr>
              <a:t> </a:t>
            </a:r>
            <a:r>
              <a:rPr lang="en-US" dirty="0" smtClean="0">
                <a:latin typeface="Arial" pitchFamily="34" charset="0"/>
                <a:cs typeface="Arial" pitchFamily="34" charset="0"/>
              </a:rPr>
              <a:t>drop-down box.  Update the </a:t>
            </a:r>
            <a:r>
              <a:rPr lang="en-US" b="1" dirty="0" smtClean="0">
                <a:latin typeface="Arial" pitchFamily="34" charset="0"/>
                <a:cs typeface="Arial" pitchFamily="34" charset="0"/>
              </a:rPr>
              <a:t>Status</a:t>
            </a:r>
            <a:r>
              <a:rPr lang="en-US" dirty="0" smtClean="0">
                <a:latin typeface="Arial" pitchFamily="34" charset="0"/>
                <a:cs typeface="Arial" pitchFamily="34" charset="0"/>
              </a:rPr>
              <a:t>, </a:t>
            </a:r>
            <a:r>
              <a:rPr lang="en-US" b="1" dirty="0" smtClean="0">
                <a:latin typeface="Arial" pitchFamily="34" charset="0"/>
                <a:cs typeface="Arial" pitchFamily="34" charset="0"/>
              </a:rPr>
              <a:t>Request Date </a:t>
            </a:r>
            <a:r>
              <a:rPr lang="en-US" dirty="0" smtClean="0">
                <a:latin typeface="Arial" pitchFamily="34" charset="0"/>
                <a:cs typeface="Arial" pitchFamily="34" charset="0"/>
              </a:rPr>
              <a:t>and </a:t>
            </a:r>
            <a:r>
              <a:rPr lang="en-US" b="1" dirty="0" smtClean="0">
                <a:latin typeface="Arial" pitchFamily="34" charset="0"/>
                <a:cs typeface="Arial" pitchFamily="34" charset="0"/>
              </a:rPr>
              <a:t>Due Date </a:t>
            </a:r>
            <a:r>
              <a:rPr lang="en-US" dirty="0">
                <a:latin typeface="Arial" pitchFamily="34" charset="0"/>
                <a:cs typeface="Arial" pitchFamily="34" charset="0"/>
              </a:rPr>
              <a:t>f</a:t>
            </a:r>
            <a:r>
              <a:rPr lang="en-US" dirty="0" smtClean="0">
                <a:latin typeface="Arial" pitchFamily="34" charset="0"/>
                <a:cs typeface="Arial" pitchFamily="34" charset="0"/>
              </a:rPr>
              <a:t>ields. </a:t>
            </a:r>
            <a:endParaRPr lang="en-US" dirty="0">
              <a:latin typeface="Arial" pitchFamily="34" charset="0"/>
              <a:cs typeface="Arial" pitchFamily="34" charset="0"/>
            </a:endParaRPr>
          </a:p>
          <a:p>
            <a:r>
              <a:rPr lang="en-US" dirty="0" smtClean="0">
                <a:latin typeface="Arial" pitchFamily="34" charset="0"/>
                <a:cs typeface="Arial" pitchFamily="34" charset="0"/>
              </a:rPr>
              <a:t>A user may also enter free form text in the </a:t>
            </a:r>
            <a:r>
              <a:rPr lang="en-US" b="1" dirty="0" smtClean="0">
                <a:latin typeface="Arial" pitchFamily="34" charset="0"/>
                <a:cs typeface="Arial" pitchFamily="34" charset="0"/>
              </a:rPr>
              <a:t>Description</a:t>
            </a:r>
            <a:r>
              <a:rPr lang="en-US" dirty="0" smtClean="0">
                <a:latin typeface="Arial" pitchFamily="34" charset="0"/>
                <a:cs typeface="Arial" pitchFamily="34" charset="0"/>
              </a:rPr>
              <a:t> box.</a:t>
            </a:r>
            <a:endParaRPr lang="en-US" dirty="0">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199"/>
            <a:ext cx="8382000" cy="386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54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27</a:t>
            </a:fld>
            <a:endParaRPr lang="en-US" dirty="0"/>
          </a:p>
        </p:txBody>
      </p:sp>
      <p:sp>
        <p:nvSpPr>
          <p:cNvPr id="4" name="Rectangle 3"/>
          <p:cNvSpPr/>
          <p:nvPr/>
        </p:nvSpPr>
        <p:spPr>
          <a:xfrm>
            <a:off x="1600200" y="533400"/>
            <a:ext cx="75438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Verification Detail Page: Types</a:t>
            </a:r>
            <a:endParaRPr lang="en-US" sz="2000" dirty="0">
              <a:solidFill>
                <a:schemeClr val="tx2"/>
              </a:solidFill>
              <a:latin typeface="Arial" pitchFamily="34" charset="0"/>
              <a:ea typeface="+mj-ea"/>
              <a:cs typeface="Arial" pitchFamily="34" charset="0"/>
            </a:endParaRPr>
          </a:p>
        </p:txBody>
      </p:sp>
      <p:sp>
        <p:nvSpPr>
          <p:cNvPr id="6" name="Rectangle 5"/>
          <p:cNvSpPr/>
          <p:nvPr/>
        </p:nvSpPr>
        <p:spPr>
          <a:xfrm>
            <a:off x="457200" y="1143000"/>
            <a:ext cx="8153400" cy="984885"/>
          </a:xfrm>
          <a:prstGeom prst="rect">
            <a:avLst/>
          </a:prstGeom>
        </p:spPr>
        <p:txBody>
          <a:bodyPr wrap="square">
            <a:spAutoFit/>
          </a:bodyPr>
          <a:lstStyle/>
          <a:p>
            <a:r>
              <a:rPr lang="en-US" sz="2000" dirty="0">
                <a:latin typeface="Arial" pitchFamily="34" charset="0"/>
                <a:cs typeface="Arial" pitchFamily="34" charset="0"/>
              </a:rPr>
              <a:t>On the </a:t>
            </a:r>
            <a:r>
              <a:rPr lang="en-US" sz="2000" b="1" dirty="0">
                <a:latin typeface="Arial" pitchFamily="34" charset="0"/>
                <a:cs typeface="Arial" pitchFamily="34" charset="0"/>
              </a:rPr>
              <a:t>Verification Detail </a:t>
            </a:r>
            <a:r>
              <a:rPr lang="en-US" sz="2000" dirty="0">
                <a:latin typeface="Arial" pitchFamily="34" charset="0"/>
                <a:cs typeface="Arial" pitchFamily="34" charset="0"/>
              </a:rPr>
              <a:t>page, select the </a:t>
            </a:r>
            <a:r>
              <a:rPr lang="en-US" sz="2000" b="1" dirty="0">
                <a:latin typeface="Arial" pitchFamily="34" charset="0"/>
                <a:cs typeface="Arial" pitchFamily="34" charset="0"/>
              </a:rPr>
              <a:t>Type</a:t>
            </a:r>
            <a:r>
              <a:rPr lang="en-US" sz="2000" dirty="0">
                <a:latin typeface="Arial" pitchFamily="34" charset="0"/>
                <a:cs typeface="Arial" pitchFamily="34" charset="0"/>
              </a:rPr>
              <a:t> of verification. The options include:</a:t>
            </a:r>
          </a:p>
          <a:p>
            <a:pPr lvl="0"/>
            <a:endParaRPr lang="en-US" dirty="0"/>
          </a:p>
        </p:txBody>
      </p:sp>
      <p:sp>
        <p:nvSpPr>
          <p:cNvPr id="7" name="TextBox 6"/>
          <p:cNvSpPr txBox="1"/>
          <p:nvPr/>
        </p:nvSpPr>
        <p:spPr>
          <a:xfrm>
            <a:off x="1683745" y="1905000"/>
            <a:ext cx="3269255" cy="4401205"/>
          </a:xfrm>
          <a:prstGeom prst="rect">
            <a:avLst/>
          </a:prstGeom>
          <a:noFill/>
        </p:spPr>
        <p:txBody>
          <a:bodyPr wrap="square" rtlCol="0">
            <a:spAutoFit/>
          </a:bodyPr>
          <a:lstStyle/>
          <a:p>
            <a:pPr marL="285750" lvl="0" indent="-285750">
              <a:buFont typeface="Arial" pitchFamily="34" charset="0"/>
              <a:buChar char="•"/>
            </a:pPr>
            <a:r>
              <a:rPr lang="en-US" sz="1400" dirty="0">
                <a:latin typeface="Arial" pitchFamily="34" charset="0"/>
                <a:cs typeface="Arial" pitchFamily="34" charset="0"/>
              </a:rPr>
              <a:t>Application Sig Page</a:t>
            </a:r>
          </a:p>
          <a:p>
            <a:pPr marL="285750" lvl="0" indent="-285750">
              <a:buFont typeface="Arial" pitchFamily="34" charset="0"/>
              <a:buChar char="•"/>
            </a:pPr>
            <a:r>
              <a:rPr lang="en-US" sz="1400" dirty="0">
                <a:latin typeface="Arial" pitchFamily="34" charset="0"/>
                <a:cs typeface="Arial" pitchFamily="34" charset="0"/>
              </a:rPr>
              <a:t>Date of Birth</a:t>
            </a:r>
          </a:p>
          <a:p>
            <a:pPr marL="285750" lvl="0" indent="-285750">
              <a:buFont typeface="Arial" pitchFamily="34" charset="0"/>
              <a:buChar char="•"/>
            </a:pPr>
            <a:r>
              <a:rPr lang="en-US" sz="1400" dirty="0">
                <a:latin typeface="Arial" pitchFamily="34" charset="0"/>
                <a:cs typeface="Arial" pitchFamily="34" charset="0"/>
              </a:rPr>
              <a:t>Date of Death</a:t>
            </a:r>
          </a:p>
          <a:p>
            <a:pPr marL="285750" lvl="0" indent="-285750">
              <a:buFont typeface="Arial" pitchFamily="34" charset="0"/>
              <a:buChar char="•"/>
            </a:pPr>
            <a:r>
              <a:rPr lang="en-US" sz="1400" dirty="0">
                <a:latin typeface="Arial" pitchFamily="34" charset="0"/>
                <a:cs typeface="Arial" pitchFamily="34" charset="0"/>
              </a:rPr>
              <a:t>Dependent Care expense</a:t>
            </a:r>
          </a:p>
          <a:p>
            <a:pPr marL="285750" lvl="0" indent="-285750">
              <a:buFont typeface="Arial" pitchFamily="34" charset="0"/>
              <a:buChar char="•"/>
            </a:pPr>
            <a:r>
              <a:rPr lang="en-US" sz="1400" dirty="0">
                <a:latin typeface="Arial" pitchFamily="34" charset="0"/>
                <a:cs typeface="Arial" pitchFamily="34" charset="0"/>
              </a:rPr>
              <a:t>Dependent Care Monthly Income</a:t>
            </a:r>
          </a:p>
          <a:p>
            <a:pPr marL="285750" lvl="0" indent="-285750">
              <a:buFont typeface="Arial" pitchFamily="34" charset="0"/>
              <a:buChar char="•"/>
            </a:pPr>
            <a:r>
              <a:rPr lang="en-US" sz="1400" dirty="0">
                <a:latin typeface="Arial" pitchFamily="34" charset="0"/>
                <a:cs typeface="Arial" pitchFamily="34" charset="0"/>
              </a:rPr>
              <a:t>Employment Information</a:t>
            </a:r>
          </a:p>
          <a:p>
            <a:pPr marL="285750" lvl="0" indent="-285750">
              <a:buFont typeface="Arial" pitchFamily="34" charset="0"/>
              <a:buChar char="•"/>
            </a:pPr>
            <a:r>
              <a:rPr lang="en-US" sz="1400" dirty="0">
                <a:latin typeface="Arial" pitchFamily="34" charset="0"/>
                <a:cs typeface="Arial" pitchFamily="34" charset="0"/>
              </a:rPr>
              <a:t>Expected Return Date</a:t>
            </a:r>
          </a:p>
          <a:p>
            <a:pPr marL="285750" lvl="0" indent="-285750">
              <a:buFont typeface="Arial" pitchFamily="34" charset="0"/>
              <a:buChar char="•"/>
            </a:pPr>
            <a:r>
              <a:rPr lang="en-US" sz="1400" dirty="0">
                <a:latin typeface="Arial" pitchFamily="34" charset="0"/>
                <a:cs typeface="Arial" pitchFamily="34" charset="0"/>
              </a:rPr>
              <a:t>Expense</a:t>
            </a:r>
          </a:p>
          <a:p>
            <a:pPr marL="285750" lvl="0" indent="-285750">
              <a:buFont typeface="Arial" pitchFamily="34" charset="0"/>
              <a:buChar char="•"/>
            </a:pPr>
            <a:r>
              <a:rPr lang="en-US" sz="1400" dirty="0">
                <a:latin typeface="Arial" pitchFamily="34" charset="0"/>
                <a:cs typeface="Arial" pitchFamily="34" charset="0"/>
              </a:rPr>
              <a:t>Expense Amount</a:t>
            </a:r>
          </a:p>
          <a:p>
            <a:pPr marL="285750" lvl="0" indent="-285750">
              <a:buFont typeface="Arial" pitchFamily="34" charset="0"/>
              <a:buChar char="•"/>
            </a:pPr>
            <a:r>
              <a:rPr lang="en-US" sz="1400" dirty="0">
                <a:latin typeface="Arial" pitchFamily="34" charset="0"/>
                <a:cs typeface="Arial" pitchFamily="34" charset="0"/>
              </a:rPr>
              <a:t>Identity Verification</a:t>
            </a:r>
          </a:p>
          <a:p>
            <a:pPr marL="285750" lvl="0" indent="-285750">
              <a:buFont typeface="Arial" pitchFamily="34" charset="0"/>
              <a:buChar char="•"/>
            </a:pPr>
            <a:r>
              <a:rPr lang="en-US" sz="1400" dirty="0">
                <a:latin typeface="Arial" pitchFamily="34" charset="0"/>
                <a:cs typeface="Arial" pitchFamily="34" charset="0"/>
              </a:rPr>
              <a:t>Income – drop down or type</a:t>
            </a:r>
          </a:p>
          <a:p>
            <a:pPr marL="285750" lvl="0" indent="-285750">
              <a:buFont typeface="Arial" pitchFamily="34" charset="0"/>
              <a:buChar char="•"/>
            </a:pPr>
            <a:r>
              <a:rPr lang="en-US" sz="1400" dirty="0">
                <a:latin typeface="Arial" pitchFamily="34" charset="0"/>
                <a:cs typeface="Arial" pitchFamily="34" charset="0"/>
              </a:rPr>
              <a:t>Legal Guardianship </a:t>
            </a:r>
          </a:p>
          <a:p>
            <a:pPr marL="285750" lvl="0" indent="-285750">
              <a:buFont typeface="Arial" pitchFamily="34" charset="0"/>
              <a:buChar char="•"/>
            </a:pPr>
            <a:r>
              <a:rPr lang="en-US" sz="1400" dirty="0">
                <a:latin typeface="Arial" pitchFamily="34" charset="0"/>
                <a:cs typeface="Arial" pitchFamily="34" charset="0"/>
              </a:rPr>
              <a:t>Medical Condition</a:t>
            </a:r>
          </a:p>
          <a:p>
            <a:pPr marL="285750" lvl="0" indent="-285750">
              <a:buFont typeface="Arial" pitchFamily="34" charset="0"/>
              <a:buChar char="•"/>
            </a:pPr>
            <a:r>
              <a:rPr lang="en-US" sz="1400" dirty="0">
                <a:latin typeface="Arial" pitchFamily="34" charset="0"/>
                <a:cs typeface="Arial" pitchFamily="34" charset="0"/>
              </a:rPr>
              <a:t>Medicare </a:t>
            </a:r>
            <a:r>
              <a:rPr lang="en-US" sz="1400" dirty="0" smtClean="0">
                <a:latin typeface="Arial" pitchFamily="34" charset="0"/>
                <a:cs typeface="Arial" pitchFamily="34" charset="0"/>
              </a:rPr>
              <a:t>Information</a:t>
            </a:r>
          </a:p>
          <a:p>
            <a:pPr marL="285750" lvl="0" indent="-285750">
              <a:buFont typeface="Arial" pitchFamily="34" charset="0"/>
              <a:buChar char="•"/>
            </a:pPr>
            <a:r>
              <a:rPr lang="en-US" sz="1400" dirty="0" smtClean="0">
                <a:latin typeface="Arial" pitchFamily="34" charset="0"/>
                <a:cs typeface="Arial" pitchFamily="34" charset="0"/>
              </a:rPr>
              <a:t>Motor </a:t>
            </a:r>
            <a:r>
              <a:rPr lang="en-US" sz="1400" dirty="0">
                <a:latin typeface="Arial" pitchFamily="34" charset="0"/>
                <a:cs typeface="Arial" pitchFamily="34" charset="0"/>
              </a:rPr>
              <a:t>Vehicle Registration</a:t>
            </a:r>
          </a:p>
          <a:p>
            <a:pPr marL="285750" lvl="0" indent="-285750">
              <a:buFont typeface="Arial" pitchFamily="34" charset="0"/>
              <a:buChar char="•"/>
            </a:pPr>
            <a:r>
              <a:rPr lang="en-US" sz="1400" dirty="0" smtClean="0">
                <a:latin typeface="Arial" pitchFamily="34" charset="0"/>
                <a:cs typeface="Arial" pitchFamily="34" charset="0"/>
              </a:rPr>
              <a:t>Name/Identity</a:t>
            </a:r>
          </a:p>
          <a:p>
            <a:pPr marL="285750" indent="-285750">
              <a:buFont typeface="Arial" pitchFamily="34" charset="0"/>
              <a:buChar char="•"/>
            </a:pPr>
            <a:r>
              <a:rPr lang="en-US" sz="1400" dirty="0">
                <a:latin typeface="Arial" pitchFamily="34" charset="0"/>
                <a:cs typeface="Arial" pitchFamily="34" charset="0"/>
              </a:rPr>
              <a:t>Other Health Care Coverage</a:t>
            </a:r>
          </a:p>
          <a:p>
            <a:pPr marL="285750" lvl="0" indent="-285750">
              <a:buFont typeface="Arial" pitchFamily="34" charset="0"/>
              <a:buChar char="•"/>
            </a:pPr>
            <a:r>
              <a:rPr lang="en-US" sz="1400" dirty="0">
                <a:latin typeface="Arial" pitchFamily="34" charset="0"/>
                <a:cs typeface="Arial" pitchFamily="34" charset="0"/>
              </a:rPr>
              <a:t>Other Program Assistance</a:t>
            </a:r>
          </a:p>
          <a:p>
            <a:pPr marL="285750" lvl="0" indent="-285750">
              <a:buFont typeface="Arial" pitchFamily="34" charset="0"/>
              <a:buChar char="•"/>
            </a:pPr>
            <a:r>
              <a:rPr lang="en-US" sz="1400" dirty="0">
                <a:latin typeface="Arial" pitchFamily="34" charset="0"/>
                <a:cs typeface="Arial" pitchFamily="34" charset="0"/>
              </a:rPr>
              <a:t>Potential Resources</a:t>
            </a:r>
          </a:p>
          <a:p>
            <a:pPr marL="285750" lvl="0" indent="-285750">
              <a:buFont typeface="Arial" pitchFamily="34" charset="0"/>
              <a:buChar char="•"/>
            </a:pPr>
            <a:r>
              <a:rPr lang="en-US" sz="1400" dirty="0">
                <a:latin typeface="Arial" pitchFamily="34" charset="0"/>
                <a:cs typeface="Arial" pitchFamily="34" charset="0"/>
              </a:rPr>
              <a:t>Pregnancy </a:t>
            </a:r>
          </a:p>
        </p:txBody>
      </p:sp>
      <p:sp>
        <p:nvSpPr>
          <p:cNvPr id="10" name="TextBox 9"/>
          <p:cNvSpPr txBox="1"/>
          <p:nvPr/>
        </p:nvSpPr>
        <p:spPr>
          <a:xfrm>
            <a:off x="4648200" y="1981200"/>
            <a:ext cx="3276600" cy="369332"/>
          </a:xfrm>
          <a:prstGeom prst="rect">
            <a:avLst/>
          </a:prstGeom>
          <a:noFill/>
        </p:spPr>
        <p:txBody>
          <a:bodyPr wrap="square" rtlCol="0">
            <a:spAutoFit/>
          </a:bodyPr>
          <a:lstStyle/>
          <a:p>
            <a:endParaRPr lang="en-US" dirty="0"/>
          </a:p>
        </p:txBody>
      </p:sp>
      <p:sp>
        <p:nvSpPr>
          <p:cNvPr id="11" name="TextBox 10"/>
          <p:cNvSpPr txBox="1"/>
          <p:nvPr/>
        </p:nvSpPr>
        <p:spPr>
          <a:xfrm>
            <a:off x="4883226" y="1923395"/>
            <a:ext cx="3651173" cy="4401205"/>
          </a:xfrm>
          <a:prstGeom prst="rect">
            <a:avLst/>
          </a:prstGeom>
          <a:noFill/>
        </p:spPr>
        <p:txBody>
          <a:bodyPr wrap="square" rtlCol="0">
            <a:spAutoFit/>
          </a:bodyPr>
          <a:lstStyle/>
          <a:p>
            <a:pPr marL="285750" lvl="0" indent="-285750">
              <a:buFont typeface="Arial" pitchFamily="34" charset="0"/>
              <a:buChar char="•"/>
            </a:pPr>
            <a:r>
              <a:rPr lang="en-US" sz="1400" dirty="0" smtClean="0">
                <a:latin typeface="Arial" pitchFamily="34" charset="0"/>
                <a:cs typeface="Arial" pitchFamily="34" charset="0"/>
              </a:rPr>
              <a:t>Real </a:t>
            </a:r>
            <a:r>
              <a:rPr lang="en-US" sz="1400" dirty="0">
                <a:latin typeface="Arial" pitchFamily="34" charset="0"/>
                <a:cs typeface="Arial" pitchFamily="34" charset="0"/>
              </a:rPr>
              <a:t>Property Bona fide Effort</a:t>
            </a:r>
          </a:p>
          <a:p>
            <a:pPr marL="285750" lvl="0" indent="-285750">
              <a:buFont typeface="Arial" pitchFamily="34" charset="0"/>
              <a:buChar char="•"/>
            </a:pPr>
            <a:r>
              <a:rPr lang="en-US" sz="1400" dirty="0">
                <a:latin typeface="Arial" pitchFamily="34" charset="0"/>
                <a:cs typeface="Arial" pitchFamily="34" charset="0"/>
              </a:rPr>
              <a:t>Relationship </a:t>
            </a:r>
          </a:p>
          <a:p>
            <a:pPr marL="285750" lvl="0" indent="-285750">
              <a:buFont typeface="Arial" pitchFamily="34" charset="0"/>
              <a:buChar char="•"/>
            </a:pPr>
            <a:r>
              <a:rPr lang="en-US" sz="1400" dirty="0">
                <a:latin typeface="Arial" pitchFamily="34" charset="0"/>
                <a:cs typeface="Arial" pitchFamily="34" charset="0"/>
              </a:rPr>
              <a:t>Residence</a:t>
            </a:r>
          </a:p>
          <a:p>
            <a:pPr marL="285750" lvl="0" indent="-285750">
              <a:buFont typeface="Arial" pitchFamily="34" charset="0"/>
              <a:buChar char="•"/>
            </a:pPr>
            <a:r>
              <a:rPr lang="en-US" sz="1400" dirty="0">
                <a:latin typeface="Arial" pitchFamily="34" charset="0"/>
                <a:cs typeface="Arial" pitchFamily="34" charset="0"/>
              </a:rPr>
              <a:t>Resource – drop down or type</a:t>
            </a:r>
          </a:p>
          <a:p>
            <a:pPr marL="285750" lvl="0" indent="-285750">
              <a:buFont typeface="Arial" pitchFamily="34" charset="0"/>
              <a:buChar char="•"/>
            </a:pPr>
            <a:r>
              <a:rPr lang="en-US" sz="1400" dirty="0">
                <a:latin typeface="Arial" pitchFamily="34" charset="0"/>
                <a:cs typeface="Arial" pitchFamily="34" charset="0"/>
              </a:rPr>
              <a:t>Roomer/Boarder</a:t>
            </a:r>
          </a:p>
          <a:p>
            <a:pPr marL="285750" lvl="0" indent="-285750">
              <a:buFont typeface="Arial" pitchFamily="34" charset="0"/>
              <a:buChar char="•"/>
            </a:pPr>
            <a:r>
              <a:rPr lang="en-US" sz="1400" dirty="0">
                <a:latin typeface="Arial" pitchFamily="34" charset="0"/>
                <a:cs typeface="Arial" pitchFamily="34" charset="0"/>
              </a:rPr>
              <a:t>School Attendance</a:t>
            </a:r>
          </a:p>
          <a:p>
            <a:pPr marL="285750" lvl="0" indent="-285750">
              <a:buFont typeface="Arial" pitchFamily="34" charset="0"/>
              <a:buChar char="•"/>
            </a:pPr>
            <a:r>
              <a:rPr lang="en-US" sz="1400" dirty="0">
                <a:latin typeface="Arial" pitchFamily="34" charset="0"/>
                <a:cs typeface="Arial" pitchFamily="34" charset="0"/>
              </a:rPr>
              <a:t>School End Date</a:t>
            </a:r>
          </a:p>
          <a:p>
            <a:pPr marL="285750" lvl="0" indent="-285750">
              <a:buFont typeface="Arial" pitchFamily="34" charset="0"/>
              <a:buChar char="•"/>
            </a:pPr>
            <a:r>
              <a:rPr lang="en-US" sz="1400" dirty="0">
                <a:latin typeface="Arial" pitchFamily="34" charset="0"/>
                <a:cs typeface="Arial" pitchFamily="34" charset="0"/>
              </a:rPr>
              <a:t>School Enrollment</a:t>
            </a:r>
          </a:p>
          <a:p>
            <a:pPr marL="285750" lvl="0" indent="-285750">
              <a:buFont typeface="Arial" pitchFamily="34" charset="0"/>
              <a:buChar char="•"/>
            </a:pPr>
            <a:r>
              <a:rPr lang="en-US" sz="1400" dirty="0">
                <a:latin typeface="Arial" pitchFamily="34" charset="0"/>
                <a:cs typeface="Arial" pitchFamily="34" charset="0"/>
              </a:rPr>
              <a:t>School Expected Completion Date</a:t>
            </a:r>
          </a:p>
          <a:p>
            <a:pPr marL="285750" lvl="0" indent="-285750">
              <a:buFont typeface="Arial" pitchFamily="34" charset="0"/>
              <a:buChar char="•"/>
            </a:pPr>
            <a:r>
              <a:rPr lang="en-US" sz="1400" dirty="0">
                <a:latin typeface="Arial" pitchFamily="34" charset="0"/>
                <a:cs typeface="Arial" pitchFamily="34" charset="0"/>
              </a:rPr>
              <a:t>Self-Employment Expense</a:t>
            </a:r>
          </a:p>
          <a:p>
            <a:pPr marL="285750" lvl="0" indent="-285750">
              <a:buFont typeface="Arial" pitchFamily="34" charset="0"/>
              <a:buChar char="•"/>
            </a:pPr>
            <a:r>
              <a:rPr lang="en-US" sz="1400" dirty="0">
                <a:latin typeface="Arial" pitchFamily="34" charset="0"/>
                <a:cs typeface="Arial" pitchFamily="34" charset="0"/>
              </a:rPr>
              <a:t>Sponsored Non-Citizen</a:t>
            </a:r>
          </a:p>
          <a:p>
            <a:pPr marL="285750" lvl="0" indent="-285750">
              <a:buFont typeface="Arial" pitchFamily="34" charset="0"/>
              <a:buChar char="•"/>
            </a:pPr>
            <a:r>
              <a:rPr lang="en-US" sz="1400" dirty="0">
                <a:latin typeface="Arial" pitchFamily="34" charset="0"/>
                <a:cs typeface="Arial" pitchFamily="34" charset="0"/>
              </a:rPr>
              <a:t>SSN</a:t>
            </a:r>
          </a:p>
          <a:p>
            <a:pPr marL="285750" indent="-285750">
              <a:buFont typeface="Arial" pitchFamily="34" charset="0"/>
              <a:buChar char="•"/>
            </a:pPr>
            <a:r>
              <a:rPr lang="en-US" sz="1400" dirty="0">
                <a:latin typeface="Arial" pitchFamily="34" charset="0"/>
                <a:cs typeface="Arial" pitchFamily="34" charset="0"/>
              </a:rPr>
              <a:t>Termination Reason</a:t>
            </a:r>
          </a:p>
          <a:p>
            <a:pPr marL="285750" indent="-285750">
              <a:buFont typeface="Arial" pitchFamily="34" charset="0"/>
              <a:buChar char="•"/>
            </a:pPr>
            <a:r>
              <a:rPr lang="en-US" sz="1400" dirty="0">
                <a:latin typeface="Arial" pitchFamily="34" charset="0"/>
                <a:cs typeface="Arial" pitchFamily="34" charset="0"/>
              </a:rPr>
              <a:t>Third Party Liability</a:t>
            </a:r>
          </a:p>
          <a:p>
            <a:pPr marL="285750" indent="-285750">
              <a:buFont typeface="Arial" pitchFamily="34" charset="0"/>
              <a:buChar char="•"/>
            </a:pPr>
            <a:r>
              <a:rPr lang="en-US" sz="1400" dirty="0">
                <a:latin typeface="Arial" pitchFamily="34" charset="0"/>
                <a:cs typeface="Arial" pitchFamily="34" charset="0"/>
              </a:rPr>
              <a:t>Transferred Income</a:t>
            </a:r>
          </a:p>
          <a:p>
            <a:pPr marL="285750" indent="-285750">
              <a:buFont typeface="Arial" pitchFamily="34" charset="0"/>
              <a:buChar char="•"/>
            </a:pPr>
            <a:r>
              <a:rPr lang="en-US" sz="1400" dirty="0">
                <a:latin typeface="Arial" pitchFamily="34" charset="0"/>
                <a:cs typeface="Arial" pitchFamily="34" charset="0"/>
              </a:rPr>
              <a:t>Transferred Property</a:t>
            </a:r>
          </a:p>
          <a:p>
            <a:pPr marL="285750" indent="-285750">
              <a:buFont typeface="Arial" pitchFamily="34" charset="0"/>
              <a:buChar char="•"/>
            </a:pPr>
            <a:r>
              <a:rPr lang="en-US" sz="1400" dirty="0">
                <a:latin typeface="Arial" pitchFamily="34" charset="0"/>
                <a:cs typeface="Arial" pitchFamily="34" charset="0"/>
              </a:rPr>
              <a:t>U.S. Citizenship Verification </a:t>
            </a:r>
          </a:p>
          <a:p>
            <a:pPr marL="285750" indent="-285750">
              <a:buFont typeface="Arial" pitchFamily="34" charset="0"/>
              <a:buChar char="•"/>
            </a:pPr>
            <a:r>
              <a:rPr lang="en-US" sz="1400" dirty="0">
                <a:latin typeface="Arial" pitchFamily="34" charset="0"/>
                <a:cs typeface="Arial" pitchFamily="34" charset="0"/>
              </a:rPr>
              <a:t>USCIS Document</a:t>
            </a:r>
          </a:p>
          <a:p>
            <a:pPr marL="285750" indent="-285750">
              <a:buFont typeface="Arial" pitchFamily="34" charset="0"/>
              <a:buChar char="•"/>
            </a:pPr>
            <a:r>
              <a:rPr lang="en-US" sz="1400" dirty="0">
                <a:latin typeface="Arial" pitchFamily="34" charset="0"/>
                <a:cs typeface="Arial" pitchFamily="34" charset="0"/>
              </a:rPr>
              <a:t>Utility Expense</a:t>
            </a:r>
          </a:p>
          <a:p>
            <a:pPr marL="285750" indent="-285750">
              <a:buFont typeface="Arial" pitchFamily="34" charset="0"/>
              <a:buChar char="•"/>
            </a:pPr>
            <a:r>
              <a:rPr lang="en-US" sz="1400" dirty="0">
                <a:latin typeface="Arial" pitchFamily="34" charset="0"/>
                <a:cs typeface="Arial" pitchFamily="34" charset="0"/>
              </a:rPr>
              <a:t>Work Program </a:t>
            </a:r>
            <a:r>
              <a:rPr lang="en-US" sz="1400" dirty="0" smtClean="0">
                <a:latin typeface="Arial" pitchFamily="34" charset="0"/>
                <a:cs typeface="Arial" pitchFamily="34" charset="0"/>
              </a:rPr>
              <a:t>Orientation</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438440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28</a:t>
            </a:fld>
            <a:endParaRPr lang="en-US" dirty="0"/>
          </a:p>
        </p:txBody>
      </p:sp>
      <p:sp>
        <p:nvSpPr>
          <p:cNvPr id="4" name="Rectangle 3"/>
          <p:cNvSpPr/>
          <p:nvPr/>
        </p:nvSpPr>
        <p:spPr>
          <a:xfrm>
            <a:off x="1600200" y="533400"/>
            <a:ext cx="71628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a:t>
            </a:r>
            <a:r>
              <a:rPr lang="en-US" sz="2000" dirty="0" smtClean="0">
                <a:solidFill>
                  <a:schemeClr val="tx2"/>
                </a:solidFill>
                <a:latin typeface="Arial" pitchFamily="34" charset="0"/>
                <a:cs typeface="Arial" pitchFamily="34" charset="0"/>
              </a:rPr>
              <a:t>Updated Verification List</a:t>
            </a:r>
            <a:endParaRPr lang="en-US" sz="2000" dirty="0">
              <a:solidFill>
                <a:schemeClr val="tx2"/>
              </a:solidFill>
              <a:latin typeface="Arial" pitchFamily="34" charset="0"/>
              <a:ea typeface="+mj-ea"/>
              <a:cs typeface="Arial" pitchFamily="34" charset="0"/>
            </a:endParaRPr>
          </a:p>
        </p:txBody>
      </p:sp>
      <p:sp>
        <p:nvSpPr>
          <p:cNvPr id="5" name="Rectangle 4"/>
          <p:cNvSpPr/>
          <p:nvPr/>
        </p:nvSpPr>
        <p:spPr>
          <a:xfrm>
            <a:off x="350704" y="5257800"/>
            <a:ext cx="8640896" cy="923330"/>
          </a:xfrm>
          <a:prstGeom prst="rect">
            <a:avLst/>
          </a:prstGeom>
        </p:spPr>
        <p:txBody>
          <a:bodyPr wrap="square">
            <a:spAutoFit/>
          </a:bodyPr>
          <a:lstStyle/>
          <a:p>
            <a:r>
              <a:rPr lang="en-US" dirty="0">
                <a:latin typeface="Arial" pitchFamily="34" charset="0"/>
                <a:cs typeface="Arial" pitchFamily="34" charset="0"/>
              </a:rPr>
              <a:t>Once the </a:t>
            </a:r>
            <a:r>
              <a:rPr lang="en-US" dirty="0" smtClean="0">
                <a:latin typeface="Arial" pitchFamily="34" charset="0"/>
                <a:cs typeface="Arial" pitchFamily="34" charset="0"/>
              </a:rPr>
              <a:t>verification </a:t>
            </a:r>
            <a:r>
              <a:rPr lang="en-US" dirty="0">
                <a:latin typeface="Arial" pitchFamily="34" charset="0"/>
                <a:cs typeface="Arial" pitchFamily="34" charset="0"/>
              </a:rPr>
              <a:t>d</a:t>
            </a:r>
            <a:r>
              <a:rPr lang="en-US" dirty="0" smtClean="0">
                <a:latin typeface="Arial" pitchFamily="34" charset="0"/>
                <a:cs typeface="Arial" pitchFamily="34" charset="0"/>
              </a:rPr>
              <a:t>etail </a:t>
            </a:r>
            <a:r>
              <a:rPr lang="en-US" dirty="0">
                <a:latin typeface="Arial" pitchFamily="34" charset="0"/>
                <a:cs typeface="Arial" pitchFamily="34" charset="0"/>
              </a:rPr>
              <a:t>is saved, the newly recorded verification will show on the </a:t>
            </a:r>
            <a:r>
              <a:rPr lang="en-US" b="1" dirty="0">
                <a:latin typeface="Arial" pitchFamily="34" charset="0"/>
                <a:cs typeface="Arial" pitchFamily="34" charset="0"/>
              </a:rPr>
              <a:t>Verification List </a:t>
            </a:r>
            <a:r>
              <a:rPr lang="en-US" dirty="0">
                <a:latin typeface="Arial" pitchFamily="34" charset="0"/>
                <a:cs typeface="Arial" pitchFamily="34" charset="0"/>
              </a:rPr>
              <a:t>page. The next button on the page is the </a:t>
            </a:r>
            <a:r>
              <a:rPr lang="en-US" b="1" dirty="0">
                <a:latin typeface="Arial" pitchFamily="34" charset="0"/>
                <a:cs typeface="Arial" pitchFamily="34" charset="0"/>
              </a:rPr>
              <a:t>Generate Form</a:t>
            </a:r>
            <a:r>
              <a:rPr lang="en-US" dirty="0">
                <a:latin typeface="Arial" pitchFamily="34" charset="0"/>
                <a:cs typeface="Arial" pitchFamily="34" charset="0"/>
              </a:rPr>
              <a:t> button. </a:t>
            </a:r>
          </a:p>
        </p:txBody>
      </p:sp>
      <p:cxnSp>
        <p:nvCxnSpPr>
          <p:cNvPr id="8" name="Straight Arrow Connector 7"/>
          <p:cNvCxnSpPr/>
          <p:nvPr/>
        </p:nvCxnSpPr>
        <p:spPr>
          <a:xfrm flipV="1">
            <a:off x="6781800" y="4495800"/>
            <a:ext cx="762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016664" cy="371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86600" y="4495800"/>
            <a:ext cx="838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006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5" name="Content Placeholder 4"/>
          <p:cNvSpPr>
            <a:spLocks noGrp="1"/>
          </p:cNvSpPr>
          <p:nvPr>
            <p:ph idx="1"/>
          </p:nvPr>
        </p:nvSpPr>
        <p:spPr>
          <a:xfrm>
            <a:off x="2362200" y="2514600"/>
            <a:ext cx="6477000" cy="2590800"/>
          </a:xfrm>
        </p:spPr>
        <p:txBody>
          <a:bodyPr/>
          <a:lstStyle/>
          <a:p>
            <a:pPr lvl="0" eaLnBrk="1" hangingPunct="1">
              <a:spcBef>
                <a:spcPts val="0"/>
              </a:spcBef>
              <a:buNone/>
            </a:pPr>
            <a:r>
              <a:rPr lang="en-US" sz="1800" dirty="0">
                <a:solidFill>
                  <a:prstClr val="black"/>
                </a:solidFill>
              </a:rPr>
              <a:t>This concludes the overview of the </a:t>
            </a:r>
            <a:r>
              <a:rPr lang="en-US" sz="1800" b="1" dirty="0">
                <a:solidFill>
                  <a:prstClr val="black"/>
                </a:solidFill>
              </a:rPr>
              <a:t>Verification List </a:t>
            </a:r>
            <a:r>
              <a:rPr lang="en-US" sz="1800" dirty="0">
                <a:solidFill>
                  <a:prstClr val="black"/>
                </a:solidFill>
              </a:rPr>
              <a:t>and </a:t>
            </a:r>
            <a:r>
              <a:rPr lang="en-US" sz="1800" b="1" dirty="0">
                <a:solidFill>
                  <a:prstClr val="black"/>
                </a:solidFill>
              </a:rPr>
              <a:t>Verification Detail </a:t>
            </a:r>
            <a:r>
              <a:rPr lang="en-US" sz="1800" dirty="0">
                <a:solidFill>
                  <a:prstClr val="black"/>
                </a:solidFill>
              </a:rPr>
              <a:t>pages. </a:t>
            </a:r>
          </a:p>
          <a:p>
            <a:pPr lvl="0" eaLnBrk="1" hangingPunct="1">
              <a:spcBef>
                <a:spcPts val="0"/>
              </a:spcBef>
              <a:buNone/>
            </a:pPr>
            <a:endParaRPr lang="en-US" sz="1800" dirty="0">
              <a:solidFill>
                <a:prstClr val="black"/>
              </a:solidFill>
            </a:endParaRPr>
          </a:p>
          <a:p>
            <a:pPr lvl="0" eaLnBrk="1" hangingPunct="1">
              <a:spcBef>
                <a:spcPts val="0"/>
              </a:spcBef>
              <a:buNone/>
            </a:pPr>
            <a:r>
              <a:rPr lang="en-US" sz="1800" dirty="0">
                <a:solidFill>
                  <a:prstClr val="black"/>
                </a:solidFill>
              </a:rPr>
              <a:t>The next lesson will discuss how this information is used to create a Request Verification Form.</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29</a:t>
            </a:fld>
            <a:endParaRPr lang="en-US" dirty="0"/>
          </a:p>
        </p:txBody>
      </p:sp>
      <p:sp>
        <p:nvSpPr>
          <p:cNvPr id="4" name="Rectangle 3"/>
          <p:cNvSpPr/>
          <p:nvPr/>
        </p:nvSpPr>
        <p:spPr>
          <a:xfrm>
            <a:off x="1600200" y="718066"/>
            <a:ext cx="83058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4: Verification List Page &gt; </a:t>
            </a:r>
            <a:r>
              <a:rPr lang="en-US" sz="2000" dirty="0" smtClean="0">
                <a:solidFill>
                  <a:schemeClr val="tx2"/>
                </a:solidFill>
                <a:latin typeface="Arial" pitchFamily="34" charset="0"/>
                <a:cs typeface="Arial" pitchFamily="34" charset="0"/>
              </a:rPr>
              <a:t>Summary</a:t>
            </a:r>
            <a:endParaRPr lang="en-US" sz="2000" dirty="0">
              <a:solidFill>
                <a:schemeClr val="tx2"/>
              </a:solidFill>
              <a:latin typeface="Arial" pitchFamily="34" charset="0"/>
              <a:ea typeface="+mj-ea"/>
              <a:cs typeface="Arial" pitchFamily="34" charset="0"/>
            </a:endParaRPr>
          </a:p>
        </p:txBody>
      </p:sp>
    </p:spTree>
    <p:extLst>
      <p:ext uri="{BB962C8B-B14F-4D97-AF65-F5344CB8AC3E}">
        <p14:creationId xmlns:p14="http://schemas.microsoft.com/office/powerpoint/2010/main" val="26728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Medical Eligibility: Verifications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2362200"/>
            <a:ext cx="6934200" cy="3124200"/>
          </a:xfrm>
        </p:spPr>
        <p:txBody>
          <a:bodyPr>
            <a:normAutofit/>
          </a:bodyPr>
          <a:lstStyle/>
          <a:p>
            <a:pPr>
              <a:lnSpc>
                <a:spcPct val="150000"/>
              </a:lnSpc>
            </a:pPr>
            <a:r>
              <a:rPr lang="en-US" sz="1800" b="1" dirty="0" smtClean="0"/>
              <a:t>Lesson 1: Verification Fields</a:t>
            </a:r>
          </a:p>
          <a:p>
            <a:pPr>
              <a:lnSpc>
                <a:spcPct val="150000"/>
              </a:lnSpc>
            </a:pPr>
            <a:r>
              <a:rPr lang="en-US" sz="1800" dirty="0" smtClean="0"/>
              <a:t>Lesson 2: Verification Options</a:t>
            </a:r>
          </a:p>
          <a:p>
            <a:pPr>
              <a:lnSpc>
                <a:spcPct val="150000"/>
              </a:lnSpc>
            </a:pPr>
            <a:r>
              <a:rPr lang="en-US" sz="1800" dirty="0" smtClean="0"/>
              <a:t>Lesson 3: How EDBC Rules use Verifications</a:t>
            </a:r>
          </a:p>
          <a:p>
            <a:pPr>
              <a:lnSpc>
                <a:spcPct val="150000"/>
              </a:lnSpc>
            </a:pPr>
            <a:r>
              <a:rPr lang="en-US" sz="1800" dirty="0" smtClean="0"/>
              <a:t>Lesson 4: Verification List Page</a:t>
            </a:r>
          </a:p>
          <a:p>
            <a:pPr>
              <a:lnSpc>
                <a:spcPct val="150000"/>
              </a:lnSpc>
            </a:pPr>
            <a:r>
              <a:rPr lang="en-US" sz="1800" dirty="0" smtClean="0"/>
              <a:t>Lesson 5: Request Verification Form</a:t>
            </a:r>
          </a:p>
          <a:p>
            <a:pPr>
              <a:lnSpc>
                <a:spcPct val="150000"/>
              </a:lnSpc>
            </a:pPr>
            <a:r>
              <a:rPr lang="en-US" sz="1800" dirty="0" smtClean="0"/>
              <a:t>Lesson 6: Verification Received </a:t>
            </a:r>
          </a:p>
        </p:txBody>
      </p:sp>
      <p:sp>
        <p:nvSpPr>
          <p:cNvPr id="4" name="Slide Number Placeholder 3"/>
          <p:cNvSpPr>
            <a:spLocks noGrp="1"/>
          </p:cNvSpPr>
          <p:nvPr>
            <p:ph type="sldNum" sz="quarter" idx="12"/>
          </p:nvPr>
        </p:nvSpPr>
        <p:spPr/>
        <p:txBody>
          <a:bodyPr/>
          <a:lstStyle/>
          <a:p>
            <a:fld id="{908B7E1D-52E2-4F04-9DFE-B1650792F521}" type="slidenum">
              <a:rPr lang="en-US" smtClean="0"/>
              <a:t>3</a:t>
            </a:fld>
            <a:endParaRPr lang="en-US" dirty="0"/>
          </a:p>
        </p:txBody>
      </p:sp>
    </p:spTree>
    <p:extLst>
      <p:ext uri="{BB962C8B-B14F-4D97-AF65-F5344CB8AC3E}">
        <p14:creationId xmlns:p14="http://schemas.microsoft.com/office/powerpoint/2010/main" val="2272326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Medical Eligibility: Verifications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1143000" y="2286000"/>
            <a:ext cx="6248400" cy="3200400"/>
          </a:xfrm>
        </p:spPr>
        <p:txBody>
          <a:bodyPr>
            <a:normAutofit/>
          </a:bodyPr>
          <a:lstStyle/>
          <a:p>
            <a:pPr>
              <a:lnSpc>
                <a:spcPct val="150000"/>
              </a:lnSpc>
            </a:pPr>
            <a:r>
              <a:rPr lang="en-US" sz="1800" dirty="0" smtClean="0"/>
              <a:t>Lesson 1: Verification Fields</a:t>
            </a:r>
          </a:p>
          <a:p>
            <a:pPr>
              <a:lnSpc>
                <a:spcPct val="150000"/>
              </a:lnSpc>
            </a:pPr>
            <a:r>
              <a:rPr lang="en-US" sz="1800" dirty="0" smtClean="0"/>
              <a:t>Lesson 2: Verification Options</a:t>
            </a:r>
          </a:p>
          <a:p>
            <a:pPr>
              <a:lnSpc>
                <a:spcPct val="150000"/>
              </a:lnSpc>
            </a:pPr>
            <a:r>
              <a:rPr lang="en-US" sz="1800" dirty="0" smtClean="0"/>
              <a:t>Lesson 3: How EDBC Rules use Verifications</a:t>
            </a:r>
          </a:p>
          <a:p>
            <a:pPr>
              <a:lnSpc>
                <a:spcPct val="150000"/>
              </a:lnSpc>
            </a:pPr>
            <a:r>
              <a:rPr lang="en-US" sz="1800" dirty="0" smtClean="0"/>
              <a:t>Lesson 4: Verification List Page</a:t>
            </a:r>
          </a:p>
          <a:p>
            <a:pPr>
              <a:lnSpc>
                <a:spcPct val="150000"/>
              </a:lnSpc>
            </a:pPr>
            <a:r>
              <a:rPr lang="en-US" sz="1800" b="1" dirty="0" smtClean="0"/>
              <a:t>Lesson 5: Request Verification Form</a:t>
            </a:r>
          </a:p>
          <a:p>
            <a:pPr>
              <a:lnSpc>
                <a:spcPct val="150000"/>
              </a:lnSpc>
            </a:pPr>
            <a:r>
              <a:rPr lang="en-US" sz="1800" dirty="0" smtClean="0"/>
              <a:t>Lesson 6: Verification Received </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30</a:t>
            </a:fld>
            <a:endParaRPr lang="en-US" dirty="0"/>
          </a:p>
        </p:txBody>
      </p:sp>
    </p:spTree>
    <p:extLst>
      <p:ext uri="{BB962C8B-B14F-4D97-AF65-F5344CB8AC3E}">
        <p14:creationId xmlns:p14="http://schemas.microsoft.com/office/powerpoint/2010/main" val="4206337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6" name="Content Placeholder 5"/>
          <p:cNvSpPr>
            <a:spLocks noGrp="1"/>
          </p:cNvSpPr>
          <p:nvPr>
            <p:ph idx="1"/>
          </p:nvPr>
        </p:nvSpPr>
        <p:spPr>
          <a:xfrm>
            <a:off x="2514600" y="1981200"/>
            <a:ext cx="5091752" cy="4144963"/>
          </a:xfrm>
        </p:spPr>
        <p:txBody>
          <a:bodyPr/>
          <a:lstStyle/>
          <a:p>
            <a:pPr marL="0" lvl="0" indent="0">
              <a:spcBef>
                <a:spcPts val="0"/>
              </a:spcBef>
              <a:buNone/>
            </a:pPr>
            <a:r>
              <a:rPr lang="en-US" sz="1800" dirty="0">
                <a:solidFill>
                  <a:prstClr val="black"/>
                </a:solidFill>
              </a:rPr>
              <a:t>Once all needed verifications are captured on the </a:t>
            </a:r>
            <a:r>
              <a:rPr lang="en-US" sz="1800" b="1" dirty="0">
                <a:solidFill>
                  <a:prstClr val="black"/>
                </a:solidFill>
              </a:rPr>
              <a:t>Verification List </a:t>
            </a:r>
            <a:r>
              <a:rPr lang="en-US" sz="1800" dirty="0">
                <a:solidFill>
                  <a:prstClr val="black"/>
                </a:solidFill>
              </a:rPr>
              <a:t>page, a form needs to be generated to send to the consumer. A user can select to send a request for all verifications on the list page or to select which verifications are generated on the Verification Form (</a:t>
            </a:r>
            <a:r>
              <a:rPr lang="en-US" sz="1800" dirty="0" smtClean="0">
                <a:solidFill>
                  <a:prstClr val="black"/>
                </a:solidFill>
              </a:rPr>
              <a:t>V001). </a:t>
            </a: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r>
              <a:rPr lang="en-US" sz="1800" dirty="0">
                <a:solidFill>
                  <a:prstClr val="black"/>
                </a:solidFill>
              </a:rPr>
              <a:t>Let’s see how to generate the </a:t>
            </a:r>
            <a:r>
              <a:rPr lang="en-US" sz="1800" dirty="0" smtClean="0">
                <a:solidFill>
                  <a:prstClr val="black"/>
                </a:solidFill>
              </a:rPr>
              <a:t>V001 </a:t>
            </a:r>
            <a:r>
              <a:rPr lang="en-US" sz="1800" dirty="0">
                <a:solidFill>
                  <a:prstClr val="black"/>
                </a:solidFill>
              </a:rPr>
              <a:t>form with selected verifications and with all verifications.</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31</a:t>
            </a:fld>
            <a:endParaRPr lang="en-US" dirty="0"/>
          </a:p>
        </p:txBody>
      </p:sp>
      <p:sp>
        <p:nvSpPr>
          <p:cNvPr id="4" name="Rectangle 3"/>
          <p:cNvSpPr/>
          <p:nvPr/>
        </p:nvSpPr>
        <p:spPr>
          <a:xfrm>
            <a:off x="1586552" y="589128"/>
            <a:ext cx="60198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5: Request Verification Form &gt; </a:t>
            </a:r>
            <a:r>
              <a:rPr lang="en-US" sz="2000" dirty="0" smtClean="0">
                <a:solidFill>
                  <a:schemeClr val="tx2"/>
                </a:solidFill>
                <a:latin typeface="Arial" pitchFamily="34" charset="0"/>
                <a:cs typeface="Arial" pitchFamily="34" charset="0"/>
              </a:rPr>
              <a:t>Introduction</a:t>
            </a:r>
            <a:endParaRPr lang="en-US" sz="2000" dirty="0">
              <a:solidFill>
                <a:schemeClr val="tx2"/>
              </a:solidFill>
              <a:latin typeface="Arial" pitchFamily="34" charset="0"/>
              <a:ea typeface="+mj-ea"/>
              <a:cs typeface="Arial" pitchFamily="34" charset="0"/>
            </a:endParaRPr>
          </a:p>
        </p:txBody>
      </p:sp>
    </p:spTree>
    <p:extLst>
      <p:ext uri="{BB962C8B-B14F-4D97-AF65-F5344CB8AC3E}">
        <p14:creationId xmlns:p14="http://schemas.microsoft.com/office/powerpoint/2010/main" val="1727292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5" name="Content Placeholder 4"/>
          <p:cNvSpPr>
            <a:spLocks noGrp="1"/>
          </p:cNvSpPr>
          <p:nvPr>
            <p:ph idx="1"/>
          </p:nvPr>
        </p:nvSpPr>
        <p:spPr>
          <a:xfrm>
            <a:off x="1066800" y="1905000"/>
            <a:ext cx="5867400" cy="3992563"/>
          </a:xfrm>
        </p:spPr>
        <p:txBody>
          <a:bodyPr/>
          <a:lstStyle/>
          <a:p>
            <a:pPr marL="0" lvl="0" indent="0">
              <a:spcBef>
                <a:spcPts val="0"/>
              </a:spcBef>
              <a:buNone/>
            </a:pPr>
            <a:r>
              <a:rPr lang="en-US" sz="1800" dirty="0">
                <a:solidFill>
                  <a:prstClr val="black"/>
                </a:solidFill>
              </a:rPr>
              <a:t>A Verification Request (</a:t>
            </a:r>
            <a:r>
              <a:rPr lang="en-US" sz="1800" dirty="0" smtClean="0">
                <a:solidFill>
                  <a:prstClr val="black"/>
                </a:solidFill>
              </a:rPr>
              <a:t>V001) </a:t>
            </a:r>
            <a:r>
              <a:rPr lang="en-US" sz="1800" dirty="0">
                <a:solidFill>
                  <a:prstClr val="black"/>
                </a:solidFill>
              </a:rPr>
              <a:t>Form is generated using the </a:t>
            </a:r>
            <a:r>
              <a:rPr lang="en-US" sz="1800" b="1" dirty="0">
                <a:solidFill>
                  <a:prstClr val="black"/>
                </a:solidFill>
              </a:rPr>
              <a:t>Generate Form</a:t>
            </a:r>
            <a:r>
              <a:rPr lang="en-US" sz="1800" dirty="0">
                <a:solidFill>
                  <a:prstClr val="black"/>
                </a:solidFill>
              </a:rPr>
              <a:t> button on the </a:t>
            </a:r>
            <a:r>
              <a:rPr lang="en-US" sz="1800" b="1" dirty="0">
                <a:solidFill>
                  <a:prstClr val="black"/>
                </a:solidFill>
              </a:rPr>
              <a:t>Verification List </a:t>
            </a:r>
            <a:r>
              <a:rPr lang="en-US" sz="1800" dirty="0">
                <a:solidFill>
                  <a:prstClr val="black"/>
                </a:solidFill>
              </a:rPr>
              <a:t>page. </a:t>
            </a:r>
          </a:p>
          <a:p>
            <a:pPr marL="0" lvl="0" indent="0">
              <a:spcBef>
                <a:spcPts val="0"/>
              </a:spcBef>
              <a:buNone/>
            </a:pPr>
            <a:endParaRPr lang="en-US" sz="1800" dirty="0">
              <a:solidFill>
                <a:prstClr val="black"/>
              </a:solidFill>
            </a:endParaRPr>
          </a:p>
          <a:p>
            <a:pPr marL="0" lvl="0" indent="0">
              <a:spcBef>
                <a:spcPts val="0"/>
              </a:spcBef>
              <a:buNone/>
            </a:pPr>
            <a:r>
              <a:rPr lang="en-US" sz="1800" dirty="0">
                <a:solidFill>
                  <a:prstClr val="black"/>
                </a:solidFill>
              </a:rPr>
              <a:t>The user can determine which verifications are requested by selecting them using the checkbox to the left of the verification listed.</a:t>
            </a:r>
          </a:p>
          <a:p>
            <a:pPr marL="0" indent="0">
              <a:buNone/>
            </a:pP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32</a:t>
            </a:fld>
            <a:endParaRPr lang="en-US" dirty="0"/>
          </a:p>
        </p:txBody>
      </p:sp>
      <p:sp>
        <p:nvSpPr>
          <p:cNvPr id="4" name="Rectangle 3"/>
          <p:cNvSpPr/>
          <p:nvPr/>
        </p:nvSpPr>
        <p:spPr>
          <a:xfrm>
            <a:off x="1600200" y="532151"/>
            <a:ext cx="60960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5: Request Verification Form </a:t>
            </a:r>
            <a:endParaRPr lang="en-US" sz="2000" dirty="0">
              <a:solidFill>
                <a:schemeClr val="tx2"/>
              </a:solidFill>
              <a:latin typeface="Arial" pitchFamily="34" charset="0"/>
              <a:ea typeface="+mj-ea"/>
              <a:cs typeface="Arial" pitchFamily="34" charset="0"/>
            </a:endParaRPr>
          </a:p>
        </p:txBody>
      </p:sp>
    </p:spTree>
    <p:extLst>
      <p:ext uri="{BB962C8B-B14F-4D97-AF65-F5344CB8AC3E}">
        <p14:creationId xmlns:p14="http://schemas.microsoft.com/office/powerpoint/2010/main" val="816428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B63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0200"/>
            <a:ext cx="3804246" cy="3657600"/>
          </a:xfrm>
          <a:prstGeom prst="rect">
            <a:avLst/>
          </a:prstGeom>
        </p:spPr>
      </p:pic>
      <p:sp>
        <p:nvSpPr>
          <p:cNvPr id="4" name="Slide Number Placeholder 3"/>
          <p:cNvSpPr>
            <a:spLocks noGrp="1"/>
          </p:cNvSpPr>
          <p:nvPr>
            <p:ph type="sldNum" sz="quarter" idx="12"/>
          </p:nvPr>
        </p:nvSpPr>
        <p:spPr/>
        <p:txBody>
          <a:bodyPr/>
          <a:lstStyle/>
          <a:p>
            <a:fld id="{908B7E1D-52E2-4F04-9DFE-B1650792F521}" type="slidenum">
              <a:rPr lang="en-US" smtClean="0"/>
              <a:t>33</a:t>
            </a:fld>
            <a:endParaRPr lang="en-US" dirty="0"/>
          </a:p>
        </p:txBody>
      </p:sp>
      <p:sp>
        <p:nvSpPr>
          <p:cNvPr id="2" name="TextBox 1"/>
          <p:cNvSpPr txBox="1"/>
          <p:nvPr/>
        </p:nvSpPr>
        <p:spPr>
          <a:xfrm>
            <a:off x="1752600" y="152400"/>
            <a:ext cx="6934200" cy="461665"/>
          </a:xfrm>
          <a:prstGeom prst="rect">
            <a:avLst/>
          </a:prstGeom>
          <a:noFill/>
        </p:spPr>
        <p:txBody>
          <a:bodyPr wrap="square" rtlCol="0">
            <a:spAutoFit/>
          </a:bodyPr>
          <a:lstStyle/>
          <a:p>
            <a:r>
              <a:rPr lang="en-US" sz="2400" b="1" dirty="0">
                <a:solidFill>
                  <a:srgbClr val="002266"/>
                </a:solidFill>
                <a:latin typeface="Arial" pitchFamily="34" charset="0"/>
                <a:ea typeface="+mj-ea"/>
                <a:cs typeface="Arial" pitchFamily="34" charset="0"/>
              </a:rPr>
              <a:t>Medical Eligibility: Verifications</a:t>
            </a:r>
            <a:endParaRPr lang="en-US" dirty="0"/>
          </a:p>
        </p:txBody>
      </p:sp>
      <p:sp>
        <p:nvSpPr>
          <p:cNvPr id="6" name="TextBox 5"/>
          <p:cNvSpPr txBox="1"/>
          <p:nvPr/>
        </p:nvSpPr>
        <p:spPr>
          <a:xfrm>
            <a:off x="1752600" y="614065"/>
            <a:ext cx="6934200" cy="400110"/>
          </a:xfrm>
          <a:prstGeom prst="rect">
            <a:avLst/>
          </a:prstGeom>
          <a:noFill/>
        </p:spPr>
        <p:txBody>
          <a:bodyPr wrap="square" rtlCol="0">
            <a:spAutoFit/>
          </a:bodyPr>
          <a:lstStyle/>
          <a:p>
            <a:pPr lvl="0"/>
            <a:r>
              <a:rPr lang="en-US" sz="2000" dirty="0">
                <a:solidFill>
                  <a:srgbClr val="002266"/>
                </a:solidFill>
                <a:latin typeface="Arial" pitchFamily="34" charset="0"/>
                <a:cs typeface="Arial" pitchFamily="34" charset="0"/>
              </a:rPr>
              <a:t>Lesson 5: Request Verification Form &gt;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219200"/>
            <a:ext cx="4743359"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77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4600" y="2743200"/>
            <a:ext cx="6477000" cy="3382963"/>
          </a:xfrm>
        </p:spPr>
        <p:txBody>
          <a:bodyPr>
            <a:normAutofit/>
          </a:bodyPr>
          <a:lstStyle/>
          <a:p>
            <a:pPr>
              <a:buNone/>
            </a:pPr>
            <a:r>
              <a:rPr lang="en-US" sz="1800" dirty="0" smtClean="0"/>
              <a:t>In this lesson we looked at how a user would generate a form to request verifications from a consumer. </a:t>
            </a:r>
          </a:p>
          <a:p>
            <a:endParaRPr lang="en-US" sz="1800" dirty="0"/>
          </a:p>
          <a:p>
            <a:pPr>
              <a:buNone/>
            </a:pPr>
            <a:r>
              <a:rPr lang="en-US" sz="1800" dirty="0" smtClean="0"/>
              <a:t>Now let’s look at how a user will update records once verifications have been received. </a:t>
            </a:r>
            <a:endParaRPr lang="en-US" sz="1800" dirty="0"/>
          </a:p>
        </p:txBody>
      </p:sp>
      <p:sp>
        <p:nvSpPr>
          <p:cNvPr id="2" name="Slide Number Placeholder 1"/>
          <p:cNvSpPr>
            <a:spLocks noGrp="1"/>
          </p:cNvSpPr>
          <p:nvPr>
            <p:ph type="sldNum" sz="quarter" idx="12"/>
          </p:nvPr>
        </p:nvSpPr>
        <p:spPr/>
        <p:txBody>
          <a:bodyPr/>
          <a:lstStyle/>
          <a:p>
            <a:fld id="{908B7E1D-52E2-4F04-9DFE-B1650792F521}" type="slidenum">
              <a:rPr lang="en-US" smtClean="0"/>
              <a:t>34</a:t>
            </a:fld>
            <a:endParaRPr lang="en-US" dirty="0"/>
          </a:p>
        </p:txBody>
      </p:sp>
      <p:sp>
        <p:nvSpPr>
          <p:cNvPr id="3" name="TextBox 2"/>
          <p:cNvSpPr txBox="1"/>
          <p:nvPr/>
        </p:nvSpPr>
        <p:spPr>
          <a:xfrm>
            <a:off x="1752600" y="152400"/>
            <a:ext cx="6858000" cy="461665"/>
          </a:xfrm>
          <a:prstGeom prst="rect">
            <a:avLst/>
          </a:prstGeom>
          <a:noFill/>
        </p:spPr>
        <p:txBody>
          <a:bodyPr wrap="square" rtlCol="0">
            <a:spAutoFit/>
          </a:bodyPr>
          <a:lstStyle/>
          <a:p>
            <a:pPr lvl="0"/>
            <a:r>
              <a:rPr lang="en-US" sz="2400" b="1" dirty="0">
                <a:solidFill>
                  <a:srgbClr val="002266"/>
                </a:solidFill>
                <a:latin typeface="Arial" pitchFamily="34" charset="0"/>
                <a:cs typeface="Arial" pitchFamily="34" charset="0"/>
              </a:rPr>
              <a:t>Medical Eligibility: Verifications</a:t>
            </a:r>
            <a:endParaRPr lang="en-US" dirty="0">
              <a:solidFill>
                <a:prstClr val="black"/>
              </a:solidFill>
            </a:endParaRPr>
          </a:p>
        </p:txBody>
      </p:sp>
      <p:sp>
        <p:nvSpPr>
          <p:cNvPr id="4" name="TextBox 3"/>
          <p:cNvSpPr txBox="1"/>
          <p:nvPr/>
        </p:nvSpPr>
        <p:spPr>
          <a:xfrm>
            <a:off x="1752600" y="614065"/>
            <a:ext cx="7239000" cy="400110"/>
          </a:xfrm>
          <a:prstGeom prst="rect">
            <a:avLst/>
          </a:prstGeom>
          <a:noFill/>
        </p:spPr>
        <p:txBody>
          <a:bodyPr wrap="square" rtlCol="0">
            <a:spAutoFit/>
          </a:bodyPr>
          <a:lstStyle/>
          <a:p>
            <a:r>
              <a:rPr lang="en-US" sz="2000" dirty="0">
                <a:solidFill>
                  <a:srgbClr val="002266"/>
                </a:solidFill>
                <a:latin typeface="Arial" pitchFamily="34" charset="0"/>
                <a:cs typeface="Arial" pitchFamily="34" charset="0"/>
              </a:rPr>
              <a:t>Lesson 5: Request Verification Form </a:t>
            </a:r>
            <a:r>
              <a:rPr lang="en-US" sz="2000" dirty="0" smtClean="0">
                <a:solidFill>
                  <a:srgbClr val="002266"/>
                </a:solidFill>
                <a:latin typeface="Arial" pitchFamily="34" charset="0"/>
                <a:cs typeface="Arial" pitchFamily="34" charset="0"/>
              </a:rPr>
              <a:t> &gt; Summary</a:t>
            </a:r>
            <a:endParaRPr lang="en-US" dirty="0"/>
          </a:p>
        </p:txBody>
      </p:sp>
    </p:spTree>
    <p:extLst>
      <p:ext uri="{BB962C8B-B14F-4D97-AF65-F5344CB8AC3E}">
        <p14:creationId xmlns:p14="http://schemas.microsoft.com/office/powerpoint/2010/main" val="4214216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Medical Eligibility: Verifications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914400" y="2286000"/>
            <a:ext cx="6477000" cy="3200400"/>
          </a:xfrm>
        </p:spPr>
        <p:txBody>
          <a:bodyPr>
            <a:normAutofit/>
          </a:bodyPr>
          <a:lstStyle/>
          <a:p>
            <a:pPr>
              <a:lnSpc>
                <a:spcPct val="150000"/>
              </a:lnSpc>
            </a:pPr>
            <a:r>
              <a:rPr lang="en-US" sz="1800" dirty="0" smtClean="0"/>
              <a:t>Lesson 1: Verification Fields</a:t>
            </a:r>
          </a:p>
          <a:p>
            <a:pPr>
              <a:lnSpc>
                <a:spcPct val="150000"/>
              </a:lnSpc>
            </a:pPr>
            <a:r>
              <a:rPr lang="en-US" sz="1800" dirty="0" smtClean="0"/>
              <a:t>Lesson 2: Verification Options</a:t>
            </a:r>
          </a:p>
          <a:p>
            <a:pPr>
              <a:lnSpc>
                <a:spcPct val="150000"/>
              </a:lnSpc>
            </a:pPr>
            <a:r>
              <a:rPr lang="en-US" sz="1800" dirty="0" smtClean="0"/>
              <a:t>Lesson 3: How EDBC Rules use Verifications</a:t>
            </a:r>
          </a:p>
          <a:p>
            <a:pPr>
              <a:lnSpc>
                <a:spcPct val="150000"/>
              </a:lnSpc>
            </a:pPr>
            <a:r>
              <a:rPr lang="en-US" sz="1800" dirty="0" smtClean="0"/>
              <a:t>Lesson 4: Verification List Page</a:t>
            </a:r>
          </a:p>
          <a:p>
            <a:pPr>
              <a:lnSpc>
                <a:spcPct val="150000"/>
              </a:lnSpc>
            </a:pPr>
            <a:r>
              <a:rPr lang="en-US" sz="1800" dirty="0" smtClean="0"/>
              <a:t>Lesson 5: Request Verification Form</a:t>
            </a:r>
          </a:p>
          <a:p>
            <a:pPr>
              <a:lnSpc>
                <a:spcPct val="150000"/>
              </a:lnSpc>
            </a:pPr>
            <a:r>
              <a:rPr lang="en-US" sz="1800" b="1" dirty="0" smtClean="0"/>
              <a:t>Lesson 6: Verification Received </a:t>
            </a:r>
          </a:p>
          <a:p>
            <a:pPr marL="0" indent="0">
              <a:buNone/>
            </a:pPr>
            <a:endParaRPr lang="en-US" b="1" dirty="0"/>
          </a:p>
        </p:txBody>
      </p:sp>
      <p:sp>
        <p:nvSpPr>
          <p:cNvPr id="4" name="Slide Number Placeholder 3"/>
          <p:cNvSpPr>
            <a:spLocks noGrp="1"/>
          </p:cNvSpPr>
          <p:nvPr>
            <p:ph type="sldNum" sz="quarter" idx="12"/>
          </p:nvPr>
        </p:nvSpPr>
        <p:spPr/>
        <p:txBody>
          <a:bodyPr/>
          <a:lstStyle/>
          <a:p>
            <a:fld id="{908B7E1D-52E2-4F04-9DFE-B1650792F521}" type="slidenum">
              <a:rPr lang="en-US" smtClean="0"/>
              <a:t>35</a:t>
            </a:fld>
            <a:endParaRPr lang="en-US" dirty="0"/>
          </a:p>
        </p:txBody>
      </p:sp>
    </p:spTree>
    <p:extLst>
      <p:ext uri="{BB962C8B-B14F-4D97-AF65-F5344CB8AC3E}">
        <p14:creationId xmlns:p14="http://schemas.microsoft.com/office/powerpoint/2010/main" val="3326311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6" name="Content Placeholder 5"/>
          <p:cNvSpPr>
            <a:spLocks noGrp="1"/>
          </p:cNvSpPr>
          <p:nvPr>
            <p:ph idx="1"/>
          </p:nvPr>
        </p:nvSpPr>
        <p:spPr>
          <a:xfrm>
            <a:off x="3429000" y="2743200"/>
            <a:ext cx="4343400" cy="3382963"/>
          </a:xfrm>
        </p:spPr>
        <p:txBody>
          <a:bodyPr/>
          <a:lstStyle/>
          <a:p>
            <a:pPr marL="0" lvl="0" indent="0">
              <a:spcBef>
                <a:spcPts val="0"/>
              </a:spcBef>
              <a:buNone/>
            </a:pPr>
            <a:r>
              <a:rPr lang="en-US" sz="1800" dirty="0">
                <a:solidFill>
                  <a:prstClr val="black"/>
                </a:solidFill>
              </a:rPr>
              <a:t>When requested information is received from a consumer by mail or through the SSP a task is </a:t>
            </a:r>
            <a:r>
              <a:rPr lang="en-US" sz="1800" dirty="0" smtClean="0">
                <a:solidFill>
                  <a:prstClr val="black"/>
                </a:solidFill>
              </a:rPr>
              <a:t>either created or updated. </a:t>
            </a:r>
            <a:r>
              <a:rPr lang="en-US" sz="1800" dirty="0">
                <a:solidFill>
                  <a:prstClr val="black"/>
                </a:solidFill>
              </a:rPr>
              <a:t>A user </a:t>
            </a:r>
            <a:r>
              <a:rPr lang="en-US" sz="1800" dirty="0" smtClean="0">
                <a:solidFill>
                  <a:prstClr val="black"/>
                </a:solidFill>
              </a:rPr>
              <a:t>picks up the task via the queue </a:t>
            </a:r>
            <a:r>
              <a:rPr lang="en-US" sz="1800" dirty="0">
                <a:solidFill>
                  <a:prstClr val="black"/>
                </a:solidFill>
              </a:rPr>
              <a:t>and then must update the </a:t>
            </a:r>
            <a:r>
              <a:rPr lang="en-US" sz="1800" dirty="0" smtClean="0">
                <a:solidFill>
                  <a:prstClr val="black"/>
                </a:solidFill>
              </a:rPr>
              <a:t>case appropriately.</a:t>
            </a:r>
            <a:endParaRPr lang="en-US" sz="1800" dirty="0">
              <a:solidFill>
                <a:prstClr val="black"/>
              </a:solidFill>
            </a:endParaRPr>
          </a:p>
          <a:p>
            <a:pPr marL="0" lvl="0" indent="0">
              <a:spcBef>
                <a:spcPts val="0"/>
              </a:spcBef>
              <a:buNone/>
            </a:pPr>
            <a:r>
              <a:rPr lang="en-US" sz="1800" dirty="0">
                <a:solidFill>
                  <a:prstClr val="black"/>
                </a:solidFill>
              </a:rPr>
              <a:t> </a:t>
            </a:r>
            <a:endParaRPr lang="en-US" sz="1800" dirty="0" smtClean="0">
              <a:solidFill>
                <a:prstClr val="black"/>
              </a:solidFill>
            </a:endParaRPr>
          </a:p>
          <a:p>
            <a:pPr marL="0" lvl="0" indent="0">
              <a:spcBef>
                <a:spcPts val="0"/>
              </a:spcBef>
              <a:buNone/>
            </a:pPr>
            <a:endParaRPr lang="en-US" sz="1800" dirty="0">
              <a:solidFill>
                <a:prstClr val="black"/>
              </a:solidFill>
            </a:endParaRP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36</a:t>
            </a:fld>
            <a:endParaRPr lang="en-US" dirty="0"/>
          </a:p>
        </p:txBody>
      </p:sp>
      <p:sp>
        <p:nvSpPr>
          <p:cNvPr id="4" name="Rectangle 3"/>
          <p:cNvSpPr/>
          <p:nvPr/>
        </p:nvSpPr>
        <p:spPr>
          <a:xfrm>
            <a:off x="1586552" y="520890"/>
            <a:ext cx="65532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6: Verification Received &gt; Introduction</a:t>
            </a:r>
            <a:endParaRPr lang="en-US" sz="2000" dirty="0">
              <a:solidFill>
                <a:schemeClr val="tx2"/>
              </a:solidFill>
              <a:latin typeface="Arial" pitchFamily="34" charset="0"/>
              <a:ea typeface="+mj-ea"/>
              <a:cs typeface="Arial" pitchFamily="34" charset="0"/>
            </a:endParaRPr>
          </a:p>
        </p:txBody>
      </p:sp>
    </p:spTree>
    <p:extLst>
      <p:ext uri="{BB962C8B-B14F-4D97-AF65-F5344CB8AC3E}">
        <p14:creationId xmlns:p14="http://schemas.microsoft.com/office/powerpoint/2010/main" val="293413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37</a:t>
            </a:fld>
            <a:endParaRPr lang="en-US" dirty="0"/>
          </a:p>
        </p:txBody>
      </p:sp>
      <p:sp>
        <p:nvSpPr>
          <p:cNvPr id="4" name="Rectangle 3"/>
          <p:cNvSpPr/>
          <p:nvPr/>
        </p:nvSpPr>
        <p:spPr>
          <a:xfrm>
            <a:off x="1600200" y="457200"/>
            <a:ext cx="7467600" cy="984885"/>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6: Verification Received &gt; Processing </a:t>
            </a:r>
            <a:r>
              <a:rPr lang="en-US" sz="2000" dirty="0">
                <a:solidFill>
                  <a:schemeClr val="tx2"/>
                </a:solidFill>
                <a:latin typeface="Arial" pitchFamily="34" charset="0"/>
                <a:cs typeface="Arial" pitchFamily="34" charset="0"/>
              </a:rPr>
              <a:t>Verifications </a:t>
            </a:r>
            <a:r>
              <a:rPr lang="en-US" sz="2000" dirty="0" smtClean="0">
                <a:solidFill>
                  <a:schemeClr val="tx2"/>
                </a:solidFill>
                <a:latin typeface="Arial" pitchFamily="34" charset="0"/>
                <a:cs typeface="Arial" pitchFamily="34" charset="0"/>
              </a:rPr>
              <a:t>Received [Data Collected in KEES]</a:t>
            </a:r>
            <a:endParaRPr lang="en-US" sz="2000" dirty="0">
              <a:solidFill>
                <a:schemeClr val="tx2"/>
              </a:solidFill>
              <a:latin typeface="Arial" pitchFamily="34" charset="0"/>
              <a:cs typeface="Arial" pitchFamily="34" charset="0"/>
            </a:endParaRPr>
          </a:p>
          <a:p>
            <a:endParaRPr lang="en-US" b="1" dirty="0">
              <a:solidFill>
                <a:schemeClr val="tx2"/>
              </a:solidFill>
              <a:latin typeface="Arial" pitchFamily="34" charset="0"/>
              <a:ea typeface="+mj-ea"/>
              <a:cs typeface="Arial" pitchFamily="34" charset="0"/>
            </a:endParaRPr>
          </a:p>
        </p:txBody>
      </p:sp>
      <p:sp>
        <p:nvSpPr>
          <p:cNvPr id="6" name="Rectangle 5"/>
          <p:cNvSpPr/>
          <p:nvPr/>
        </p:nvSpPr>
        <p:spPr>
          <a:xfrm>
            <a:off x="609600" y="1828800"/>
            <a:ext cx="8001000" cy="3416320"/>
          </a:xfrm>
          <a:prstGeom prst="rect">
            <a:avLst/>
          </a:prstGeom>
        </p:spPr>
        <p:txBody>
          <a:bodyPr wrap="square">
            <a:spAutoFit/>
          </a:bodyPr>
          <a:lstStyle/>
          <a:p>
            <a:r>
              <a:rPr lang="en-US" dirty="0">
                <a:latin typeface="Arial" pitchFamily="34" charset="0"/>
                <a:cs typeface="Arial" pitchFamily="34" charset="0"/>
              </a:rPr>
              <a:t> </a:t>
            </a:r>
          </a:p>
          <a:p>
            <a:r>
              <a:rPr lang="en-US" dirty="0">
                <a:latin typeface="Arial" pitchFamily="34" charset="0"/>
                <a:cs typeface="Arial" pitchFamily="34" charset="0"/>
              </a:rPr>
              <a:t>When verification documents are received for information recorded in KEES, the user will</a:t>
            </a:r>
            <a:r>
              <a:rPr lang="en-US" dirty="0" smtClean="0">
                <a:latin typeface="Arial" pitchFamily="34" charset="0"/>
                <a:cs typeface="Arial" pitchFamily="34" charset="0"/>
              </a:rPr>
              <a:t>:</a:t>
            </a:r>
          </a:p>
          <a:p>
            <a:endParaRPr lang="en-US" dirty="0">
              <a:latin typeface="Arial" pitchFamily="34" charset="0"/>
              <a:cs typeface="Arial" pitchFamily="34" charset="0"/>
            </a:endParaRPr>
          </a:p>
          <a:p>
            <a:pPr marL="800100" lvl="1" indent="-342900">
              <a:buFont typeface="Arial" pitchFamily="34" charset="0"/>
              <a:buChar char="•"/>
            </a:pPr>
            <a:r>
              <a:rPr lang="en-US" dirty="0">
                <a:latin typeface="Arial" pitchFamily="34" charset="0"/>
                <a:cs typeface="Arial" pitchFamily="34" charset="0"/>
              </a:rPr>
              <a:t>Accept the Task</a:t>
            </a:r>
          </a:p>
          <a:p>
            <a:pPr marL="800100" lvl="1" indent="-342900">
              <a:buFont typeface="Arial" pitchFamily="34" charset="0"/>
              <a:buChar char="•"/>
            </a:pPr>
            <a:r>
              <a:rPr lang="en-US" dirty="0">
                <a:latin typeface="Arial" pitchFamily="34" charset="0"/>
                <a:cs typeface="Arial" pitchFamily="34" charset="0"/>
              </a:rPr>
              <a:t>Review the documentation</a:t>
            </a:r>
          </a:p>
          <a:p>
            <a:pPr marL="800100" lvl="1" indent="-342900">
              <a:buFont typeface="Arial" pitchFamily="34" charset="0"/>
              <a:buChar char="•"/>
            </a:pPr>
            <a:r>
              <a:rPr lang="en-US" dirty="0" smtClean="0">
                <a:latin typeface="Arial" pitchFamily="34" charset="0"/>
                <a:cs typeface="Arial" pitchFamily="34" charset="0"/>
              </a:rPr>
              <a:t>Update </a:t>
            </a:r>
            <a:r>
              <a:rPr lang="en-US" dirty="0">
                <a:latin typeface="Arial" pitchFamily="34" charset="0"/>
                <a:cs typeface="Arial" pitchFamily="34" charset="0"/>
              </a:rPr>
              <a:t>the appropriate data collection pages (Citizenship, ID, Income, etc….) with the received </a:t>
            </a:r>
            <a:r>
              <a:rPr lang="en-US" dirty="0" smtClean="0">
                <a:latin typeface="Arial" pitchFamily="34" charset="0"/>
                <a:cs typeface="Arial" pitchFamily="34" charset="0"/>
              </a:rPr>
              <a:t>information and update the verification field </a:t>
            </a:r>
            <a:endParaRPr lang="en-US" dirty="0">
              <a:latin typeface="Arial" pitchFamily="34" charset="0"/>
              <a:cs typeface="Arial" pitchFamily="34" charset="0"/>
            </a:endParaRPr>
          </a:p>
          <a:p>
            <a:pPr marL="800100" lvl="1" indent="-342900">
              <a:buFont typeface="Arial" pitchFamily="34" charset="0"/>
              <a:buChar char="•"/>
            </a:pPr>
            <a:r>
              <a:rPr lang="en-US" dirty="0" smtClean="0">
                <a:latin typeface="Arial" pitchFamily="34" charset="0"/>
                <a:cs typeface="Arial" pitchFamily="34" charset="0"/>
              </a:rPr>
              <a:t>If </a:t>
            </a:r>
            <a:r>
              <a:rPr lang="en-US" dirty="0">
                <a:latin typeface="Arial" pitchFamily="34" charset="0"/>
                <a:cs typeface="Arial" pitchFamily="34" charset="0"/>
              </a:rPr>
              <a:t>all documentation is received, run EDBC</a:t>
            </a:r>
          </a:p>
          <a:p>
            <a:r>
              <a:rPr lang="en-US" dirty="0">
                <a:latin typeface="Arial" pitchFamily="34" charset="0"/>
                <a:cs typeface="Arial" pitchFamily="34" charset="0"/>
              </a:rPr>
              <a:t> </a:t>
            </a:r>
            <a:endParaRPr lang="en-US" dirty="0" smtClean="0">
              <a:latin typeface="Arial" pitchFamily="34" charset="0"/>
              <a:cs typeface="Arial" pitchFamily="34" charset="0"/>
            </a:endParaRPr>
          </a:p>
          <a:p>
            <a:r>
              <a:rPr lang="en-US" dirty="0" smtClean="0">
                <a:latin typeface="Arial" pitchFamily="34" charset="0"/>
                <a:cs typeface="Arial" pitchFamily="34" charset="0"/>
              </a:rPr>
              <a:t>This </a:t>
            </a:r>
            <a:r>
              <a:rPr lang="en-US" dirty="0">
                <a:latin typeface="Arial" pitchFamily="34" charset="0"/>
                <a:cs typeface="Arial" pitchFamily="34" charset="0"/>
              </a:rPr>
              <a:t>completes the process for verification captured on data collection pages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534563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3152"/>
            <a:ext cx="7162800" cy="566928"/>
          </a:xfrm>
        </p:spPr>
        <p:txBody>
          <a:bodyPr/>
          <a:lstStyle/>
          <a:p>
            <a:r>
              <a:rPr lang="en-US" dirty="0">
                <a:solidFill>
                  <a:srgbClr val="002266"/>
                </a:solidFill>
              </a:rPr>
              <a:t>Medical Eligibility: Verifications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38</a:t>
            </a:fld>
            <a:endParaRPr lang="en-US" dirty="0"/>
          </a:p>
        </p:txBody>
      </p:sp>
      <p:sp>
        <p:nvSpPr>
          <p:cNvPr id="4" name="Rectangle 3"/>
          <p:cNvSpPr/>
          <p:nvPr/>
        </p:nvSpPr>
        <p:spPr>
          <a:xfrm>
            <a:off x="2362200" y="2133600"/>
            <a:ext cx="4572000" cy="3970318"/>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is important to verify information on the appropriate page when requested information is received.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Clicking </a:t>
            </a:r>
            <a:r>
              <a:rPr lang="en-US" dirty="0">
                <a:latin typeface="Arial" panose="020B0604020202020204" pitchFamily="34" charset="0"/>
                <a:cs typeface="Arial" panose="020B0604020202020204" pitchFamily="34" charset="0"/>
              </a:rPr>
              <a:t>the Verify button on the Verification List page updates the verified field on the corresponding data collection page; however this will </a:t>
            </a:r>
            <a:r>
              <a:rPr lang="en-US" b="1"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update any other data collection information. </a:t>
            </a:r>
          </a:p>
          <a:p>
            <a:r>
              <a:rPr lang="en-US" dirty="0">
                <a:latin typeface="Arial" panose="020B0604020202020204" pitchFamily="34" charset="0"/>
                <a:cs typeface="Arial" panose="020B0604020202020204" pitchFamily="34" charset="0"/>
              </a:rPr>
              <a:t> </a:t>
            </a:r>
          </a:p>
          <a:p>
            <a:endParaRPr lang="en-US" dirty="0"/>
          </a:p>
          <a:p>
            <a:endParaRPr lang="en-US" dirty="0" smtClean="0"/>
          </a:p>
          <a:p>
            <a:endParaRPr lang="en-US" dirty="0"/>
          </a:p>
          <a:p>
            <a:endParaRPr lang="en-US" dirty="0"/>
          </a:p>
        </p:txBody>
      </p:sp>
      <p:sp>
        <p:nvSpPr>
          <p:cNvPr id="5" name="TextBox 4"/>
          <p:cNvSpPr txBox="1"/>
          <p:nvPr/>
        </p:nvSpPr>
        <p:spPr>
          <a:xfrm>
            <a:off x="1524000" y="533400"/>
            <a:ext cx="7543800" cy="707886"/>
          </a:xfrm>
          <a:prstGeom prst="rect">
            <a:avLst/>
          </a:prstGeom>
          <a:noFill/>
        </p:spPr>
        <p:txBody>
          <a:bodyPr wrap="square" rtlCol="0">
            <a:spAutoFit/>
          </a:bodyPr>
          <a:lstStyle/>
          <a:p>
            <a:pPr lvl="0"/>
            <a:r>
              <a:rPr lang="en-US" sz="2000" dirty="0">
                <a:solidFill>
                  <a:srgbClr val="002266"/>
                </a:solidFill>
                <a:latin typeface="Arial" pitchFamily="34" charset="0"/>
                <a:cs typeface="Arial" pitchFamily="34" charset="0"/>
              </a:rPr>
              <a:t>Lesson 6: Verification Received &gt; Processing Verifications Received [Data Collected in KEES]</a:t>
            </a:r>
          </a:p>
        </p:txBody>
      </p:sp>
    </p:spTree>
    <p:extLst>
      <p:ext uri="{BB962C8B-B14F-4D97-AF65-F5344CB8AC3E}">
        <p14:creationId xmlns:p14="http://schemas.microsoft.com/office/powerpoint/2010/main" val="1417628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2672"/>
            <a:ext cx="7086600" cy="566928"/>
          </a:xfrm>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39</a:t>
            </a:fld>
            <a:endParaRPr lang="en-US" dirty="0"/>
          </a:p>
        </p:txBody>
      </p:sp>
      <p:sp>
        <p:nvSpPr>
          <p:cNvPr id="4" name="Rectangle 3"/>
          <p:cNvSpPr/>
          <p:nvPr/>
        </p:nvSpPr>
        <p:spPr>
          <a:xfrm>
            <a:off x="1600200" y="457200"/>
            <a:ext cx="7467600" cy="707886"/>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6: Verification Received &gt; Processing Verifications Received [Data Not in KEES]</a:t>
            </a:r>
            <a:endParaRPr lang="en-US" sz="2000" dirty="0">
              <a:solidFill>
                <a:schemeClr val="tx2"/>
              </a:solidFill>
              <a:latin typeface="Arial" pitchFamily="34" charset="0"/>
              <a:ea typeface="+mj-ea"/>
              <a:cs typeface="Arial" pitchFamily="34" charset="0"/>
            </a:endParaRPr>
          </a:p>
        </p:txBody>
      </p:sp>
      <p:sp>
        <p:nvSpPr>
          <p:cNvPr id="5" name="Rectangle 4"/>
          <p:cNvSpPr/>
          <p:nvPr/>
        </p:nvSpPr>
        <p:spPr>
          <a:xfrm>
            <a:off x="1600200" y="1524000"/>
            <a:ext cx="6096000" cy="4247317"/>
          </a:xfrm>
          <a:prstGeom prst="rect">
            <a:avLst/>
          </a:prstGeom>
        </p:spPr>
        <p:txBody>
          <a:bodyPr wrap="square">
            <a:spAutoFit/>
          </a:bodyPr>
          <a:lstStyle/>
          <a:p>
            <a:r>
              <a:rPr lang="en-US" dirty="0">
                <a:latin typeface="Arial" pitchFamily="34" charset="0"/>
                <a:cs typeface="Arial" pitchFamily="34" charset="0"/>
              </a:rPr>
              <a:t>When verification documents are received for information which is not recorded in KEES, but is necessary for a determination the user will</a:t>
            </a:r>
            <a:r>
              <a:rPr lang="en-US" dirty="0" smtClean="0">
                <a:latin typeface="Arial" pitchFamily="34" charset="0"/>
                <a:cs typeface="Arial" pitchFamily="34" charset="0"/>
              </a:rPr>
              <a:t>:</a:t>
            </a:r>
          </a:p>
          <a:p>
            <a:endParaRPr lang="en-US" dirty="0">
              <a:latin typeface="Arial" pitchFamily="34" charset="0"/>
              <a:cs typeface="Arial" pitchFamily="34" charset="0"/>
            </a:endParaRPr>
          </a:p>
          <a:p>
            <a:pPr marL="800100" lvl="1" indent="-342900">
              <a:buFont typeface="Arial" pitchFamily="34" charset="0"/>
              <a:buChar char="•"/>
            </a:pPr>
            <a:r>
              <a:rPr lang="en-US" dirty="0">
                <a:latin typeface="Arial" pitchFamily="34" charset="0"/>
                <a:cs typeface="Arial" pitchFamily="34" charset="0"/>
              </a:rPr>
              <a:t>Accept the </a:t>
            </a:r>
            <a:r>
              <a:rPr lang="en-US" dirty="0" smtClean="0">
                <a:latin typeface="Arial" pitchFamily="34" charset="0"/>
                <a:cs typeface="Arial" pitchFamily="34" charset="0"/>
              </a:rPr>
              <a:t>Task</a:t>
            </a:r>
            <a:endParaRPr lang="en-US" dirty="0">
              <a:latin typeface="Arial" pitchFamily="34" charset="0"/>
              <a:cs typeface="Arial" pitchFamily="34" charset="0"/>
            </a:endParaRPr>
          </a:p>
          <a:p>
            <a:pPr marL="800100" lvl="1" indent="-342900">
              <a:buFont typeface="Arial" pitchFamily="34" charset="0"/>
              <a:buChar char="•"/>
            </a:pPr>
            <a:r>
              <a:rPr lang="en-US" dirty="0">
                <a:latin typeface="Arial" pitchFamily="34" charset="0"/>
                <a:cs typeface="Arial" pitchFamily="34" charset="0"/>
              </a:rPr>
              <a:t>Review the </a:t>
            </a:r>
            <a:r>
              <a:rPr lang="en-US" dirty="0" smtClean="0">
                <a:latin typeface="Arial" pitchFamily="34" charset="0"/>
                <a:cs typeface="Arial" pitchFamily="34" charset="0"/>
              </a:rPr>
              <a:t>documentation</a:t>
            </a:r>
            <a:endParaRPr lang="en-US" dirty="0">
              <a:latin typeface="Arial" pitchFamily="34" charset="0"/>
              <a:cs typeface="Arial" pitchFamily="34" charset="0"/>
            </a:endParaRPr>
          </a:p>
          <a:p>
            <a:pPr marL="800100" lvl="1" indent="-342900">
              <a:buFont typeface="Arial" pitchFamily="34" charset="0"/>
              <a:buChar char="•"/>
            </a:pPr>
            <a:r>
              <a:rPr lang="en-US" dirty="0" smtClean="0">
                <a:latin typeface="Arial" pitchFamily="34" charset="0"/>
                <a:cs typeface="Arial" pitchFamily="34" charset="0"/>
              </a:rPr>
              <a:t>Update </a:t>
            </a:r>
            <a:r>
              <a:rPr lang="en-US" dirty="0">
                <a:latin typeface="Arial" pitchFamily="34" charset="0"/>
                <a:cs typeface="Arial" pitchFamily="34" charset="0"/>
              </a:rPr>
              <a:t>the </a:t>
            </a:r>
            <a:r>
              <a:rPr lang="en-US" b="1" dirty="0">
                <a:latin typeface="Arial" pitchFamily="34" charset="0"/>
                <a:cs typeface="Arial" pitchFamily="34" charset="0"/>
              </a:rPr>
              <a:t>Journal</a:t>
            </a:r>
            <a:r>
              <a:rPr lang="en-US" dirty="0">
                <a:latin typeface="Arial" pitchFamily="34" charset="0"/>
                <a:cs typeface="Arial" pitchFamily="34" charset="0"/>
              </a:rPr>
              <a:t> with the </a:t>
            </a:r>
            <a:r>
              <a:rPr lang="en-US" dirty="0" smtClean="0">
                <a:latin typeface="Arial" pitchFamily="34" charset="0"/>
                <a:cs typeface="Arial" pitchFamily="34" charset="0"/>
              </a:rPr>
              <a:t>information</a:t>
            </a:r>
            <a:endParaRPr lang="en-US" dirty="0">
              <a:latin typeface="Arial" pitchFamily="34" charset="0"/>
              <a:cs typeface="Arial" pitchFamily="34" charset="0"/>
            </a:endParaRPr>
          </a:p>
          <a:p>
            <a:pPr marL="800100" lvl="1" indent="-342900">
              <a:buFont typeface="Arial" pitchFamily="34" charset="0"/>
              <a:buChar char="•"/>
            </a:pPr>
            <a:r>
              <a:rPr lang="en-US" dirty="0">
                <a:latin typeface="Arial" pitchFamily="34" charset="0"/>
                <a:cs typeface="Arial" pitchFamily="34" charset="0"/>
              </a:rPr>
              <a:t>Access the </a:t>
            </a:r>
            <a:r>
              <a:rPr lang="en-US" b="1" dirty="0">
                <a:latin typeface="Arial" pitchFamily="34" charset="0"/>
                <a:cs typeface="Arial" pitchFamily="34" charset="0"/>
              </a:rPr>
              <a:t>Verification List</a:t>
            </a:r>
            <a:r>
              <a:rPr lang="en-US" dirty="0">
                <a:latin typeface="Arial" pitchFamily="34" charset="0"/>
                <a:cs typeface="Arial" pitchFamily="34" charset="0"/>
              </a:rPr>
              <a:t> </a:t>
            </a:r>
            <a:r>
              <a:rPr lang="en-US" dirty="0" smtClean="0">
                <a:latin typeface="Arial" pitchFamily="34" charset="0"/>
                <a:cs typeface="Arial" pitchFamily="34" charset="0"/>
              </a:rPr>
              <a:t>page</a:t>
            </a:r>
            <a:endParaRPr lang="en-US" dirty="0">
              <a:latin typeface="Arial" pitchFamily="34" charset="0"/>
              <a:cs typeface="Arial" pitchFamily="34" charset="0"/>
            </a:endParaRPr>
          </a:p>
          <a:p>
            <a:pPr marL="800100" lvl="1" indent="-342900">
              <a:buFont typeface="Arial" pitchFamily="34" charset="0"/>
              <a:buChar char="•"/>
            </a:pPr>
            <a:r>
              <a:rPr lang="en-US" dirty="0">
                <a:latin typeface="Arial" pitchFamily="34" charset="0"/>
                <a:cs typeface="Arial" pitchFamily="34" charset="0"/>
              </a:rPr>
              <a:t>Select the </a:t>
            </a:r>
            <a:r>
              <a:rPr lang="en-US" b="1" dirty="0" smtClean="0">
                <a:latin typeface="Arial" pitchFamily="34" charset="0"/>
                <a:cs typeface="Arial" pitchFamily="34" charset="0"/>
              </a:rPr>
              <a:t>Edit</a:t>
            </a:r>
            <a:r>
              <a:rPr lang="en-US" dirty="0" smtClean="0">
                <a:latin typeface="Arial" pitchFamily="34" charset="0"/>
                <a:cs typeface="Arial" pitchFamily="34" charset="0"/>
              </a:rPr>
              <a:t> button to the right </a:t>
            </a:r>
            <a:r>
              <a:rPr lang="en-US" dirty="0">
                <a:latin typeface="Arial" pitchFamily="34" charset="0"/>
                <a:cs typeface="Arial" pitchFamily="34" charset="0"/>
              </a:rPr>
              <a:t>of the verification </a:t>
            </a:r>
            <a:r>
              <a:rPr lang="en-US" dirty="0" smtClean="0">
                <a:latin typeface="Arial" pitchFamily="34" charset="0"/>
                <a:cs typeface="Arial" pitchFamily="34" charset="0"/>
              </a:rPr>
              <a:t>received</a:t>
            </a:r>
            <a:endParaRPr lang="en-US" dirty="0">
              <a:latin typeface="Arial" pitchFamily="34" charset="0"/>
              <a:cs typeface="Arial" pitchFamily="34" charset="0"/>
            </a:endParaRPr>
          </a:p>
          <a:p>
            <a:pPr marL="800100" lvl="1" indent="-342900">
              <a:buFont typeface="Arial" pitchFamily="34" charset="0"/>
              <a:buChar char="•"/>
            </a:pPr>
            <a:r>
              <a:rPr lang="en-US" dirty="0" smtClean="0">
                <a:latin typeface="Arial" pitchFamily="34" charset="0"/>
                <a:cs typeface="Arial" pitchFamily="34" charset="0"/>
              </a:rPr>
              <a:t>Mark </a:t>
            </a:r>
            <a:r>
              <a:rPr lang="en-US" dirty="0">
                <a:latin typeface="Arial" pitchFamily="34" charset="0"/>
                <a:cs typeface="Arial" pitchFamily="34" charset="0"/>
              </a:rPr>
              <a:t>the information as </a:t>
            </a:r>
            <a:r>
              <a:rPr lang="en-US" dirty="0" smtClean="0">
                <a:latin typeface="Arial" pitchFamily="34" charset="0"/>
                <a:cs typeface="Arial" pitchFamily="34" charset="0"/>
              </a:rPr>
              <a:t>verified including received date</a:t>
            </a:r>
            <a:endParaRPr lang="en-US" dirty="0">
              <a:latin typeface="Arial" pitchFamily="34" charset="0"/>
              <a:cs typeface="Arial" pitchFamily="34" charset="0"/>
            </a:endParaRPr>
          </a:p>
          <a:p>
            <a:pPr marL="800100" lvl="1" indent="-342900">
              <a:buFont typeface="Arial" pitchFamily="34" charset="0"/>
              <a:buChar char="•"/>
            </a:pPr>
            <a:r>
              <a:rPr lang="en-US" dirty="0">
                <a:latin typeface="Arial" pitchFamily="34" charset="0"/>
                <a:cs typeface="Arial" pitchFamily="34" charset="0"/>
              </a:rPr>
              <a:t>If all documentation is complete, run </a:t>
            </a:r>
            <a:r>
              <a:rPr lang="en-US" dirty="0" smtClean="0">
                <a:latin typeface="Arial" pitchFamily="34" charset="0"/>
                <a:cs typeface="Arial" pitchFamily="34" charset="0"/>
              </a:rPr>
              <a:t>EDBC</a:t>
            </a:r>
            <a:endParaRPr lang="en-US" dirty="0">
              <a:latin typeface="Arial" pitchFamily="34" charset="0"/>
              <a:cs typeface="Arial" pitchFamily="34" charset="0"/>
            </a:endParaRPr>
          </a:p>
          <a:p>
            <a:r>
              <a:rPr lang="en-US" dirty="0">
                <a:latin typeface="Arial" pitchFamily="34" charset="0"/>
                <a:cs typeface="Arial" pitchFamily="34" charset="0"/>
              </a:rPr>
              <a:t> </a:t>
            </a:r>
          </a:p>
          <a:p>
            <a:r>
              <a:rPr lang="en-US" dirty="0"/>
              <a:t> </a:t>
            </a:r>
          </a:p>
        </p:txBody>
      </p:sp>
    </p:spTree>
    <p:extLst>
      <p:ext uri="{BB962C8B-B14F-4D97-AF65-F5344CB8AC3E}">
        <p14:creationId xmlns:p14="http://schemas.microsoft.com/office/powerpoint/2010/main" val="175609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Medical Eligibility: Verifications</a:t>
            </a:r>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1: Verification Fields &gt; Shared and Unshared</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a:t>
            </a:fld>
            <a:endParaRPr lang="en-US" dirty="0"/>
          </a:p>
        </p:txBody>
      </p:sp>
      <p:sp>
        <p:nvSpPr>
          <p:cNvPr id="6" name="Rectangle 5"/>
          <p:cNvSpPr/>
          <p:nvPr/>
        </p:nvSpPr>
        <p:spPr>
          <a:xfrm>
            <a:off x="1524000" y="1700726"/>
            <a:ext cx="6248400" cy="3970318"/>
          </a:xfrm>
          <a:prstGeom prst="rect">
            <a:avLst/>
          </a:prstGeom>
        </p:spPr>
        <p:txBody>
          <a:bodyPr wrap="square" anchor="ctr">
            <a:spAutoFit/>
          </a:bodyPr>
          <a:lstStyle/>
          <a:p>
            <a:r>
              <a:rPr lang="en-US" dirty="0">
                <a:latin typeface="Arial" pitchFamily="34" charset="0"/>
                <a:cs typeface="Arial" pitchFamily="34" charset="0"/>
              </a:rPr>
              <a:t>Most data collection screens have verification fields which capture whether the information entered has been verified. Some verified data is shared between programs and </a:t>
            </a:r>
            <a:r>
              <a:rPr lang="en-US" dirty="0" smtClean="0">
                <a:latin typeface="Arial" pitchFamily="34" charset="0"/>
                <a:cs typeface="Arial" pitchFamily="34" charset="0"/>
              </a:rPr>
              <a:t>agencies.  Other </a:t>
            </a:r>
            <a:r>
              <a:rPr lang="en-US" dirty="0">
                <a:latin typeface="Arial" pitchFamily="34" charset="0"/>
                <a:cs typeface="Arial" pitchFamily="34" charset="0"/>
              </a:rPr>
              <a:t>verifications are </a:t>
            </a:r>
            <a:r>
              <a:rPr lang="en-US" dirty="0" smtClean="0">
                <a:latin typeface="Arial" pitchFamily="34" charset="0"/>
                <a:cs typeface="Arial" pitchFamily="34" charset="0"/>
              </a:rPr>
              <a:t>separated.</a:t>
            </a:r>
          </a:p>
          <a:p>
            <a:endParaRPr lang="en-US" dirty="0">
              <a:latin typeface="Arial" pitchFamily="34" charset="0"/>
              <a:cs typeface="Arial" pitchFamily="34" charset="0"/>
            </a:endParaRPr>
          </a:p>
          <a:p>
            <a:r>
              <a:rPr lang="en-US" dirty="0" smtClean="0">
                <a:latin typeface="Arial" pitchFamily="34" charset="0"/>
                <a:cs typeface="Arial" pitchFamily="34" charset="0"/>
              </a:rPr>
              <a:t> An </a:t>
            </a:r>
            <a:r>
              <a:rPr lang="en-US" dirty="0">
                <a:latin typeface="Arial" pitchFamily="34" charset="0"/>
                <a:cs typeface="Arial" pitchFamily="34" charset="0"/>
              </a:rPr>
              <a:t>example of data that is separate is income. The user will select the </a:t>
            </a:r>
            <a:r>
              <a:rPr lang="en-US" dirty="0" smtClean="0">
                <a:latin typeface="Arial" pitchFamily="34" charset="0"/>
                <a:cs typeface="Arial" pitchFamily="34" charset="0"/>
              </a:rPr>
              <a:t>program (Family Medical vs. Elderly and Disabled) to </a:t>
            </a:r>
            <a:r>
              <a:rPr lang="en-US" dirty="0">
                <a:latin typeface="Arial" pitchFamily="34" charset="0"/>
                <a:cs typeface="Arial" pitchFamily="34" charset="0"/>
              </a:rPr>
              <a:t>which the income applies before verifying the income</a:t>
            </a:r>
            <a:r>
              <a:rPr lang="en-US" dirty="0" smtClean="0">
                <a:latin typeface="Arial" pitchFamily="34" charset="0"/>
                <a:cs typeface="Arial" pitchFamily="34" charset="0"/>
              </a:rPr>
              <a:t>.</a:t>
            </a:r>
          </a:p>
          <a:p>
            <a:r>
              <a:rPr lang="en-US" dirty="0" smtClean="0">
                <a:latin typeface="Arial" pitchFamily="34" charset="0"/>
                <a:cs typeface="Arial" pitchFamily="34" charset="0"/>
              </a:rPr>
              <a:t> </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1915498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8872"/>
            <a:ext cx="7086600" cy="566928"/>
          </a:xfrm>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40</a:t>
            </a:fld>
            <a:endParaRPr lang="en-US" dirty="0"/>
          </a:p>
        </p:txBody>
      </p:sp>
      <p:sp>
        <p:nvSpPr>
          <p:cNvPr id="4" name="Rectangle 3"/>
          <p:cNvSpPr/>
          <p:nvPr/>
        </p:nvSpPr>
        <p:spPr>
          <a:xfrm>
            <a:off x="1600200" y="545068"/>
            <a:ext cx="7467600" cy="400110"/>
          </a:xfrm>
          <a:prstGeom prst="rect">
            <a:avLst/>
          </a:prstGeom>
        </p:spPr>
        <p:txBody>
          <a:bodyPr wrap="square">
            <a:spAutoFit/>
          </a:bodyPr>
          <a:lstStyle/>
          <a:p>
            <a:r>
              <a:rPr lang="en-US" sz="2000" dirty="0" smtClean="0">
                <a:solidFill>
                  <a:schemeClr val="tx2"/>
                </a:solidFill>
                <a:latin typeface="Arial" pitchFamily="34" charset="0"/>
                <a:ea typeface="+mj-ea"/>
                <a:cs typeface="Arial" pitchFamily="34" charset="0"/>
              </a:rPr>
              <a:t>Lesson 6: Verification Received &gt; Verifications </a:t>
            </a:r>
            <a:r>
              <a:rPr lang="en-US" sz="2000" dirty="0">
                <a:solidFill>
                  <a:schemeClr val="tx2"/>
                </a:solidFill>
                <a:latin typeface="Arial" pitchFamily="34" charset="0"/>
                <a:ea typeface="+mj-ea"/>
                <a:cs typeface="Arial" pitchFamily="34" charset="0"/>
              </a:rPr>
              <a:t>N</a:t>
            </a:r>
            <a:r>
              <a:rPr lang="en-US" sz="2000" dirty="0" smtClean="0">
                <a:solidFill>
                  <a:schemeClr val="tx2"/>
                </a:solidFill>
                <a:latin typeface="Arial" pitchFamily="34" charset="0"/>
                <a:ea typeface="+mj-ea"/>
                <a:cs typeface="Arial" pitchFamily="34" charset="0"/>
              </a:rPr>
              <a:t>ot </a:t>
            </a:r>
            <a:r>
              <a:rPr lang="en-US" sz="2000" dirty="0">
                <a:solidFill>
                  <a:schemeClr val="tx2"/>
                </a:solidFill>
                <a:latin typeface="Arial" pitchFamily="34" charset="0"/>
                <a:ea typeface="+mj-ea"/>
                <a:cs typeface="Arial" pitchFamily="34" charset="0"/>
              </a:rPr>
              <a:t>R</a:t>
            </a:r>
            <a:r>
              <a:rPr lang="en-US" sz="2000" dirty="0" smtClean="0">
                <a:solidFill>
                  <a:schemeClr val="tx2"/>
                </a:solidFill>
                <a:latin typeface="Arial" pitchFamily="34" charset="0"/>
                <a:ea typeface="+mj-ea"/>
                <a:cs typeface="Arial" pitchFamily="34" charset="0"/>
              </a:rPr>
              <a:t>eceived</a:t>
            </a:r>
            <a:endParaRPr lang="en-US" sz="2000" dirty="0">
              <a:solidFill>
                <a:schemeClr val="tx2"/>
              </a:solidFill>
              <a:latin typeface="Arial" pitchFamily="34" charset="0"/>
              <a:ea typeface="+mj-ea"/>
              <a:cs typeface="Arial" pitchFamily="34" charset="0"/>
            </a:endParaRPr>
          </a:p>
        </p:txBody>
      </p:sp>
      <p:sp>
        <p:nvSpPr>
          <p:cNvPr id="7" name="Rectangle 6"/>
          <p:cNvSpPr/>
          <p:nvPr/>
        </p:nvSpPr>
        <p:spPr>
          <a:xfrm>
            <a:off x="762000" y="1905000"/>
            <a:ext cx="7543800" cy="4247317"/>
          </a:xfrm>
          <a:prstGeom prst="rect">
            <a:avLst/>
          </a:prstGeom>
        </p:spPr>
        <p:txBody>
          <a:bodyPr wrap="square">
            <a:spAutoFit/>
          </a:bodyPr>
          <a:lstStyle/>
          <a:p>
            <a:r>
              <a:rPr lang="en-US" dirty="0">
                <a:latin typeface="Arial" pitchFamily="34" charset="0"/>
                <a:cs typeface="Arial" pitchFamily="34" charset="0"/>
              </a:rPr>
              <a:t>Sometimes a consumer does not provide the requested verification.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The </a:t>
            </a:r>
            <a:r>
              <a:rPr lang="en-US" dirty="0">
                <a:latin typeface="Arial" pitchFamily="34" charset="0"/>
                <a:cs typeface="Arial" pitchFamily="34" charset="0"/>
              </a:rPr>
              <a:t>verification should not be left </a:t>
            </a:r>
            <a:r>
              <a:rPr lang="en-US" b="1" dirty="0">
                <a:latin typeface="Arial" pitchFamily="34" charset="0"/>
                <a:cs typeface="Arial" pitchFamily="34" charset="0"/>
              </a:rPr>
              <a:t>Pending</a:t>
            </a:r>
            <a:r>
              <a:rPr lang="en-US" dirty="0">
                <a:latin typeface="Arial" pitchFamily="34" charset="0"/>
                <a:cs typeface="Arial" pitchFamily="34" charset="0"/>
              </a:rPr>
              <a:t>, but the verification cannot be marked received.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The </a:t>
            </a:r>
            <a:r>
              <a:rPr lang="en-US" dirty="0">
                <a:latin typeface="Arial" pitchFamily="34" charset="0"/>
                <a:cs typeface="Arial" pitchFamily="34" charset="0"/>
              </a:rPr>
              <a:t>verification needs to be set as </a:t>
            </a:r>
            <a:r>
              <a:rPr lang="en-US" b="1" dirty="0">
                <a:latin typeface="Arial" pitchFamily="34" charset="0"/>
                <a:cs typeface="Arial" pitchFamily="34" charset="0"/>
              </a:rPr>
              <a:t>Refused</a:t>
            </a:r>
            <a:r>
              <a:rPr lang="en-US" dirty="0">
                <a:latin typeface="Arial" pitchFamily="34" charset="0"/>
                <a:cs typeface="Arial" pitchFamily="34" charset="0"/>
              </a:rPr>
              <a:t> on the data collection page </a:t>
            </a:r>
            <a:r>
              <a:rPr lang="en-US" dirty="0" smtClean="0">
                <a:latin typeface="Arial" pitchFamily="34" charset="0"/>
                <a:cs typeface="Arial" pitchFamily="34" charset="0"/>
              </a:rPr>
              <a:t>containing that field or if there is no corresponding field on a data collection page that can be marked Refused, the worker will need to mark the record </a:t>
            </a:r>
            <a:r>
              <a:rPr lang="en-US" smtClean="0">
                <a:latin typeface="Arial" pitchFamily="34" charset="0"/>
                <a:cs typeface="Arial" pitchFamily="34" charset="0"/>
              </a:rPr>
              <a:t>Refused on </a:t>
            </a:r>
            <a:r>
              <a:rPr lang="en-US" dirty="0">
                <a:latin typeface="Arial" pitchFamily="34" charset="0"/>
                <a:cs typeface="Arial" pitchFamily="34" charset="0"/>
              </a:rPr>
              <a:t>the </a:t>
            </a:r>
            <a:r>
              <a:rPr lang="en-US" b="1" dirty="0">
                <a:latin typeface="Arial" pitchFamily="34" charset="0"/>
                <a:cs typeface="Arial" pitchFamily="34" charset="0"/>
              </a:rPr>
              <a:t>Verification List </a:t>
            </a:r>
            <a:r>
              <a:rPr lang="en-US" smtClean="0">
                <a:latin typeface="Arial" pitchFamily="34" charset="0"/>
                <a:cs typeface="Arial" pitchFamily="34" charset="0"/>
              </a:rPr>
              <a:t>page.</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Marking </a:t>
            </a:r>
            <a:r>
              <a:rPr lang="en-US" dirty="0">
                <a:latin typeface="Arial" pitchFamily="34" charset="0"/>
                <a:cs typeface="Arial" pitchFamily="34" charset="0"/>
              </a:rPr>
              <a:t>the verification as </a:t>
            </a:r>
            <a:r>
              <a:rPr lang="en-US" b="1" dirty="0">
                <a:latin typeface="Arial" pitchFamily="34" charset="0"/>
                <a:cs typeface="Arial" pitchFamily="34" charset="0"/>
              </a:rPr>
              <a:t>Refused</a:t>
            </a:r>
            <a:r>
              <a:rPr lang="en-US" dirty="0">
                <a:latin typeface="Arial" pitchFamily="34" charset="0"/>
                <a:cs typeface="Arial" pitchFamily="34" charset="0"/>
              </a:rPr>
              <a:t> allows KEES to track </a:t>
            </a:r>
            <a:r>
              <a:rPr lang="en-US" dirty="0" smtClean="0">
                <a:latin typeface="Arial" pitchFamily="34" charset="0"/>
                <a:cs typeface="Arial" pitchFamily="34" charset="0"/>
              </a:rPr>
              <a:t>that the </a:t>
            </a:r>
            <a:r>
              <a:rPr lang="en-US" dirty="0">
                <a:latin typeface="Arial" pitchFamily="34" charset="0"/>
                <a:cs typeface="Arial" pitchFamily="34" charset="0"/>
              </a:rPr>
              <a:t>request was made and the consumer did not comply</a:t>
            </a:r>
            <a:r>
              <a:rPr lang="en-US" dirty="0" smtClean="0">
                <a:latin typeface="Arial" pitchFamily="34" charset="0"/>
                <a:cs typeface="Arial" pitchFamily="34" charset="0"/>
              </a:rPr>
              <a:t>.</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3894392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587690" y="6858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41</a:t>
            </a:fld>
            <a:endParaRPr lang="en-US" dirty="0"/>
          </a:p>
        </p:txBody>
      </p:sp>
      <p:sp>
        <p:nvSpPr>
          <p:cNvPr id="6" name="Content Placeholder 5"/>
          <p:cNvSpPr>
            <a:spLocks noGrp="1"/>
          </p:cNvSpPr>
          <p:nvPr>
            <p:ph idx="1"/>
          </p:nvPr>
        </p:nvSpPr>
        <p:spPr>
          <a:xfrm>
            <a:off x="304800" y="1600200"/>
            <a:ext cx="6248400" cy="4247317"/>
          </a:xfrm>
          <a:prstGeom prst="rect">
            <a:avLst/>
          </a:prstGeom>
        </p:spPr>
        <p:txBody>
          <a:bodyPr wrap="square">
            <a:spAutoFit/>
          </a:bodyPr>
          <a:lstStyle/>
          <a:p>
            <a:pPr marL="0" indent="0">
              <a:buNone/>
            </a:pPr>
            <a:r>
              <a:rPr lang="en-US" sz="1800" dirty="0"/>
              <a:t>Once information is received from the consumer, </a:t>
            </a:r>
            <a:r>
              <a:rPr lang="en-US" sz="1800" dirty="0" smtClean="0"/>
              <a:t>the document </a:t>
            </a:r>
            <a:r>
              <a:rPr lang="en-US" sz="1800" dirty="0"/>
              <a:t>is </a:t>
            </a:r>
            <a:r>
              <a:rPr lang="en-US" sz="1800" dirty="0" smtClean="0"/>
              <a:t>imaged </a:t>
            </a:r>
            <a:r>
              <a:rPr lang="en-US" sz="1800" dirty="0"/>
              <a:t>and a task is </a:t>
            </a:r>
            <a:r>
              <a:rPr lang="en-US" sz="1800" dirty="0" smtClean="0"/>
              <a:t>generated or updated. </a:t>
            </a:r>
          </a:p>
          <a:p>
            <a:pPr marL="0" indent="0">
              <a:buNone/>
            </a:pPr>
            <a:endParaRPr lang="en-US" sz="1800" dirty="0" smtClean="0"/>
          </a:p>
          <a:p>
            <a:pPr marL="0" indent="0">
              <a:buNone/>
            </a:pPr>
            <a:r>
              <a:rPr lang="en-US" sz="1800" dirty="0" smtClean="0"/>
              <a:t>When </a:t>
            </a:r>
            <a:r>
              <a:rPr lang="en-US" sz="1800" dirty="0"/>
              <a:t>a user </a:t>
            </a:r>
            <a:r>
              <a:rPr lang="en-US" sz="1800" dirty="0" smtClean="0"/>
              <a:t>claims a </a:t>
            </a:r>
            <a:r>
              <a:rPr lang="en-US" sz="1800" dirty="0"/>
              <a:t>task, it is up to </a:t>
            </a:r>
            <a:r>
              <a:rPr lang="en-US" sz="1800" dirty="0" smtClean="0"/>
              <a:t>the </a:t>
            </a:r>
            <a:r>
              <a:rPr lang="en-US" sz="1800" dirty="0"/>
              <a:t>worker to examine the verifications received and determine if the information provided is satisfactory to determine eligibility</a:t>
            </a:r>
            <a:r>
              <a:rPr lang="en-US" sz="1800" dirty="0" smtClean="0"/>
              <a:t>. If the information meets the required criteria, the information can be marked as Verified.</a:t>
            </a:r>
          </a:p>
          <a:p>
            <a:pPr marL="0" indent="0">
              <a:buNone/>
            </a:pPr>
            <a:endParaRPr lang="en-US" sz="1800" dirty="0" smtClean="0"/>
          </a:p>
          <a:p>
            <a:pPr marL="0" indent="0">
              <a:buNone/>
            </a:pPr>
            <a:r>
              <a:rPr lang="en-US" sz="1800" dirty="0" smtClean="0"/>
              <a:t>If </a:t>
            </a:r>
            <a:r>
              <a:rPr lang="en-US" sz="1800" dirty="0"/>
              <a:t>appropriate verification is not received, the </a:t>
            </a:r>
            <a:r>
              <a:rPr lang="en-US" sz="1800" dirty="0" smtClean="0"/>
              <a:t>verification  needs </a:t>
            </a:r>
            <a:r>
              <a:rPr lang="en-US" sz="1800" dirty="0"/>
              <a:t>to have the status updated as </a:t>
            </a:r>
            <a:r>
              <a:rPr lang="en-US" sz="1800" b="1" dirty="0" smtClean="0"/>
              <a:t>Refused </a:t>
            </a:r>
            <a:r>
              <a:rPr lang="en-US" sz="1800" dirty="0" smtClean="0"/>
              <a:t>to allow for the case to be denied for failure to provide and for KEES to track that the consumer did not comply with </a:t>
            </a:r>
            <a:r>
              <a:rPr lang="en-US" sz="1800" smtClean="0"/>
              <a:t>the request.</a:t>
            </a:r>
            <a:endParaRPr lang="en-US" sz="1800" dirty="0"/>
          </a:p>
          <a:p>
            <a:pPr marL="0" indent="0">
              <a:buNone/>
            </a:pPr>
            <a:endParaRPr lang="en-US" sz="1800" dirty="0" smtClean="0"/>
          </a:p>
        </p:txBody>
      </p:sp>
      <p:sp>
        <p:nvSpPr>
          <p:cNvPr id="7" name="Title 1"/>
          <p:cNvSpPr>
            <a:spLocks noGrp="1"/>
          </p:cNvSpPr>
          <p:nvPr>
            <p:ph type="title"/>
          </p:nvPr>
        </p:nvSpPr>
        <p:spPr>
          <a:xfrm>
            <a:off x="1600200" y="118872"/>
            <a:ext cx="7086600" cy="566928"/>
          </a:xfrm>
        </p:spPr>
        <p:txBody>
          <a:bodyPr/>
          <a:lstStyle/>
          <a:p>
            <a:r>
              <a:rPr lang="en-US" dirty="0"/>
              <a:t>Medical Eligibility: Verifications</a:t>
            </a:r>
          </a:p>
        </p:txBody>
      </p:sp>
    </p:spTree>
    <p:extLst>
      <p:ext uri="{BB962C8B-B14F-4D97-AF65-F5344CB8AC3E}">
        <p14:creationId xmlns:p14="http://schemas.microsoft.com/office/powerpoint/2010/main" val="1215244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Wrap up</a:t>
            </a:r>
            <a:endParaRPr lang="en-US" dirty="0"/>
          </a:p>
        </p:txBody>
      </p:sp>
      <p:sp>
        <p:nvSpPr>
          <p:cNvPr id="9" name="Content Placeholder 8"/>
          <p:cNvSpPr>
            <a:spLocks noGrp="1"/>
          </p:cNvSpPr>
          <p:nvPr>
            <p:ph idx="1"/>
          </p:nvPr>
        </p:nvSpPr>
        <p:spPr>
          <a:xfrm>
            <a:off x="838200" y="2971800"/>
            <a:ext cx="5638800" cy="2163763"/>
          </a:xfrm>
        </p:spPr>
        <p:txBody>
          <a:bodyPr/>
          <a:lstStyle/>
          <a:p>
            <a:pPr marL="0" indent="0">
              <a:buNone/>
            </a:pPr>
            <a:r>
              <a:rPr lang="en-US" sz="1800" dirty="0" smtClean="0"/>
              <a:t>This concludes the lesson on Verifications. </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42</a:t>
            </a:fld>
            <a:endParaRPr lang="en-US" dirty="0"/>
          </a:p>
        </p:txBody>
      </p:sp>
      <p:sp>
        <p:nvSpPr>
          <p:cNvPr id="6" name="Title 1"/>
          <p:cNvSpPr>
            <a:spLocks noGrp="1"/>
          </p:cNvSpPr>
          <p:nvPr>
            <p:ph type="title"/>
          </p:nvPr>
        </p:nvSpPr>
        <p:spPr/>
        <p:txBody>
          <a:bodyPr/>
          <a:lstStyle/>
          <a:p>
            <a:r>
              <a:rPr lang="en-US" dirty="0"/>
              <a:t>Medical Eligibility: Verifications</a:t>
            </a:r>
          </a:p>
        </p:txBody>
      </p:sp>
    </p:spTree>
    <p:extLst>
      <p:ext uri="{BB962C8B-B14F-4D97-AF65-F5344CB8AC3E}">
        <p14:creationId xmlns:p14="http://schemas.microsoft.com/office/powerpoint/2010/main" val="96500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4" name="Slide Number Placeholder 3"/>
          <p:cNvSpPr>
            <a:spLocks noGrp="1"/>
          </p:cNvSpPr>
          <p:nvPr>
            <p:ph type="sldNum" sz="quarter" idx="12"/>
          </p:nvPr>
        </p:nvSpPr>
        <p:spPr/>
        <p:txBody>
          <a:bodyPr/>
          <a:lstStyle/>
          <a:p>
            <a:fld id="{908B7E1D-52E2-4F04-9DFE-B1650792F521}" type="slidenum">
              <a:rPr lang="en-US" smtClean="0"/>
              <a:t>5</a:t>
            </a:fld>
            <a:endParaRPr lang="en-US" dirty="0"/>
          </a:p>
        </p:txBody>
      </p:sp>
      <p:sp>
        <p:nvSpPr>
          <p:cNvPr id="5" name="Rectangle 4"/>
          <p:cNvSpPr/>
          <p:nvPr/>
        </p:nvSpPr>
        <p:spPr>
          <a:xfrm>
            <a:off x="1600200" y="533400"/>
            <a:ext cx="7086600" cy="400110"/>
          </a:xfrm>
          <a:prstGeom prst="rect">
            <a:avLst/>
          </a:prstGeom>
        </p:spPr>
        <p:txBody>
          <a:bodyPr wrap="square">
            <a:spAutoFit/>
          </a:bodyPr>
          <a:lstStyle/>
          <a:p>
            <a:r>
              <a:rPr lang="en-US" sz="2000" dirty="0">
                <a:solidFill>
                  <a:schemeClr val="tx2"/>
                </a:solidFill>
                <a:latin typeface="Arial" pitchFamily="34" charset="0"/>
                <a:ea typeface="+mj-ea"/>
                <a:cs typeface="Arial" pitchFamily="34" charset="0"/>
              </a:rPr>
              <a:t>Lesson 1: Verification Fields &gt; Shared and Unshared</a:t>
            </a:r>
          </a:p>
        </p:txBody>
      </p:sp>
      <p:pic>
        <p:nvPicPr>
          <p:cNvPr id="7" name="Snagit_PPT74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810" y="1600200"/>
            <a:ext cx="6256782" cy="3886200"/>
          </a:xfrm>
          <a:prstGeom prst="rect">
            <a:avLst/>
          </a:prstGeom>
        </p:spPr>
      </p:pic>
      <p:sp>
        <p:nvSpPr>
          <p:cNvPr id="9" name="TextBox 8"/>
          <p:cNvSpPr txBox="1"/>
          <p:nvPr/>
        </p:nvSpPr>
        <p:spPr>
          <a:xfrm>
            <a:off x="228600" y="2438400"/>
            <a:ext cx="182880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Verifications that are shared between </a:t>
            </a:r>
            <a:r>
              <a:rPr lang="en-US" dirty="0" smtClean="0">
                <a:latin typeface="Arial" panose="020B0604020202020204" pitchFamily="34" charset="0"/>
                <a:cs typeface="Arial" panose="020B0604020202020204" pitchFamily="34" charset="0"/>
              </a:rPr>
              <a:t>agencies for an individual </a:t>
            </a:r>
            <a:r>
              <a:rPr lang="en-US" dirty="0">
                <a:latin typeface="Arial" panose="020B0604020202020204" pitchFamily="34" charset="0"/>
                <a:cs typeface="Arial" panose="020B0604020202020204" pitchFamily="34" charset="0"/>
              </a:rPr>
              <a:t>have only one verification field.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53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266"/>
                </a:solidFill>
              </a:rPr>
              <a:t>Medical Eligibility: Verifications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a:t>
            </a:fld>
            <a:endParaRPr lang="en-US" dirty="0"/>
          </a:p>
        </p:txBody>
      </p:sp>
      <p:pic>
        <p:nvPicPr>
          <p:cNvPr id="4" name="Snagit_PPT3DB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95400"/>
            <a:ext cx="6922576" cy="4488264"/>
          </a:xfrm>
          <a:prstGeom prst="rect">
            <a:avLst/>
          </a:prstGeom>
        </p:spPr>
      </p:pic>
      <p:sp>
        <p:nvSpPr>
          <p:cNvPr id="5" name="TextBox 4"/>
          <p:cNvSpPr txBox="1"/>
          <p:nvPr/>
        </p:nvSpPr>
        <p:spPr>
          <a:xfrm>
            <a:off x="125681" y="1676400"/>
            <a:ext cx="1600200" cy="5632311"/>
          </a:xfrm>
          <a:prstGeom prst="rect">
            <a:avLst/>
          </a:prstGeom>
          <a:noFill/>
        </p:spPr>
        <p:txBody>
          <a:bodyPr wrap="square" rtlCol="0" anchor="ctr">
            <a:spAutoFit/>
          </a:bodyPr>
          <a:lstStyle/>
          <a:p>
            <a:r>
              <a:rPr lang="en-US" b="1" dirty="0" smtClean="0">
                <a:latin typeface="Arial" panose="020B0604020202020204" pitchFamily="34" charset="0"/>
                <a:cs typeface="Arial" panose="020B0604020202020204" pitchFamily="34" charset="0"/>
              </a:rPr>
              <a:t>Pregnancy</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Resources</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Income</a:t>
            </a:r>
            <a:r>
              <a:rPr lang="en-US" dirty="0" smtClean="0">
                <a:latin typeface="Arial" panose="020B0604020202020204" pitchFamily="34" charset="0"/>
                <a:cs typeface="Arial" panose="020B0604020202020204" pitchFamily="34" charset="0"/>
              </a:rPr>
              <a:t> &amp; </a:t>
            </a:r>
            <a:r>
              <a:rPr lang="en-US" b="1" dirty="0" smtClean="0">
                <a:latin typeface="Arial" panose="020B0604020202020204" pitchFamily="34" charset="0"/>
                <a:cs typeface="Arial" panose="020B0604020202020204" pitchFamily="34" charset="0"/>
              </a:rPr>
              <a:t>Verifications</a:t>
            </a:r>
            <a:r>
              <a:rPr lang="en-US" dirty="0" smtClean="0">
                <a:latin typeface="Arial" panose="020B0604020202020204" pitchFamily="34" charset="0"/>
                <a:cs typeface="Arial" panose="020B0604020202020204" pitchFamily="34" charset="0"/>
              </a:rPr>
              <a:t> allows the user to select </a:t>
            </a:r>
            <a:r>
              <a:rPr lang="en-US" dirty="0">
                <a:latin typeface="Arial" panose="020B0604020202020204" pitchFamily="34" charset="0"/>
                <a:cs typeface="Arial" panose="020B0604020202020204" pitchFamily="34" charset="0"/>
              </a:rPr>
              <a:t>Medical or Non-Medical in a Program Type drop-down before entering the data</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600201" y="533400"/>
            <a:ext cx="6934200" cy="677108"/>
          </a:xfrm>
          <a:prstGeom prst="rect">
            <a:avLst/>
          </a:prstGeom>
          <a:noFill/>
        </p:spPr>
        <p:txBody>
          <a:bodyPr wrap="square" rtlCol="0">
            <a:spAutoFit/>
          </a:bodyPr>
          <a:lstStyle/>
          <a:p>
            <a:r>
              <a:rPr lang="en-US" sz="2000" dirty="0">
                <a:solidFill>
                  <a:schemeClr val="tx2"/>
                </a:solidFill>
                <a:latin typeface="Arial" pitchFamily="34" charset="0"/>
                <a:cs typeface="Arial" pitchFamily="34" charset="0"/>
              </a:rPr>
              <a:t>Lesson 1: Verification Fields &gt; Shared and Unshared</a:t>
            </a:r>
          </a:p>
          <a:p>
            <a:endParaRPr lang="en-US" dirty="0"/>
          </a:p>
        </p:txBody>
      </p:sp>
    </p:spTree>
    <p:extLst>
      <p:ext uri="{BB962C8B-B14F-4D97-AF65-F5344CB8AC3E}">
        <p14:creationId xmlns:p14="http://schemas.microsoft.com/office/powerpoint/2010/main" val="100597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3" name="Slide Number Placeholder 2"/>
          <p:cNvSpPr>
            <a:spLocks noGrp="1"/>
          </p:cNvSpPr>
          <p:nvPr>
            <p:ph type="sldNum" sz="quarter" idx="12"/>
          </p:nvPr>
        </p:nvSpPr>
        <p:spPr/>
        <p:txBody>
          <a:bodyPr/>
          <a:lstStyle/>
          <a:p>
            <a:fld id="{908B7E1D-52E2-4F04-9DFE-B1650792F521}" type="slidenum">
              <a:rPr lang="en-US" smtClean="0"/>
              <a:t>7</a:t>
            </a:fld>
            <a:endParaRPr lang="en-US" dirty="0"/>
          </a:p>
        </p:txBody>
      </p:sp>
      <p:pic>
        <p:nvPicPr>
          <p:cNvPr id="4" name="Snagit_PPTF6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600200"/>
            <a:ext cx="6629400" cy="3689268"/>
          </a:xfrm>
          <a:prstGeom prst="rect">
            <a:avLst/>
          </a:prstGeom>
        </p:spPr>
      </p:pic>
      <p:sp>
        <p:nvSpPr>
          <p:cNvPr id="5" name="TextBox 4"/>
          <p:cNvSpPr txBox="1"/>
          <p:nvPr/>
        </p:nvSpPr>
        <p:spPr>
          <a:xfrm>
            <a:off x="152400" y="2694296"/>
            <a:ext cx="1905000" cy="2585323"/>
          </a:xfrm>
          <a:prstGeom prst="rect">
            <a:avLst/>
          </a:prstGeom>
          <a:noFill/>
        </p:spPr>
        <p:txBody>
          <a:bodyPr wrap="square" rtlCol="0" anchor="ctr">
            <a:spAutoFit/>
          </a:bodyPr>
          <a:lstStyle/>
          <a:p>
            <a:r>
              <a:rPr lang="en-US" dirty="0" smtClean="0">
                <a:latin typeface="Arial" panose="020B0604020202020204" pitchFamily="34" charset="0"/>
                <a:cs typeface="Arial" panose="020B0604020202020204" pitchFamily="34" charset="0"/>
              </a:rPr>
              <a:t>Shared data on some pages </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ave </a:t>
            </a:r>
            <a:r>
              <a:rPr lang="en-US" dirty="0">
                <a:latin typeface="Arial" panose="020B0604020202020204" pitchFamily="34" charset="0"/>
                <a:cs typeface="Arial" panose="020B0604020202020204" pitchFamily="34" charset="0"/>
              </a:rPr>
              <a:t>a Medical verification field and a Non-Medical verification field on the </a:t>
            </a:r>
            <a:r>
              <a:rPr lang="en-US" dirty="0" smtClean="0">
                <a:latin typeface="Arial" panose="020B0604020202020204" pitchFamily="34" charset="0"/>
                <a:cs typeface="Arial" panose="020B0604020202020204" pitchFamily="34" charset="0"/>
              </a:rPr>
              <a:t>page.  </a:t>
            </a:r>
            <a:endParaRPr lang="en-US" dirty="0"/>
          </a:p>
          <a:p>
            <a:endParaRPr lang="en-US" dirty="0"/>
          </a:p>
        </p:txBody>
      </p:sp>
      <p:sp>
        <p:nvSpPr>
          <p:cNvPr id="6" name="TextBox 5"/>
          <p:cNvSpPr txBox="1"/>
          <p:nvPr/>
        </p:nvSpPr>
        <p:spPr>
          <a:xfrm>
            <a:off x="1600200" y="612296"/>
            <a:ext cx="7086600" cy="400110"/>
          </a:xfrm>
          <a:prstGeom prst="rect">
            <a:avLst/>
          </a:prstGeom>
          <a:noFill/>
        </p:spPr>
        <p:txBody>
          <a:bodyPr wrap="square" rtlCol="0">
            <a:spAutoFit/>
          </a:bodyPr>
          <a:lstStyle/>
          <a:p>
            <a:r>
              <a:rPr lang="en-US" sz="2000" dirty="0">
                <a:solidFill>
                  <a:schemeClr val="accent6">
                    <a:lumMod val="90000"/>
                    <a:lumOff val="10000"/>
                  </a:schemeClr>
                </a:solidFill>
                <a:latin typeface="Arial" panose="020B0604020202020204" pitchFamily="34" charset="0"/>
                <a:cs typeface="Arial" panose="020B0604020202020204" pitchFamily="34" charset="0"/>
              </a:rPr>
              <a:t>Lesson 1: Verification Fields &gt; Shared and Unshared</a:t>
            </a:r>
          </a:p>
        </p:txBody>
      </p:sp>
    </p:spTree>
    <p:extLst>
      <p:ext uri="{BB962C8B-B14F-4D97-AF65-F5344CB8AC3E}">
        <p14:creationId xmlns:p14="http://schemas.microsoft.com/office/powerpoint/2010/main" val="317364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Verifications</a:t>
            </a:r>
          </a:p>
        </p:txBody>
      </p:sp>
      <p:sp>
        <p:nvSpPr>
          <p:cNvPr id="7" name="Content Placeholder 6"/>
          <p:cNvSpPr>
            <a:spLocks noGrp="1"/>
          </p:cNvSpPr>
          <p:nvPr>
            <p:ph idx="1"/>
          </p:nvPr>
        </p:nvSpPr>
        <p:spPr>
          <a:xfrm>
            <a:off x="2819400" y="1828800"/>
            <a:ext cx="5486400" cy="3763963"/>
          </a:xfrm>
        </p:spPr>
        <p:txBody>
          <a:bodyPr/>
          <a:lstStyle/>
          <a:p>
            <a:pPr marL="0" lvl="0" indent="0">
              <a:spcBef>
                <a:spcPts val="0"/>
              </a:spcBef>
              <a:buNone/>
            </a:pPr>
            <a:r>
              <a:rPr lang="en-US" sz="1800" dirty="0">
                <a:solidFill>
                  <a:prstClr val="black"/>
                </a:solidFill>
              </a:rPr>
              <a:t>Some </a:t>
            </a:r>
            <a:r>
              <a:rPr lang="en-US" sz="1800" dirty="0" smtClean="0">
                <a:solidFill>
                  <a:prstClr val="black"/>
                </a:solidFill>
              </a:rPr>
              <a:t>verifications </a:t>
            </a:r>
            <a:r>
              <a:rPr lang="en-US" sz="1800" dirty="0">
                <a:solidFill>
                  <a:prstClr val="black"/>
                </a:solidFill>
              </a:rPr>
              <a:t>are field specific, other verifications are page specific. </a:t>
            </a:r>
          </a:p>
          <a:p>
            <a:pPr marL="0" lvl="0" indent="0">
              <a:spcBef>
                <a:spcPts val="0"/>
              </a:spcBef>
              <a:buNone/>
            </a:pPr>
            <a:endParaRPr lang="en-US" sz="1800" dirty="0">
              <a:solidFill>
                <a:prstClr val="black"/>
              </a:solidFill>
            </a:endParaRPr>
          </a:p>
          <a:p>
            <a:pPr marL="0" lvl="0" indent="0">
              <a:spcBef>
                <a:spcPts val="0"/>
              </a:spcBef>
              <a:buNone/>
            </a:pPr>
            <a:r>
              <a:rPr lang="en-US" sz="1800" dirty="0">
                <a:solidFill>
                  <a:prstClr val="black"/>
                </a:solidFill>
              </a:rPr>
              <a:t>It is important when marking information </a:t>
            </a:r>
            <a:r>
              <a:rPr lang="en-US" sz="1800" dirty="0" smtClean="0">
                <a:solidFill>
                  <a:prstClr val="black"/>
                </a:solidFill>
              </a:rPr>
              <a:t>verified </a:t>
            </a:r>
            <a:r>
              <a:rPr lang="en-US" sz="1800" dirty="0">
                <a:solidFill>
                  <a:prstClr val="black"/>
                </a:solidFill>
              </a:rPr>
              <a:t>to pay close attention to what information is being verified.</a:t>
            </a:r>
          </a:p>
          <a:p>
            <a:pPr marL="0" lvl="0" indent="0">
              <a:spcBef>
                <a:spcPts val="0"/>
              </a:spcBef>
              <a:buNone/>
            </a:pPr>
            <a:endParaRPr lang="en-US" sz="1800" dirty="0">
              <a:solidFill>
                <a:prstClr val="black"/>
              </a:solidFill>
            </a:endParaRPr>
          </a:p>
          <a:p>
            <a:pPr marL="0" lvl="0" indent="0">
              <a:spcBef>
                <a:spcPts val="0"/>
              </a:spcBef>
              <a:buNone/>
            </a:pPr>
            <a:r>
              <a:rPr lang="en-US" sz="1800" dirty="0">
                <a:solidFill>
                  <a:prstClr val="black"/>
                </a:solidFill>
              </a:rPr>
              <a:t>This concludes the portion on the verification field in KEES</a:t>
            </a:r>
            <a:r>
              <a:rPr lang="en-US" sz="1800" dirty="0" smtClean="0">
                <a:solidFill>
                  <a:prstClr val="black"/>
                </a:solidFill>
              </a:rPr>
              <a:t>.</a:t>
            </a:r>
            <a:endParaRPr lang="en-US" sz="1800" dirty="0">
              <a:solidFill>
                <a:prstClr val="black"/>
              </a:solidFill>
            </a:endParaRP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8</a:t>
            </a:fld>
            <a:endParaRPr lang="en-US" dirty="0"/>
          </a:p>
        </p:txBody>
      </p:sp>
      <p:sp>
        <p:nvSpPr>
          <p:cNvPr id="5" name="Rectangle 4"/>
          <p:cNvSpPr/>
          <p:nvPr/>
        </p:nvSpPr>
        <p:spPr>
          <a:xfrm>
            <a:off x="1600200" y="533400"/>
            <a:ext cx="7086600" cy="400110"/>
          </a:xfrm>
          <a:prstGeom prst="rect">
            <a:avLst/>
          </a:prstGeom>
        </p:spPr>
        <p:txBody>
          <a:bodyPr wrap="square">
            <a:spAutoFit/>
          </a:bodyPr>
          <a:lstStyle/>
          <a:p>
            <a:r>
              <a:rPr lang="en-US" sz="2000" dirty="0">
                <a:solidFill>
                  <a:schemeClr val="tx2"/>
                </a:solidFill>
                <a:latin typeface="Arial" pitchFamily="34" charset="0"/>
                <a:ea typeface="+mj-ea"/>
                <a:cs typeface="Arial" pitchFamily="34" charset="0"/>
              </a:rPr>
              <a:t>Lesson 1: Verification Fields &gt; </a:t>
            </a:r>
            <a:r>
              <a:rPr lang="en-US" sz="2000" dirty="0" smtClean="0">
                <a:solidFill>
                  <a:schemeClr val="tx2"/>
                </a:solidFill>
                <a:latin typeface="Arial" pitchFamily="34" charset="0"/>
                <a:ea typeface="+mj-ea"/>
                <a:cs typeface="Arial" pitchFamily="34" charset="0"/>
              </a:rPr>
              <a:t>Summary</a:t>
            </a:r>
            <a:endParaRPr lang="en-US" sz="2000" dirty="0">
              <a:solidFill>
                <a:schemeClr val="tx2"/>
              </a:solidFill>
              <a:latin typeface="Arial" pitchFamily="34" charset="0"/>
              <a:ea typeface="+mj-ea"/>
              <a:cs typeface="Arial" pitchFamily="34" charset="0"/>
            </a:endParaRPr>
          </a:p>
        </p:txBody>
      </p:sp>
    </p:spTree>
    <p:extLst>
      <p:ext uri="{BB962C8B-B14F-4D97-AF65-F5344CB8AC3E}">
        <p14:creationId xmlns:p14="http://schemas.microsoft.com/office/powerpoint/2010/main" val="3471374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Medical Eligibility: Verifications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2438400"/>
            <a:ext cx="6934200" cy="3048000"/>
          </a:xfrm>
        </p:spPr>
        <p:txBody>
          <a:bodyPr>
            <a:normAutofit/>
          </a:bodyPr>
          <a:lstStyle/>
          <a:p>
            <a:pPr>
              <a:lnSpc>
                <a:spcPct val="150000"/>
              </a:lnSpc>
            </a:pPr>
            <a:r>
              <a:rPr lang="en-US" sz="1800" dirty="0" smtClean="0"/>
              <a:t>Lesson 1: Verification Fields</a:t>
            </a:r>
          </a:p>
          <a:p>
            <a:pPr>
              <a:lnSpc>
                <a:spcPct val="150000"/>
              </a:lnSpc>
            </a:pPr>
            <a:r>
              <a:rPr lang="en-US" sz="1800" b="1" dirty="0" smtClean="0"/>
              <a:t>Lesson 2: Verification Options</a:t>
            </a:r>
          </a:p>
          <a:p>
            <a:pPr>
              <a:lnSpc>
                <a:spcPct val="150000"/>
              </a:lnSpc>
            </a:pPr>
            <a:r>
              <a:rPr lang="en-US" sz="1800" dirty="0" smtClean="0"/>
              <a:t>Lesson 3: How EDBC Rules use Verifications</a:t>
            </a:r>
          </a:p>
          <a:p>
            <a:pPr>
              <a:lnSpc>
                <a:spcPct val="150000"/>
              </a:lnSpc>
            </a:pPr>
            <a:r>
              <a:rPr lang="en-US" sz="1800" dirty="0" smtClean="0"/>
              <a:t>Lesson 4: Verification List Page</a:t>
            </a:r>
          </a:p>
          <a:p>
            <a:pPr>
              <a:lnSpc>
                <a:spcPct val="150000"/>
              </a:lnSpc>
            </a:pPr>
            <a:r>
              <a:rPr lang="en-US" sz="1800" dirty="0" smtClean="0"/>
              <a:t>Lesson 5: Request Verification Form</a:t>
            </a:r>
          </a:p>
          <a:p>
            <a:pPr>
              <a:lnSpc>
                <a:spcPct val="150000"/>
              </a:lnSpc>
            </a:pPr>
            <a:r>
              <a:rPr lang="en-US" sz="1800" dirty="0" smtClean="0"/>
              <a:t>Lesson 6: Verification Received </a:t>
            </a:r>
            <a:endParaRPr lang="en-US" sz="1800" dirty="0"/>
          </a:p>
          <a:p>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9</a:t>
            </a:fld>
            <a:endParaRPr lang="en-US" dirty="0"/>
          </a:p>
        </p:txBody>
      </p:sp>
    </p:spTree>
    <p:extLst>
      <p:ext uri="{BB962C8B-B14F-4D97-AF65-F5344CB8AC3E}">
        <p14:creationId xmlns:p14="http://schemas.microsoft.com/office/powerpoint/2010/main" val="4042030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1.1</_Version>
  </documentManagement>
</p:properties>
</file>

<file path=customXml/itemProps1.xml><?xml version="1.0" encoding="utf-8"?>
<ds:datastoreItem xmlns:ds="http://schemas.openxmlformats.org/officeDocument/2006/customXml" ds:itemID="{1AA4E4E2-E7BC-4530-8EA2-DDDBE2723361}">
  <ds:schemaRefs>
    <ds:schemaRef ds:uri="http://schemas.microsoft.com/sharepoint/v3/contenttype/forms"/>
  </ds:schemaRefs>
</ds:datastoreItem>
</file>

<file path=customXml/itemProps2.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D646DA-2C67-4501-BD98-458790918525}">
  <ds:schemaRefs>
    <ds:schemaRef ds:uri="http://purl.org/dc/terms/"/>
    <ds:schemaRef ds:uri="http://schemas.microsoft.com/sharepoint/v3/field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4194</TotalTime>
  <Words>2996</Words>
  <Application>Microsoft Office PowerPoint</Application>
  <PresentationFormat>On-screen Show (4:3)</PresentationFormat>
  <Paragraphs>462</Paragraphs>
  <Slides>42</Slides>
  <Notes>40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Medical Eligibility</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PowerPoint Presentation</vt:lpstr>
      <vt:lpstr>PowerPoint Presentation</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lpstr>Medical Eligibility: Verifications</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McVicker</dc:creator>
  <cp:lastModifiedBy>jrozwick</cp:lastModifiedBy>
  <cp:revision>210</cp:revision>
  <dcterms:created xsi:type="dcterms:W3CDTF">2013-04-09T18:46:34Z</dcterms:created>
  <dcterms:modified xsi:type="dcterms:W3CDTF">2015-05-11T18:20:03Z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