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73" r:id="rId6"/>
    <p:sldId id="291" r:id="rId7"/>
    <p:sldId id="274" r:id="rId8"/>
    <p:sldId id="269" r:id="rId9"/>
    <p:sldId id="270" r:id="rId10"/>
    <p:sldId id="276" r:id="rId11"/>
    <p:sldId id="275" r:id="rId12"/>
    <p:sldId id="271" r:id="rId13"/>
    <p:sldId id="297" r:id="rId14"/>
    <p:sldId id="298" r:id="rId15"/>
    <p:sldId id="292" r:id="rId16"/>
    <p:sldId id="280" r:id="rId17"/>
    <p:sldId id="278" r:id="rId18"/>
    <p:sldId id="279" r:id="rId19"/>
    <p:sldId id="300" r:id="rId20"/>
    <p:sldId id="295" r:id="rId21"/>
    <p:sldId id="293" r:id="rId22"/>
    <p:sldId id="299" r:id="rId23"/>
    <p:sldId id="272" r:id="rId24"/>
    <p:sldId id="281" r:id="rId25"/>
    <p:sldId id="283" r:id="rId26"/>
    <p:sldId id="284" r:id="rId27"/>
    <p:sldId id="296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0" autoAdjust="0"/>
    <p:restoredTop sz="87500" autoAdjust="0"/>
  </p:normalViewPr>
  <p:slideViewPr>
    <p:cSldViewPr>
      <p:cViewPr>
        <p:scale>
          <a:sx n="110" d="100"/>
          <a:sy n="110" d="100"/>
        </p:scale>
        <p:origin x="-58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4E58-140D-4903-BC31-7723914A43D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64EB-181A-4E2D-AC89-30FC576A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jpeg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jpeg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jpeg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jpeg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participants to the training session.</a:t>
            </a:r>
          </a:p>
          <a:p>
            <a:endParaRPr lang="en-US" dirty="0" smtClean="0"/>
          </a:p>
          <a:p>
            <a:r>
              <a:rPr lang="en-US" dirty="0" smtClean="0"/>
              <a:t>Cover any housekeeping items such as:</a:t>
            </a:r>
          </a:p>
          <a:p>
            <a:pPr lvl="1"/>
            <a:r>
              <a:rPr lang="en-US" dirty="0" smtClean="0"/>
              <a:t>The location of restrooms and break  rooms.</a:t>
            </a:r>
          </a:p>
          <a:p>
            <a:pPr lvl="1"/>
            <a:r>
              <a:rPr lang="en-US" dirty="0" smtClean="0"/>
              <a:t>Ground rules for the training.</a:t>
            </a:r>
          </a:p>
          <a:p>
            <a:pPr lvl="1"/>
            <a:r>
              <a:rPr lang="en-US" dirty="0" smtClean="0"/>
              <a:t>Instructor introductions.</a:t>
            </a:r>
          </a:p>
          <a:p>
            <a:pPr lvl="1"/>
            <a:r>
              <a:rPr lang="en-US" dirty="0" smtClean="0"/>
              <a:t>Participant introductions.</a:t>
            </a:r>
          </a:p>
          <a:p>
            <a:endParaRPr lang="en-US" dirty="0" smtClean="0"/>
          </a:p>
          <a:p>
            <a:r>
              <a:rPr lang="en-US" dirty="0" smtClean="0"/>
              <a:t>Let’s talk about why we’re all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4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Check for </a:t>
            </a:r>
            <a:r>
              <a:rPr lang="en-US" b="1" dirty="0" smtClean="0"/>
              <a:t>BOLD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pic>
        <p:nvPicPr>
          <p:cNvPr id="7" name="Picture 6" descr="explain_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6" y="4272197"/>
            <a:ext cx="334235" cy="346689"/>
          </a:xfrm>
          <a:prstGeom prst="rect">
            <a:avLst/>
          </a:prstGeom>
        </p:spPr>
      </p:pic>
      <p:pic>
        <p:nvPicPr>
          <p:cNvPr id="8" name="Picture 7" descr="transition_build_ic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0" y="5181601"/>
            <a:ext cx="334235" cy="3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6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example: Mary’s physical and mailing address was updated for the 3 prior medical months compared to Edward and Christopher begin dates.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The KEES User Manual will </a:t>
            </a:r>
            <a:r>
              <a:rPr lang="en-US" baseline="0" dirty="0" smtClean="0"/>
              <a:t>assist you in Prospective Budgeting For Prior Medical Income for Working Healthy Applications.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a Begin or End date does not span the month (i.e. is the first day and/or last day of a month) the rules will use actual income from the amounts in the Average Calculator.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Next will run</a:t>
            </a:r>
            <a:r>
              <a:rPr lang="en-US" baseline="0" dirty="0" smtClean="0"/>
              <a:t> EDBC for the Prior Medical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pic>
        <p:nvPicPr>
          <p:cNvPr id="7" name="Picture 6" descr="explain_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6" y="4272197"/>
            <a:ext cx="334235" cy="346689"/>
          </a:xfrm>
          <a:prstGeom prst="rect">
            <a:avLst/>
          </a:prstGeom>
        </p:spPr>
      </p:pic>
      <p:pic>
        <p:nvPicPr>
          <p:cNvPr id="8" name="Picture 7" descr="transition_build_ic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0" y="5181601"/>
            <a:ext cx="334235" cy="3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6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pic>
        <p:nvPicPr>
          <p:cNvPr id="7" name="Picture 6" descr="explain_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6" y="4272197"/>
            <a:ext cx="334235" cy="346689"/>
          </a:xfrm>
          <a:prstGeom prst="rect">
            <a:avLst/>
          </a:prstGeom>
        </p:spPr>
      </p:pic>
      <p:pic>
        <p:nvPicPr>
          <p:cNvPr id="8" name="Picture 7" descr="transition_build_ic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0" y="5181601"/>
            <a:ext cx="334235" cy="3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6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r>
              <a:rPr lang="en-US" sz="1200" dirty="0" smtClean="0"/>
              <a:t>Remember to update all pertinent data collection records for the prior medical months.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Don’t forget to Run EDBC for each Prior Medical months.</a:t>
            </a:r>
          </a:p>
          <a:p>
            <a:pPr marL="0" indent="0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pic>
        <p:nvPicPr>
          <p:cNvPr id="7" name="Picture 6" descr="explain_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66" y="4272197"/>
            <a:ext cx="334235" cy="346689"/>
          </a:xfrm>
          <a:prstGeom prst="rect">
            <a:avLst/>
          </a:prstGeom>
        </p:spPr>
      </p:pic>
      <p:pic>
        <p:nvPicPr>
          <p:cNvPr id="8" name="Picture 7" descr="transition_build_ic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0" y="5181601"/>
            <a:ext cx="334235" cy="3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pPr defTabSz="914350">
              <a:defRPr/>
            </a:pPr>
            <a:r>
              <a:rPr lang="en-US" dirty="0" smtClean="0"/>
              <a:t>Now, I am going to show you how to add prior </a:t>
            </a:r>
            <a:r>
              <a:rPr lang="en-US" baseline="0" dirty="0" smtClean="0"/>
              <a:t>Medical.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r>
              <a:rPr lang="en-US" baseline="0" dirty="0" smtClean="0"/>
              <a:t>Don’t forget to select the “Add” button after indicating your last month.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Unit 19: Medical Eligibility Determination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version 2.5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64EB-181A-4E2D-AC89-30FC576AD0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Unit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9117-9E3A-4E13-9B89-4B0AF74BE981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FDF-5F34-4BDE-A523-14E645E42F7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jlking\Pictures\Captivate Images\LadyOnCompu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" y="3878369"/>
            <a:ext cx="2412114" cy="24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9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E3E0-A89E-4D5A-84A5-C50D98FF72A8}" type="datetime1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131F-2DC4-463A-8F12-C8D2007B82D4}" type="datetime1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9F4-53CA-479D-80E6-B0DFD5AF9977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lking\Pictures\Captivate Images\RogerMajors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12" y="2923958"/>
            <a:ext cx="2255888" cy="33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8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jlking\Pictures\Captivate Images\Woman_Ph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25" y="3665838"/>
            <a:ext cx="3459513" cy="26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C245-D8F7-4E8F-9951-ECBED2495234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C098-7D44-4CE0-A451-F49D2FAEF88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jlking\Pictures\Captivate Images\CaseWorker_MarySoto_withfil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22" y="2977116"/>
            <a:ext cx="2234613" cy="33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5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2890-DC6E-49CF-A9B7-0AB2280D24BE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king\Pictures\Captivate Images\Worker_JohnBrow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91" y="4194377"/>
            <a:ext cx="2615609" cy="21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1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6200"/>
            <a:ext cx="7086600" cy="563562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5391-01A4-4AD5-8896-58B2DC7FFD4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08B7E1D-52E2-4F04-9DFE-B1650792F5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jlking\Pictures\Captivate Images\Girl_Jump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83" y="3138617"/>
            <a:ext cx="253816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19B9-A318-4C24-871D-61FD5F93BB52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king\Pictures\Captivate Images\Man in business sui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05" y="3838832"/>
            <a:ext cx="3055890" cy="24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6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 marL="0" indent="0" eaLnBrk="0" hangingPunct="0">
              <a:defRPr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marL="0" indent="0" eaLnBrk="0" hangingPunct="0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Insert question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B848-056F-4238-957C-E78CA4A03CA7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Users\jlking\Pictures\Captivate Images\Woman2thinki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13795"/>
            <a:ext cx="2543834" cy="23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1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76200"/>
            <a:ext cx="7086600" cy="563562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[Unit Name]: [Course 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47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AFDF-5F34-4BDE-A523-14E645E42F7A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jlking\Pictures\Captivate Images\Female_SarahEst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435"/>
            <a:ext cx="2191253" cy="34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8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2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73152"/>
            <a:ext cx="7086600" cy="566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02D6-4717-4200-9213-C4225A3D1042}" type="datetime1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7E1D-52E2-4F04-9DFE-B1650792F5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H:\AAAScottStuffSTAAdmin\Logos\KEES-blue-gold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785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5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5" r:id="rId6"/>
    <p:sldLayoutId id="2147483662" r:id="rId7"/>
    <p:sldLayoutId id="2147483663" r:id="rId8"/>
    <p:sldLayoutId id="2147483666" r:id="rId9"/>
    <p:sldLayoutId id="2147483667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Eligibility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Prior Medical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Adding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36620" y="1219200"/>
            <a:ext cx="8682789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6:  On the </a:t>
            </a:r>
            <a:r>
              <a:rPr lang="en-US" sz="1800" b="1" dirty="0" smtClean="0"/>
              <a:t>Medical Program Detail </a:t>
            </a:r>
            <a:r>
              <a:rPr lang="en-US" sz="1800" dirty="0" smtClean="0"/>
              <a:t>page, complete STEPS 3 through 5 for each program person requesting Prior Medical.  </a:t>
            </a:r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Snagit_PPT292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0" y="2026917"/>
            <a:ext cx="8763000" cy="3148991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276725" y="5410200"/>
            <a:ext cx="8682789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7:  When all Prior Medical has been added, click </a:t>
            </a:r>
            <a:r>
              <a:rPr lang="en-US" sz="1800" b="1" dirty="0" smtClean="0"/>
              <a:t>Save and Return </a:t>
            </a:r>
            <a:r>
              <a:rPr lang="en-US" sz="1800" dirty="0" smtClean="0"/>
              <a:t>on the </a:t>
            </a:r>
            <a:r>
              <a:rPr lang="en-US" sz="1800" b="1" dirty="0" smtClean="0"/>
              <a:t>Medical Program Detail </a:t>
            </a:r>
            <a:r>
              <a:rPr lang="en-US" sz="1800" dirty="0" smtClean="0"/>
              <a:t>page to return to the </a:t>
            </a:r>
            <a:r>
              <a:rPr lang="en-US" sz="1800" b="1" dirty="0" smtClean="0"/>
              <a:t>Case Summary </a:t>
            </a:r>
            <a:r>
              <a:rPr lang="en-US" sz="1800" dirty="0" smtClean="0"/>
              <a:t>page.  </a:t>
            </a:r>
            <a:endParaRPr lang="en-US" sz="1800" b="1" dirty="0"/>
          </a:p>
          <a:p>
            <a:pPr marL="0" indent="0">
              <a:buNone/>
            </a:pPr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81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Adding Prior Medical &gt; Summary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36620" y="1219200"/>
            <a:ext cx="8682789" cy="32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In this lesson we learned :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Prior medical request can be completed at anytime.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There are 7 steps in how to add prior medical to a case.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447801"/>
            <a:ext cx="7162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 smtClean="0"/>
              <a:t>Lesson 1:  Add Prior Medical Months</a:t>
            </a:r>
            <a:endParaRPr lang="en-US" sz="1800" dirty="0"/>
          </a:p>
          <a:p>
            <a:pPr lvl="0"/>
            <a:r>
              <a:rPr lang="en-US" sz="1800" b="1" dirty="0" smtClean="0"/>
              <a:t>Lesson 2: Understand </a:t>
            </a:r>
            <a:r>
              <a:rPr lang="en-US" sz="1800" b="1" dirty="0"/>
              <a:t>how </a:t>
            </a:r>
            <a:r>
              <a:rPr lang="en-US" sz="1800" b="1" dirty="0" smtClean="0"/>
              <a:t>Effective Dating impacts Prior Medical Coverage</a:t>
            </a:r>
            <a:endParaRPr lang="en-US" sz="1800" b="1" dirty="0"/>
          </a:p>
          <a:p>
            <a:pPr lvl="0"/>
            <a:r>
              <a:rPr lang="en-US" sz="1800" dirty="0" smtClean="0"/>
              <a:t>Lesson 3: Run EDBC for Prior Medical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2: Effective Dating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381000" y="1219200"/>
            <a:ext cx="80010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It is important to capture the financial and non-financial information for these consumers for the prior medical months.</a:t>
            </a:r>
          </a:p>
          <a:p>
            <a:endParaRPr lang="en-US" sz="1800" dirty="0" smtClean="0"/>
          </a:p>
          <a:p>
            <a:r>
              <a:rPr lang="en-US" sz="1800" dirty="0" smtClean="0"/>
              <a:t>The Begin Date and End Date of these records must reflect the consumer’s situation at the time he/she is requesting prior medical coverage.</a:t>
            </a:r>
          </a:p>
          <a:p>
            <a:endParaRPr lang="en-US" sz="1800" dirty="0" smtClean="0"/>
          </a:p>
          <a:p>
            <a:r>
              <a:rPr lang="en-US" sz="1800" dirty="0" smtClean="0"/>
              <a:t>If a Begin Date is after the Prior Medical month, rules do not use that information in the benefit calculation. </a:t>
            </a:r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125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2: Effective Dating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236620" y="1219200"/>
            <a:ext cx="8682789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For example:  The Begin Date for the Address, Relationships, Income, Resources, Expenses, etc., should be the first day of the month prior medical begins.</a:t>
            </a:r>
            <a:endParaRPr lang="en-US" sz="1800" dirty="0"/>
          </a:p>
          <a:p>
            <a:pPr marL="0" indent="0">
              <a:buNone/>
            </a:pPr>
            <a:endParaRPr lang="en-US" sz="2200" b="1" dirty="0"/>
          </a:p>
          <a:p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Snagit_PPT408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" y="2286000"/>
            <a:ext cx="890842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2: Effective Dating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52401" y="1143000"/>
            <a:ext cx="88392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For Long Term Care (LTC) and Working Healthy (WH) cases, the prior medical month income must be recorded in the Average Calculator section on the Income Amount Detail page.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Income Amount Detail is what the rules reference to capture the “actual” income received by the consumer in a prior medical month.  </a:t>
            </a:r>
            <a:endParaRPr lang="en-US" sz="1800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2" name="Snagit_PPTA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79" y="1828800"/>
            <a:ext cx="638311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2: Effective Dating &gt; Summary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52400" y="1130060"/>
            <a:ext cx="8534400" cy="7749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The Average Calculator is also used to record any actual amounts of income received in prior </a:t>
            </a:r>
            <a:r>
              <a:rPr lang="en-US" sz="1800" dirty="0"/>
              <a:t>medical </a:t>
            </a:r>
            <a:r>
              <a:rPr lang="en-US" sz="1800" dirty="0" smtClean="0"/>
              <a:t>month.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2" name="Snagit_PPT1DA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285172" cy="44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2: Effective Dating &gt; Summary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04800" y="1295400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In this lesson we learned :</a:t>
            </a:r>
          </a:p>
          <a:p>
            <a:r>
              <a:rPr lang="en-US" sz="1800" dirty="0" smtClean="0"/>
              <a:t>It </a:t>
            </a:r>
            <a:r>
              <a:rPr lang="en-US" sz="1800" dirty="0"/>
              <a:t>is important to capture the financial and non-financial information for these consumers for the prior medical months.</a:t>
            </a:r>
          </a:p>
          <a:p>
            <a:endParaRPr lang="en-US" sz="1800" dirty="0"/>
          </a:p>
          <a:p>
            <a:r>
              <a:rPr lang="en-US" sz="1800" dirty="0"/>
              <a:t>The Begin Date and End Date of these records must reflect the consumer’s situation at the time he/she is requesting coverage.</a:t>
            </a:r>
          </a:p>
          <a:p>
            <a:endParaRPr lang="en-US" sz="1800" dirty="0"/>
          </a:p>
          <a:p>
            <a:r>
              <a:rPr lang="en-US" sz="1800" dirty="0"/>
              <a:t>If a Begin Date is after the Prior Medical month, rules </a:t>
            </a:r>
            <a:r>
              <a:rPr lang="en-US" sz="1800" dirty="0" smtClean="0"/>
              <a:t>will not use </a:t>
            </a:r>
            <a:r>
              <a:rPr lang="en-US" sz="1800" dirty="0"/>
              <a:t>that information in the benefit calculation.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For LTC and WH cases, actual  income must be recorded in the Average Calculator section for Prior Medical determination.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14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447801"/>
            <a:ext cx="71628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 smtClean="0"/>
              <a:t>Lesson 1:  Add Prior Medical Months</a:t>
            </a:r>
            <a:endParaRPr lang="en-US" sz="1800" dirty="0"/>
          </a:p>
          <a:p>
            <a:pPr lvl="0"/>
            <a:r>
              <a:rPr lang="en-US" sz="1800" dirty="0" smtClean="0"/>
              <a:t>Lesson 2: Understand </a:t>
            </a:r>
            <a:r>
              <a:rPr lang="en-US" sz="1800" dirty="0"/>
              <a:t>how </a:t>
            </a:r>
            <a:r>
              <a:rPr lang="en-US" sz="1800" dirty="0" smtClean="0"/>
              <a:t>Effective Dating impacts Prior Medical Coverage</a:t>
            </a:r>
            <a:endParaRPr lang="en-US" sz="1800" dirty="0"/>
          </a:p>
          <a:p>
            <a:pPr lvl="0"/>
            <a:r>
              <a:rPr lang="en-US" sz="1800" b="1" dirty="0" smtClean="0"/>
              <a:t>Lesson 3: Run EDBC for Prior Medical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3: Run EDBC for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46911" y="1828800"/>
            <a:ext cx="7996990" cy="152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Running EDBC is the last step in authorizing Prior Medical months.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There are eight (8) steps in this process.  </a:t>
            </a:r>
            <a:endParaRPr lang="en-US" sz="18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42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447800"/>
            <a:ext cx="7162800" cy="4678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In this </a:t>
            </a:r>
            <a:r>
              <a:rPr lang="en-US" sz="1800" dirty="0" smtClean="0"/>
              <a:t>course, </a:t>
            </a:r>
            <a:r>
              <a:rPr lang="en-US" sz="1800" dirty="0"/>
              <a:t>you will learn how to </a:t>
            </a:r>
            <a:r>
              <a:rPr lang="en-US" sz="1800" dirty="0" smtClean="0"/>
              <a:t>add prior medical months for </a:t>
            </a:r>
            <a:r>
              <a:rPr lang="en-US" sz="1800" dirty="0"/>
              <a:t>any </a:t>
            </a:r>
            <a:r>
              <a:rPr lang="en-US" sz="1800" dirty="0" smtClean="0"/>
              <a:t>medical </a:t>
            </a:r>
            <a:r>
              <a:rPr lang="en-US" sz="1800" dirty="0"/>
              <a:t>programs in </a:t>
            </a:r>
            <a:r>
              <a:rPr lang="en-US" sz="1800" dirty="0" smtClean="0"/>
              <a:t>which the consumer is applying for or participating in. 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After completing this course, you will be able to:</a:t>
            </a:r>
          </a:p>
          <a:p>
            <a:pPr lvl="0"/>
            <a:r>
              <a:rPr lang="en-US" sz="1800" dirty="0" smtClean="0"/>
              <a:t>Add Prior Medical Months</a:t>
            </a:r>
            <a:endParaRPr lang="en-US" sz="1800" dirty="0"/>
          </a:p>
          <a:p>
            <a:pPr lvl="0"/>
            <a:r>
              <a:rPr lang="en-US" sz="1800" dirty="0"/>
              <a:t>Understand how </a:t>
            </a:r>
            <a:r>
              <a:rPr lang="en-US" sz="1800" dirty="0" smtClean="0"/>
              <a:t>Effective Dating impacts Prior Medical Coverage</a:t>
            </a:r>
            <a:endParaRPr lang="en-US" sz="1800" dirty="0"/>
          </a:p>
          <a:p>
            <a:pPr lvl="0"/>
            <a:r>
              <a:rPr lang="en-US" sz="1800" dirty="0" smtClean="0"/>
              <a:t>Run EDBC for Prior Medical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3: Run EDBC for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08810" y="1066800"/>
            <a:ext cx="8682789" cy="152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1: After the Prior Months, financial, and non-financial information has been added, navigate to the </a:t>
            </a:r>
            <a:r>
              <a:rPr lang="en-US" sz="1800" b="1" dirty="0" smtClean="0"/>
              <a:t>Run EDBC </a:t>
            </a:r>
            <a:r>
              <a:rPr lang="en-US" sz="1800" dirty="0" smtClean="0"/>
              <a:t>page</a:t>
            </a:r>
            <a:r>
              <a:rPr lang="en-US" sz="1800" dirty="0"/>
              <a:t>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Step 2: Select the Prior Month from the </a:t>
            </a:r>
            <a:r>
              <a:rPr lang="en-US" sz="1800" b="1" dirty="0" smtClean="0"/>
              <a:t>Benefit Month </a:t>
            </a:r>
            <a:r>
              <a:rPr lang="en-US" sz="1800" dirty="0" smtClean="0"/>
              <a:t>drop-down menu.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Step 3: Click the </a:t>
            </a:r>
            <a:r>
              <a:rPr lang="en-US" sz="1800" b="1" dirty="0" smtClean="0"/>
              <a:t>Run EDBC </a:t>
            </a:r>
            <a:r>
              <a:rPr lang="en-US" sz="1800" dirty="0" smtClean="0"/>
              <a:t>button</a:t>
            </a:r>
            <a:r>
              <a:rPr lang="en-US" sz="1800" b="1" dirty="0" smtClean="0"/>
              <a:t>.</a:t>
            </a:r>
            <a:endParaRPr lang="en-US" sz="1800" b="1" dirty="0"/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2" name="Snagit_PPT6B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" y="2590800"/>
            <a:ext cx="9017526" cy="33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3: Run EDBC for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08810" y="1066800"/>
            <a:ext cx="8682789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4:  On the </a:t>
            </a:r>
            <a:r>
              <a:rPr lang="en-US" sz="1800" b="1" dirty="0" smtClean="0"/>
              <a:t>EDBC List </a:t>
            </a:r>
            <a:r>
              <a:rPr lang="en-US" sz="1800" dirty="0" smtClean="0"/>
              <a:t>page select the Medical hyperlink for the EDBC result in a status of “Not Accepted”.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Snagit_PPTEBA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" y="2209800"/>
            <a:ext cx="8842186" cy="35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3: Run EDBC for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08809" y="1209675"/>
            <a:ext cx="8682789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5: Review the results on the </a:t>
            </a:r>
            <a:r>
              <a:rPr lang="en-US" sz="1800" b="1" dirty="0" smtClean="0"/>
              <a:t>Medical EDBC Summary </a:t>
            </a:r>
            <a:r>
              <a:rPr lang="en-US" sz="1800" dirty="0" smtClean="0"/>
              <a:t>page. </a:t>
            </a:r>
          </a:p>
          <a:p>
            <a:pPr marL="0" indent="0">
              <a:buNone/>
            </a:pPr>
            <a:r>
              <a:rPr lang="en-US" sz="1800" dirty="0" smtClean="0"/>
              <a:t>Step 6: Click the </a:t>
            </a:r>
            <a:r>
              <a:rPr lang="en-US" sz="1800" b="1" dirty="0" smtClean="0"/>
              <a:t>Accept</a:t>
            </a:r>
            <a:r>
              <a:rPr lang="en-US" sz="1800" dirty="0" smtClean="0"/>
              <a:t> button if the results are accurate.  </a:t>
            </a:r>
            <a:endParaRPr lang="en-US" sz="18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Snagit_PPTAD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2057400"/>
            <a:ext cx="8610600" cy="40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3: Run EDBC for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46911" y="1828800"/>
            <a:ext cx="799699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7:  The </a:t>
            </a:r>
            <a:r>
              <a:rPr lang="en-US" sz="1800" b="1" dirty="0" smtClean="0"/>
              <a:t>EDBC</a:t>
            </a:r>
            <a:r>
              <a:rPr lang="en-US" sz="1800" dirty="0" smtClean="0"/>
              <a:t> </a:t>
            </a:r>
            <a:r>
              <a:rPr lang="en-US" sz="1800" b="1" dirty="0" smtClean="0"/>
              <a:t>List</a:t>
            </a:r>
            <a:r>
              <a:rPr lang="en-US" sz="1800" dirty="0" smtClean="0"/>
              <a:t> page appears with the </a:t>
            </a:r>
            <a:r>
              <a:rPr lang="en-US" sz="1800" b="1" dirty="0" smtClean="0"/>
              <a:t>Run Status of Accepted- Not Saved</a:t>
            </a:r>
            <a:r>
              <a:rPr lang="en-US" sz="1800" dirty="0" smtClean="0"/>
              <a:t>.  Click the </a:t>
            </a:r>
            <a:r>
              <a:rPr lang="en-US" sz="1800" b="1" dirty="0" smtClean="0"/>
              <a:t>Save and Continue </a:t>
            </a:r>
            <a:r>
              <a:rPr lang="en-US" sz="1800" dirty="0" smtClean="0"/>
              <a:t>button.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Step 8:  Review all auto-generated Notifications for accuracy.</a:t>
            </a: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Repeat Steps 1 to 8 for each month of requested Prior Medical.</a:t>
            </a:r>
          </a:p>
          <a:p>
            <a:endParaRPr lang="en-US" sz="1800" b="1" dirty="0"/>
          </a:p>
          <a:p>
            <a:pPr marL="0" indent="0">
              <a:buNone/>
            </a:pPr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10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</a:t>
            </a:r>
            <a:r>
              <a:rPr lang="en-US" dirty="0"/>
              <a:t>3</a:t>
            </a:r>
            <a:r>
              <a:rPr lang="en-US" dirty="0" smtClean="0"/>
              <a:t>: Run EDCB for Prior Medical &gt; Summary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08758" y="13716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In this lesson we learned :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How to run EDBC for the prior </a:t>
            </a:r>
            <a:r>
              <a:rPr lang="en-US" sz="1800" dirty="0"/>
              <a:t>medical months.</a:t>
            </a:r>
          </a:p>
          <a:p>
            <a:endParaRPr lang="en-US" sz="1800" dirty="0"/>
          </a:p>
          <a:p>
            <a:r>
              <a:rPr lang="en-US" sz="1800" dirty="0" smtClean="0"/>
              <a:t>There are eight (8) steps in authorizing Prior Medical months that need to be repeated for each prior medical month requested.  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It is important to review and verify each Prior </a:t>
            </a:r>
            <a:r>
              <a:rPr lang="en-US" sz="1800" dirty="0"/>
              <a:t>Medical </a:t>
            </a:r>
            <a:r>
              <a:rPr lang="en-US" sz="1800" dirty="0" smtClean="0"/>
              <a:t>month</a:t>
            </a:r>
            <a:r>
              <a:rPr lang="en-US" sz="1800" dirty="0"/>
              <a:t> </a:t>
            </a:r>
            <a:r>
              <a:rPr lang="en-US" sz="1800" dirty="0" smtClean="0"/>
              <a:t>before accepting the results.  </a:t>
            </a:r>
          </a:p>
          <a:p>
            <a:endParaRPr lang="en-US" sz="1800" dirty="0"/>
          </a:p>
          <a:p>
            <a:endParaRPr lang="en-US" sz="18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1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08809" y="1371600"/>
            <a:ext cx="6320591" cy="2209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In this course, you learned how to:</a:t>
            </a:r>
          </a:p>
          <a:p>
            <a:r>
              <a:rPr lang="en-US" sz="1800" dirty="0" smtClean="0"/>
              <a:t>Enter Prior Medical months</a:t>
            </a:r>
          </a:p>
          <a:p>
            <a:r>
              <a:rPr lang="en-US" sz="1800" dirty="0" smtClean="0"/>
              <a:t>Understand how a “Rules Engine” relates to EDBC</a:t>
            </a:r>
          </a:p>
          <a:p>
            <a:r>
              <a:rPr lang="en-US" sz="1800" dirty="0" smtClean="0"/>
              <a:t>Run EDBC</a:t>
            </a:r>
          </a:p>
          <a:p>
            <a:r>
              <a:rPr lang="en-US" sz="1800" dirty="0" smtClean="0"/>
              <a:t>Review and Verify EDBC</a:t>
            </a:r>
          </a:p>
          <a:p>
            <a:r>
              <a:rPr lang="en-US" sz="1800" dirty="0" smtClean="0"/>
              <a:t>Run EDBC for Prior Medical </a:t>
            </a:r>
          </a:p>
          <a:p>
            <a:endParaRPr lang="en-US" sz="2200" b="1" dirty="0" smtClean="0"/>
          </a:p>
          <a:p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endParaRPr lang="en-US" sz="2200" b="1" dirty="0"/>
          </a:p>
          <a:p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100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73152"/>
            <a:ext cx="7086600" cy="566928"/>
          </a:xfrm>
        </p:spPr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447801"/>
            <a:ext cx="7162800" cy="1904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b="1" dirty="0" smtClean="0"/>
              <a:t>Lesson 1:  Add Prior Medical Months</a:t>
            </a:r>
            <a:endParaRPr lang="en-US" sz="1800" b="1" dirty="0"/>
          </a:p>
          <a:p>
            <a:pPr lvl="0"/>
            <a:r>
              <a:rPr lang="en-US" sz="1800" dirty="0" smtClean="0"/>
              <a:t>Lesson 2: Understand </a:t>
            </a:r>
            <a:r>
              <a:rPr lang="en-US" sz="1800" dirty="0"/>
              <a:t>how </a:t>
            </a:r>
            <a:r>
              <a:rPr lang="en-US" sz="1800" dirty="0" smtClean="0"/>
              <a:t>Effective Dating impacts Prior Medical Coverage</a:t>
            </a:r>
            <a:endParaRPr lang="en-US" sz="1800" dirty="0"/>
          </a:p>
          <a:p>
            <a:pPr lvl="0"/>
            <a:r>
              <a:rPr lang="en-US" sz="1800" dirty="0" smtClean="0"/>
              <a:t>Lesson 3: Run EDBC for Prior Medical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066800" y="1752600"/>
            <a:ext cx="6705600" cy="29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An applicant for medical assistance may request a determination of medical eligibility for a three month period prior to the month of application.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Prior eligibility can be established even though there is no eligibility for the current base period.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Prior Medical requests can be completed at any time during the processing of an application or after the initial EDBC is run. 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6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 Adding Prior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A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3276600"/>
            <a:ext cx="7848600" cy="27224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 Adding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66699" y="1295400"/>
            <a:ext cx="8610600" cy="4602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Prior Medical is </a:t>
            </a:r>
            <a:r>
              <a:rPr lang="en-US" sz="1800" dirty="0"/>
              <a:t>requested on the </a:t>
            </a:r>
            <a:r>
              <a:rPr lang="en-US" sz="1800" dirty="0" smtClean="0"/>
              <a:t>Medical Person Detail page.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Step 1: There are 7 main steps to add prior medical months to a case. On the </a:t>
            </a:r>
            <a:r>
              <a:rPr lang="en-US" sz="1800" b="1" dirty="0" smtClean="0"/>
              <a:t>Case Summary </a:t>
            </a:r>
            <a:r>
              <a:rPr lang="en-US" sz="1800" dirty="0" smtClean="0"/>
              <a:t>page click the View Details button in the Medical Program block for the consumer requesting Prior Medical.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8E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4" y="2691869"/>
            <a:ext cx="8829575" cy="31298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Adding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08810" y="1447800"/>
            <a:ext cx="8682789" cy="853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2: On the </a:t>
            </a:r>
            <a:r>
              <a:rPr lang="en-US" sz="1800" b="1" dirty="0" smtClean="0"/>
              <a:t>Medical Program Detail </a:t>
            </a:r>
            <a:r>
              <a:rPr lang="en-US" sz="1800" dirty="0" smtClean="0"/>
              <a:t>page click the </a:t>
            </a:r>
            <a:r>
              <a:rPr lang="en-US" sz="1800" b="1" dirty="0" smtClean="0"/>
              <a:t>Edit</a:t>
            </a:r>
            <a:r>
              <a:rPr lang="en-US" sz="1800" dirty="0" smtClean="0"/>
              <a:t> button.   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050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54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" y="2514600"/>
            <a:ext cx="8915400" cy="32037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Adding Prior Medical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26856" y="1447800"/>
            <a:ext cx="8682789" cy="853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3:  Click the </a:t>
            </a:r>
            <a:r>
              <a:rPr lang="en-US" sz="1800" b="1" dirty="0" smtClean="0"/>
              <a:t>Edit</a:t>
            </a:r>
            <a:r>
              <a:rPr lang="en-US" sz="1800" dirty="0" smtClean="0"/>
              <a:t> button in the </a:t>
            </a:r>
            <a:r>
              <a:rPr lang="en-US" sz="1800" b="1" dirty="0" smtClean="0"/>
              <a:t>Program Persons </a:t>
            </a:r>
            <a:r>
              <a:rPr lang="en-US" sz="1800" dirty="0" smtClean="0"/>
              <a:t>section for the consumer requesting Prior Medical. 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957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58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9742"/>
            <a:ext cx="6617571" cy="29122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Adding Prior Medical</a:t>
            </a:r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304800" y="1154682"/>
            <a:ext cx="8229600" cy="2185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4:</a:t>
            </a:r>
            <a:r>
              <a:rPr lang="en-US" sz="1800" b="1" dirty="0" smtClean="0"/>
              <a:t>  Medical Person Detail </a:t>
            </a:r>
            <a:r>
              <a:rPr lang="en-US" sz="1800" dirty="0" smtClean="0"/>
              <a:t>page appears.  At the bottom of the page, in the </a:t>
            </a:r>
            <a:r>
              <a:rPr lang="en-US" sz="1800" b="1" dirty="0" smtClean="0"/>
              <a:t>Retro Months </a:t>
            </a:r>
            <a:r>
              <a:rPr lang="en-US" sz="1800" dirty="0" smtClean="0"/>
              <a:t>section you can </a:t>
            </a:r>
            <a:r>
              <a:rPr lang="en-US" sz="1800" b="1" dirty="0" smtClean="0"/>
              <a:t>add</a:t>
            </a:r>
            <a:r>
              <a:rPr lang="en-US" sz="1800" dirty="0" smtClean="0"/>
              <a:t> up to three (3) months for Prior Medical.  </a:t>
            </a:r>
          </a:p>
          <a:p>
            <a:pPr marL="0" indent="0">
              <a:buNone/>
            </a:pPr>
            <a:r>
              <a:rPr lang="en-US" sz="1800" dirty="0" smtClean="0"/>
              <a:t>For each month: </a:t>
            </a:r>
          </a:p>
          <a:p>
            <a:pPr lvl="1"/>
            <a:r>
              <a:rPr lang="en-US" sz="1800" dirty="0" smtClean="0"/>
              <a:t>Enter the Month.</a:t>
            </a:r>
          </a:p>
          <a:p>
            <a:pPr lvl="1"/>
            <a:r>
              <a:rPr lang="en-US" sz="1800" dirty="0" smtClean="0"/>
              <a:t>Select the Requested Medical Type.</a:t>
            </a:r>
          </a:p>
          <a:p>
            <a:pPr lvl="1"/>
            <a:r>
              <a:rPr lang="en-US" sz="1800" dirty="0" smtClean="0"/>
              <a:t>Click Add.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78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7E1D-52E2-4F04-9DFE-B1650792F5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Eligibility: Prior Medical</a:t>
            </a:r>
            <a:endParaRPr lang="en-US" dirty="0"/>
          </a:p>
        </p:txBody>
      </p:sp>
      <p:sp>
        <p:nvSpPr>
          <p:cNvPr id="8" name="Content Placeholder 19"/>
          <p:cNvSpPr txBox="1">
            <a:spLocks/>
          </p:cNvSpPr>
          <p:nvPr/>
        </p:nvSpPr>
        <p:spPr>
          <a:xfrm>
            <a:off x="1600200" y="609600"/>
            <a:ext cx="7086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 1: Adding Prior Medical</a:t>
            </a:r>
            <a:endParaRPr lang="en-US" dirty="0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192221" y="1219200"/>
            <a:ext cx="8682789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Step 5:  After all month(s) are added click the </a:t>
            </a:r>
            <a:r>
              <a:rPr lang="en-US" sz="1800" b="1" dirty="0" smtClean="0"/>
              <a:t>Save and Return </a:t>
            </a:r>
            <a:r>
              <a:rPr lang="en-US" sz="1800" dirty="0" smtClean="0"/>
              <a:t>button. 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Snagit_PPTB2B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5" y="1905000"/>
            <a:ext cx="7543800" cy="4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ES">
      <a:dk1>
        <a:sysClr val="windowText" lastClr="000000"/>
      </a:dk1>
      <a:lt1>
        <a:sysClr val="window" lastClr="FFFFFF"/>
      </a:lt1>
      <a:dk2>
        <a:srgbClr val="002266"/>
      </a:dk2>
      <a:lt2>
        <a:srgbClr val="FFFFFF"/>
      </a:lt2>
      <a:accent1>
        <a:srgbClr val="B8CEFF"/>
      </a:accent1>
      <a:accent2>
        <a:srgbClr val="FF0000"/>
      </a:accent2>
      <a:accent3>
        <a:srgbClr val="4A7EBB"/>
      </a:accent3>
      <a:accent4>
        <a:srgbClr val="002569"/>
      </a:accent4>
      <a:accent5>
        <a:srgbClr val="F1AD02"/>
      </a:accent5>
      <a:accent6>
        <a:srgbClr val="00194D"/>
      </a:accent6>
      <a:hlink>
        <a:srgbClr val="00256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65228B5867E142AAD4FAD89329406D" ma:contentTypeVersion="2" ma:contentTypeDescription="Create a new document." ma:contentTypeScope="" ma:versionID="2ac13020b1e0b4e274bf64483d34bd83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6a3ee767f26348ff65248085c503716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D646DA-2C67-4501-BD98-458790918525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sharepoint/v3/field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A574A44-641E-4BE0-BA59-73ABA7A36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A4E4E2-E7BC-4530-8EA2-DDDBE27233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1644</Words>
  <Application>Microsoft Office PowerPoint</Application>
  <PresentationFormat>On-screen Show (4:3)</PresentationFormat>
  <Paragraphs>444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Medical Eligibility</vt:lpstr>
      <vt:lpstr>Medical Eligibility: Prior Medical</vt:lpstr>
      <vt:lpstr>Medical Eligibility: Prior Medical</vt:lpstr>
      <vt:lpstr>Medical Eligibility: Prior Medical</vt:lpstr>
      <vt:lpstr>Medical Eligibility: Prior Medical</vt:lpstr>
      <vt:lpstr>Medical Eligibility: Prior Medical</vt:lpstr>
      <vt:lpstr>Medical Eligibility: Prior Medical</vt:lpstr>
      <vt:lpstr>Medical Eligibility: Prior Medical</vt:lpstr>
      <vt:lpstr>Medical Eligibility: Prior Medical</vt:lpstr>
      <vt:lpstr>Medical Eligibility:  Prior Medical</vt:lpstr>
      <vt:lpstr>Medical Eligibility:  Prior Medical</vt:lpstr>
      <vt:lpstr>Medical Eligibility: Prior Medical</vt:lpstr>
      <vt:lpstr>Medical Eligibility:  Prior Medical</vt:lpstr>
      <vt:lpstr>Medical Eligibility:  Prior Medical</vt:lpstr>
      <vt:lpstr>Medical Eligibility:  Prior Medical</vt:lpstr>
      <vt:lpstr>Medical Eligibility:  Prior Medical</vt:lpstr>
      <vt:lpstr>Medical Eligibility:  Prior Medical</vt:lpstr>
      <vt:lpstr>Medical Eligibility: Prior Medical</vt:lpstr>
      <vt:lpstr>Medical Eligibility:  Prior Medical</vt:lpstr>
      <vt:lpstr>Medical Eligibility:  Prior Medical</vt:lpstr>
      <vt:lpstr>Medical Eligibility:  Prior Medical</vt:lpstr>
      <vt:lpstr>Medical Eligibility:  Prior Medical</vt:lpstr>
      <vt:lpstr>Medical Eligibility:  Prior Medical</vt:lpstr>
      <vt:lpstr>Medical Eligibility:  Prior Medical</vt:lpstr>
      <vt:lpstr>Medical Eligibility:  Prior Medical</vt:lpstr>
    </vt:vector>
  </TitlesOfParts>
  <Company>SRS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McVicker</dc:creator>
  <cp:lastModifiedBy>jrozwick</cp:lastModifiedBy>
  <cp:revision>150</cp:revision>
  <dcterms:created xsi:type="dcterms:W3CDTF">2013-04-09T18:46:34Z</dcterms:created>
  <dcterms:modified xsi:type="dcterms:W3CDTF">2015-05-11T18:25:01Z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0x0101008665228B5867E142AAD4FAD89329406D</vt:lpwstr>
  </property>
</Properties>
</file>