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260" r:id="rId6"/>
    <p:sldId id="258" r:id="rId7"/>
    <p:sldId id="259" r:id="rId8"/>
    <p:sldId id="270" r:id="rId9"/>
    <p:sldId id="316" r:id="rId10"/>
    <p:sldId id="339" r:id="rId11"/>
    <p:sldId id="299" r:id="rId12"/>
    <p:sldId id="317" r:id="rId13"/>
    <p:sldId id="276" r:id="rId14"/>
    <p:sldId id="300" r:id="rId15"/>
    <p:sldId id="275" r:id="rId16"/>
    <p:sldId id="282" r:id="rId17"/>
    <p:sldId id="362" r:id="rId18"/>
    <p:sldId id="283" r:id="rId19"/>
    <p:sldId id="345" r:id="rId20"/>
    <p:sldId id="301" r:id="rId21"/>
    <p:sldId id="346" r:id="rId22"/>
    <p:sldId id="347" r:id="rId23"/>
    <p:sldId id="363" r:id="rId24"/>
    <p:sldId id="291" r:id="rId25"/>
    <p:sldId id="348" r:id="rId26"/>
    <p:sldId id="349" r:id="rId27"/>
    <p:sldId id="350" r:id="rId28"/>
    <p:sldId id="351" r:id="rId29"/>
    <p:sldId id="318" r:id="rId30"/>
    <p:sldId id="352" r:id="rId31"/>
    <p:sldId id="353" r:id="rId32"/>
    <p:sldId id="296" r:id="rId33"/>
    <p:sldId id="364" r:id="rId34"/>
    <p:sldId id="306" r:id="rId35"/>
    <p:sldId id="354" r:id="rId36"/>
    <p:sldId id="355" r:id="rId37"/>
    <p:sldId id="356" r:id="rId38"/>
    <p:sldId id="357" r:id="rId39"/>
    <p:sldId id="338" r:id="rId40"/>
    <p:sldId id="358" r:id="rId41"/>
    <p:sldId id="359" r:id="rId42"/>
    <p:sldId id="310" r:id="rId43"/>
    <p:sldId id="365" r:id="rId44"/>
    <p:sldId id="311" r:id="rId45"/>
    <p:sldId id="343" r:id="rId46"/>
    <p:sldId id="312" r:id="rId47"/>
    <p:sldId id="315" r:id="rId48"/>
    <p:sldId id="26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enna Kleinkauf" initials="GW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3885" autoAdjust="0"/>
  </p:normalViewPr>
  <p:slideViewPr>
    <p:cSldViewPr>
      <p:cViewPr>
        <p:scale>
          <a:sx n="68" d="100"/>
          <a:sy n="68" d="100"/>
        </p:scale>
        <p:origin x="-1498" y="-115"/>
      </p:cViewPr>
      <p:guideLst>
        <p:guide orient="horz" pos="2160"/>
        <p:guide pos="2880"/>
      </p:guideLst>
    </p:cSldViewPr>
  </p:slideViewPr>
  <p:notesTextViewPr>
    <p:cViewPr>
      <p:scale>
        <a:sx n="1" d="1"/>
        <a:sy n="1" d="1"/>
      </p:scale>
      <p:origin x="0" y="0"/>
    </p:cViewPr>
  </p:notesTextViewPr>
  <p:sorterViewPr>
    <p:cViewPr>
      <p:scale>
        <a:sx n="120" d="100"/>
        <a:sy n="120" d="100"/>
      </p:scale>
      <p:origin x="0" y="7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04E58-140D-4903-BC31-7723914A43DE}" type="datetimeFigureOut">
              <a:rPr lang="en-US" smtClean="0"/>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D64EB-181A-4E2D-AC89-30FC576AD03E}" type="slidenum">
              <a:rPr lang="en-US" smtClean="0"/>
              <a:t>‹#›</a:t>
            </a:fld>
            <a:endParaRPr lang="en-US"/>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participants to the training session.</a:t>
            </a:r>
          </a:p>
          <a:p>
            <a:endParaRPr lang="en-US" dirty="0" smtClean="0"/>
          </a:p>
          <a:p>
            <a:r>
              <a:rPr lang="en-US" dirty="0" smtClean="0"/>
              <a:t>Cover any housekeeping items such as:</a:t>
            </a:r>
          </a:p>
          <a:p>
            <a:pPr lvl="1"/>
            <a:r>
              <a:rPr lang="en-US" dirty="0" smtClean="0"/>
              <a:t>The location of restrooms and break rooms.</a:t>
            </a:r>
          </a:p>
          <a:p>
            <a:pPr lvl="1"/>
            <a:r>
              <a:rPr lang="en-US" dirty="0" smtClean="0"/>
              <a:t>Ground rules for the training.</a:t>
            </a:r>
          </a:p>
          <a:p>
            <a:pPr lvl="1"/>
            <a:r>
              <a:rPr lang="en-US" dirty="0" smtClean="0"/>
              <a:t>Instructor introductions.</a:t>
            </a:r>
          </a:p>
          <a:p>
            <a:pPr lvl="1"/>
            <a:r>
              <a:rPr lang="en-US" dirty="0" smtClean="0"/>
              <a:t>Participant introductions.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a:t>
            </a:fld>
            <a:endParaRPr lang="en-US" dirty="0"/>
          </a:p>
        </p:txBody>
      </p:sp>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r>
              <a:rPr lang="en-US" sz="1200" dirty="0" smtClean="0"/>
              <a:t>Print Centrally means the document will be automatically generated and mailed without worker intervention.</a:t>
            </a:r>
          </a:p>
        </p:txBody>
      </p:sp>
      <p:sp>
        <p:nvSpPr>
          <p:cNvPr id="4" name="Slide Number Placeholder 3"/>
          <p:cNvSpPr>
            <a:spLocks noGrp="1"/>
          </p:cNvSpPr>
          <p:nvPr>
            <p:ph type="sldNum" sz="quarter" idx="10"/>
          </p:nvPr>
        </p:nvSpPr>
        <p:spPr/>
        <p:txBody>
          <a:bodyPr/>
          <a:lstStyle/>
          <a:p>
            <a:fld id="{227D64EB-181A-4E2D-AC89-30FC576AD03E}" type="slidenum">
              <a:rPr lang="en-US" smtClean="0"/>
              <a:t>10</a:t>
            </a:fld>
            <a:endParaRPr lang="en-US" dirty="0"/>
          </a:p>
        </p:txBody>
      </p:sp>
    </p:spTree>
    <p:extLst>
      <p:ext uri="{BB962C8B-B14F-4D97-AF65-F5344CB8AC3E}">
        <p14:creationId xmlns:p14="http://schemas.microsoft.com/office/powerpoint/2010/main" val="265038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t>11</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NOTE: When we override EDBC on cases a form is the resulting notice of the action.  There are other programs like </a:t>
            </a:r>
            <a:r>
              <a:rPr lang="en-US" sz="1200" dirty="0" err="1" smtClean="0"/>
              <a:t>Medikan</a:t>
            </a:r>
            <a:r>
              <a:rPr lang="en-US" sz="1200" dirty="0" smtClean="0"/>
              <a:t> that the only notification is by form.  Also the notifications to Nursing Facilities are all on forms. </a:t>
            </a:r>
          </a:p>
        </p:txBody>
      </p:sp>
      <p:sp>
        <p:nvSpPr>
          <p:cNvPr id="4" name="Slide Number Placeholder 3"/>
          <p:cNvSpPr>
            <a:spLocks noGrp="1"/>
          </p:cNvSpPr>
          <p:nvPr>
            <p:ph type="sldNum" sz="quarter" idx="10"/>
          </p:nvPr>
        </p:nvSpPr>
        <p:spPr/>
        <p:txBody>
          <a:bodyPr/>
          <a:lstStyle/>
          <a:p>
            <a:fld id="{227D64EB-181A-4E2D-AC89-30FC576AD03E}" type="slidenum">
              <a:rPr lang="en-US" smtClean="0"/>
              <a:t>12</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Forms and NOAs may be viewed in the SSP - Currently forms are not viewable in the SSP - this is supposed to be fixed but has not happened yet.</a:t>
            </a:r>
          </a:p>
          <a:p>
            <a:pPr marL="0" indent="0">
              <a:buNone/>
            </a:pPr>
            <a:endParaRPr lang="en-US" sz="120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13</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14</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Within the system, the user will have 2 options to determine a consumer’s benefits.</a:t>
            </a:r>
            <a:r>
              <a:rPr lang="en-US" sz="1200" baseline="0" dirty="0" smtClean="0"/>
              <a:t> Those options are (1) manual EDBC or (2) run EDBC. </a:t>
            </a:r>
          </a:p>
          <a:p>
            <a:pPr marL="0" indent="0">
              <a:buNone/>
            </a:pPr>
            <a:r>
              <a:rPr lang="en-US" sz="1200" baseline="0" dirty="0" smtClean="0"/>
              <a:t>Manual EDBC will not generate a NOA. It will require the user to enter the information determined by the manual EDBC into a form.</a:t>
            </a:r>
          </a:p>
          <a:p>
            <a:pPr marL="0" indent="0">
              <a:buNone/>
            </a:pPr>
            <a:r>
              <a:rPr lang="en-US" sz="1200" baseline="0" dirty="0" smtClean="0"/>
              <a:t>When a worker runs EDBC the NOA will be generated when the user accepts the EDBC and selects the “Save &amp; Continue” button.</a:t>
            </a:r>
            <a:endParaRPr lang="en-US" sz="120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15</a:t>
            </a:fld>
            <a:endParaRPr lang="en-US" dirty="0"/>
          </a:p>
        </p:txBody>
      </p:sp>
    </p:spTree>
    <p:extLst>
      <p:ext uri="{BB962C8B-B14F-4D97-AF65-F5344CB8AC3E}">
        <p14:creationId xmlns:p14="http://schemas.microsoft.com/office/powerpoint/2010/main" val="265038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and NOAs will be printed on the front and back of a page, and can be multiple pages depending on the length of the content. When Rights and Responsibilities information appears it will be at the end of the document.</a:t>
            </a:r>
          </a:p>
          <a:p>
            <a:r>
              <a:rPr lang="en-US" dirty="0"/>
              <a:t>The NOA and appropriate Forms that are populated with case information will identify who is sending the document and will provide appropriate return contact information</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16</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NOA Limitations:</a:t>
            </a:r>
            <a:r>
              <a:rPr lang="en-US" sz="1200" dirty="0" smtClean="0"/>
              <a:t>  Despite some unique and positive features of NOAs in KEES, there are some limitations.</a:t>
            </a:r>
          </a:p>
          <a:p>
            <a:r>
              <a:rPr lang="en-US" sz="1200" dirty="0" smtClean="0"/>
              <a:t>For one thing, if there are multiple persons included in a program on a NOA, the individual information will be dealt with separately and consecutively.  For example if there are three children being approved, instead of one paragraph referencing all three children and other mutual information explained, each child will have eligibility described in separate sections in the same NOA.</a:t>
            </a:r>
          </a:p>
          <a:p>
            <a:r>
              <a:rPr lang="en-US" sz="1200" dirty="0" smtClean="0"/>
              <a:t>Another limitation is that an individual NOA can only deal with a single program or month.  For example if eligibility for separate months must be explained, then a separate NOAs will be produced. Likewise, if more than one program is involved, separate NOAs must be produced.</a:t>
            </a:r>
          </a:p>
          <a:p>
            <a:pPr marL="0" indent="0">
              <a:spcBef>
                <a:spcPts val="600"/>
              </a:spcBef>
              <a:buNone/>
            </a:pPr>
            <a:r>
              <a:rPr lang="en-US" sz="1200" dirty="0" smtClean="0"/>
              <a:t>As mentioned earlier, all Forms and NOAs produced centrally on the same day would be included in a single mailing.</a:t>
            </a:r>
            <a:endParaRPr lang="en-US" sz="1200" dirty="0"/>
          </a:p>
        </p:txBody>
      </p:sp>
      <p:sp>
        <p:nvSpPr>
          <p:cNvPr id="4" name="Slide Number Placeholder 3"/>
          <p:cNvSpPr>
            <a:spLocks noGrp="1"/>
          </p:cNvSpPr>
          <p:nvPr>
            <p:ph type="sldNum" sz="quarter" idx="10"/>
          </p:nvPr>
        </p:nvSpPr>
        <p:spPr/>
        <p:txBody>
          <a:bodyPr/>
          <a:lstStyle/>
          <a:p>
            <a:fld id="{227D64EB-181A-4E2D-AC89-30FC576AD03E}" type="slidenum">
              <a:rPr lang="en-US" smtClean="0"/>
              <a:t>17</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Barcodes.  </a:t>
            </a:r>
            <a:r>
              <a:rPr lang="en-US" dirty="0"/>
              <a:t>A special feature of KEES Forms and NOAs is barcodes which are included on the documents. There are two types: </a:t>
            </a:r>
          </a:p>
          <a:p>
            <a:pPr>
              <a:spcBef>
                <a:spcPts val="1200"/>
              </a:spcBef>
            </a:pPr>
            <a:r>
              <a:rPr lang="en-US" dirty="0"/>
              <a:t>Stuffer barcodes</a:t>
            </a:r>
          </a:p>
          <a:p>
            <a:pPr>
              <a:spcBef>
                <a:spcPts val="1200"/>
              </a:spcBef>
            </a:pPr>
            <a:r>
              <a:rPr lang="en-US" dirty="0"/>
              <a:t>Document </a:t>
            </a:r>
            <a:r>
              <a:rPr lang="en-US" dirty="0" smtClean="0"/>
              <a:t>barcodes</a:t>
            </a:r>
          </a:p>
          <a:p>
            <a:pPr defTabSz="897301">
              <a:spcBef>
                <a:spcPts val="1200"/>
              </a:spcBef>
            </a:pPr>
            <a:r>
              <a:rPr lang="en-US" i="1" dirty="0" smtClean="0"/>
              <a:t>Stuffer barcodes</a:t>
            </a:r>
            <a:r>
              <a:rPr lang="en-US" dirty="0" smtClean="0"/>
              <a:t> are included with a Form or NOA so that when centrally mailed, any appropriate stuffer is included with the mailing. This barcode also assists in bundling all correspondence to the consumer for that day into the same envelope. The stuffer barcode will be located in the upper left corner along the side of the addressed to data.</a:t>
            </a:r>
          </a:p>
          <a:p>
            <a:pPr defTabSz="897301">
              <a:spcBef>
                <a:spcPts val="1200"/>
              </a:spcBef>
            </a:pPr>
            <a:r>
              <a:rPr lang="en-US" i="1" dirty="0" smtClean="0"/>
              <a:t>Document barcodes</a:t>
            </a:r>
            <a:r>
              <a:rPr lang="en-US" dirty="0" smtClean="0"/>
              <a:t> are located on the lower right hand corner of the Form or NOA. </a:t>
            </a:r>
          </a:p>
          <a:p>
            <a:r>
              <a:rPr lang="en-US" dirty="0" smtClean="0"/>
              <a:t>For example, when a review form with this barcode is timely returned by the consumer, the barcode associates the form to the appropriate case and identifies that it was timely returned. More information will be included on working with returned documents and needed information in another venue.</a:t>
            </a:r>
          </a:p>
          <a:p>
            <a:endParaRPr lang="en-US" dirty="0" smtClean="0"/>
          </a:p>
          <a:p>
            <a:r>
              <a:rPr lang="en-US" dirty="0" smtClean="0"/>
              <a:t>Re:</a:t>
            </a:r>
            <a:r>
              <a:rPr lang="en-US" baseline="0" dirty="0" smtClean="0"/>
              <a:t> Return Mail – Mail that has been returned as undelivered will have to be manually entered in to the system on the Distributed Documents screen. This will allow the system to generate a warning message if the user attempts to distribute a document to an address where the last correspondence was returned as “undelivered”. </a:t>
            </a:r>
          </a:p>
          <a:p>
            <a:r>
              <a:rPr lang="en-US" baseline="0" dirty="0" smtClean="0"/>
              <a:t>The message will generate as a warning when the user selects Run EDBC on a NOA or Save &amp; Print Central or Local on a form.</a:t>
            </a:r>
            <a:endParaRPr lang="en-US" dirty="0" smtClean="0"/>
          </a:p>
          <a:p>
            <a:pPr defTabSz="897301">
              <a:spcBef>
                <a:spcPts val="1200"/>
              </a:spcBef>
            </a:pPr>
            <a:endParaRPr lang="en-US" dirty="0" smtClean="0"/>
          </a:p>
          <a:p>
            <a:pPr>
              <a:spcBef>
                <a:spcPts val="1200"/>
              </a:spcBef>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18</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Imaging staff should be aware that any extra documents received with a barcoded document</a:t>
            </a:r>
            <a:r>
              <a:rPr lang="en-US" baseline="0" dirty="0" smtClean="0"/>
              <a:t> would be indexed to the same indexing values if scanned together.</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19</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unit is about the various documents which are distributed to KDHE and DCF consumers through KEES.</a:t>
            </a:r>
          </a:p>
          <a:p>
            <a:pPr marL="0" indent="0">
              <a:buNone/>
            </a:pPr>
            <a:r>
              <a:rPr lang="en-US" dirty="0" smtClean="0"/>
              <a:t> </a:t>
            </a:r>
          </a:p>
          <a:p>
            <a:pPr marL="0" indent="0">
              <a:buNone/>
            </a:pPr>
            <a:r>
              <a:rPr lang="en-US" dirty="0" smtClean="0"/>
              <a:t>Users</a:t>
            </a:r>
            <a:r>
              <a:rPr lang="en-US" baseline="0" dirty="0" smtClean="0"/>
              <a:t> should learn the difference of forms and NOAs, and when to use which type of document.</a:t>
            </a:r>
            <a:endParaRPr lang="en-US" dirty="0" smtClean="0"/>
          </a:p>
          <a:p>
            <a:pPr marL="0" indent="0">
              <a:buNone/>
            </a:pPr>
            <a:r>
              <a:rPr lang="en-US" dirty="0" smtClean="0"/>
              <a:t>In KEES, these documents are referred to as </a:t>
            </a:r>
            <a:r>
              <a:rPr lang="en-US" b="1" dirty="0" smtClean="0"/>
              <a:t>Distributed Documents</a:t>
            </a:r>
            <a:r>
              <a:rPr lang="en-US" dirty="0" smtClean="0"/>
              <a:t>, which is also the name of the Local navigation tab under the </a:t>
            </a:r>
            <a:r>
              <a:rPr lang="en-US" b="1" dirty="0" smtClean="0"/>
              <a:t>Eligibility</a:t>
            </a:r>
            <a:r>
              <a:rPr lang="en-US" dirty="0" smtClean="0"/>
              <a:t> Global navigation tab.</a:t>
            </a:r>
          </a:p>
          <a:p>
            <a:pPr marL="0" indent="0">
              <a:buNone/>
            </a:pPr>
            <a:r>
              <a:rPr lang="en-US" dirty="0" smtClean="0"/>
              <a:t> </a:t>
            </a:r>
          </a:p>
          <a:p>
            <a:pPr marL="0" indent="0">
              <a:buNone/>
            </a:pPr>
            <a:r>
              <a:rPr lang="en-US" dirty="0" smtClean="0"/>
              <a:t>KEES distributed documents fall under two categories and are discussed at length in this course:</a:t>
            </a:r>
          </a:p>
          <a:p>
            <a:r>
              <a:rPr lang="en-US" dirty="0" smtClean="0"/>
              <a:t>Category #1: Forms</a:t>
            </a:r>
          </a:p>
          <a:p>
            <a:r>
              <a:rPr lang="en-US" dirty="0" smtClean="0"/>
              <a:t>Category #2 :Notices of Action (NOAs)</a:t>
            </a:r>
          </a:p>
        </p:txBody>
      </p:sp>
      <p:sp>
        <p:nvSpPr>
          <p:cNvPr id="4" name="Slide Number Placeholder 3"/>
          <p:cNvSpPr>
            <a:spLocks noGrp="1"/>
          </p:cNvSpPr>
          <p:nvPr>
            <p:ph type="sldNum" sz="quarter" idx="10"/>
          </p:nvPr>
        </p:nvSpPr>
        <p:spPr/>
        <p:txBody>
          <a:bodyPr/>
          <a:lstStyle/>
          <a:p>
            <a:fld id="{227D64EB-181A-4E2D-AC89-30FC576AD03E}" type="slidenum">
              <a:rPr lang="en-US" smtClean="0"/>
              <a:t>2</a:t>
            </a:fld>
            <a:endParaRPr lang="en-US" dirty="0"/>
          </a:p>
        </p:txBody>
      </p:sp>
    </p:spTree>
    <p:extLst>
      <p:ext uri="{BB962C8B-B14F-4D97-AF65-F5344CB8AC3E}">
        <p14:creationId xmlns:p14="http://schemas.microsoft.com/office/powerpoint/2010/main" val="2650384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20</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r>
              <a:rPr lang="en-US" sz="1200" dirty="0" smtClean="0">
                <a:latin typeface="Arial" pitchFamily="34" charset="0"/>
                <a:cs typeface="Arial" pitchFamily="34" charset="0"/>
              </a:rPr>
              <a:t>For</a:t>
            </a:r>
            <a:r>
              <a:rPr lang="en-US" sz="1200" baseline="0" dirty="0" smtClean="0">
                <a:latin typeface="Arial" pitchFamily="34" charset="0"/>
                <a:cs typeface="Arial" pitchFamily="34" charset="0"/>
              </a:rPr>
              <a:t> most Form situations, start at the Documents Control Global Navigation tab, complete the search and select steps, complete a window to bring in case information add content if needed, review the Form, choose the print option and finish.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t>21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pPr/>
              <a:t>22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smtClean="0">
                <a:latin typeface="Arial" pitchFamily="34" charset="0"/>
                <a:cs typeface="Arial" pitchFamily="34" charset="0"/>
              </a:rPr>
              <a:t>If a user selects</a:t>
            </a:r>
            <a:r>
              <a:rPr lang="en-US" baseline="0" dirty="0" smtClean="0">
                <a:latin typeface="Arial" pitchFamily="34" charset="0"/>
                <a:cs typeface="Arial" pitchFamily="34" charset="0"/>
              </a:rPr>
              <a:t> a blank template, add verbal (writes a message) and prints it locally it needs be saved to the case by the worker. (See Imaging.)</a:t>
            </a:r>
          </a:p>
          <a:p>
            <a:pPr>
              <a:spcBef>
                <a:spcPts val="1200"/>
              </a:spcBef>
            </a:pPr>
            <a:r>
              <a:rPr lang="en-US" baseline="0" dirty="0" smtClean="0">
                <a:latin typeface="Arial" pitchFamily="34" charset="0"/>
                <a:cs typeface="Arial" pitchFamily="34" charset="0"/>
              </a:rPr>
              <a:t>Once a form is viewable in SSP, it cannot be edited or deleted in either ABMS or SSP. This only applies once posting a form to SSP.  Although, this may change in the future.</a:t>
            </a:r>
          </a:p>
          <a:p>
            <a:pPr>
              <a:spcBef>
                <a:spcPts val="1200"/>
              </a:spcBef>
            </a:pPr>
            <a:r>
              <a:rPr lang="en-US" baseline="0" dirty="0" smtClean="0">
                <a:latin typeface="Arial" pitchFamily="34" charset="0"/>
                <a:cs typeface="Arial" pitchFamily="34" charset="0"/>
              </a:rPr>
              <a:t>If copies of a form are generated for additional correspondents, and the primary copy is deleted, the copies for additional correspondents are NOT automatically deleted. The user has to delete them separately.</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pPr/>
              <a:t>23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spcBef>
                <a:spcPts val="1200"/>
              </a:spcBef>
              <a:defRPr/>
            </a:pPr>
            <a:r>
              <a:rPr lang="en-US" dirty="0" smtClean="0"/>
              <a:t>When </a:t>
            </a:r>
            <a:r>
              <a:rPr lang="en-US" dirty="0"/>
              <a:t>a specific Form is brought up inside the context of a case different actions are taken. Detailed steps for completing these processes are illustrated in later examples.</a:t>
            </a:r>
          </a:p>
          <a:p>
            <a:pPr defTabSz="897301">
              <a:spcBef>
                <a:spcPts val="1200"/>
              </a:spcBef>
              <a:defRPr/>
            </a:pPr>
            <a:r>
              <a:rPr lang="en-US" dirty="0" smtClean="0"/>
              <a:t>There are a couple of exceptions when a specific Form is brought up inside the context of a case. Detailed steps for completing these processes are illustrated in later examples.</a:t>
            </a:r>
          </a:p>
          <a:p>
            <a:pPr defTabSz="897301">
              <a:spcBef>
                <a:spcPts val="1200"/>
              </a:spcBef>
              <a:defRPr/>
            </a:pPr>
            <a:endParaRPr lang="en-US" dirty="0"/>
          </a:p>
          <a:p>
            <a:pPr>
              <a:spcBef>
                <a:spcPts val="1200"/>
              </a:spcBef>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pPr/>
              <a:t>24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r>
              <a:rPr lang="en-US" sz="1200" b="1" dirty="0" smtClean="0"/>
              <a:t>Note:</a:t>
            </a:r>
            <a:r>
              <a:rPr lang="en-US" sz="1200" dirty="0" smtClean="0"/>
              <a:t> Reviewing each NOA produced after running EDBC is essential.</a:t>
            </a:r>
          </a:p>
          <a:p>
            <a:pPr marL="0" indent="0">
              <a:spcBef>
                <a:spcPts val="1200"/>
              </a:spcBef>
              <a:buNone/>
            </a:pPr>
            <a:r>
              <a:rPr lang="en-US" sz="1200" dirty="0" smtClean="0"/>
              <a:t>If the NOA produced isn’t correct other steps are necessary. If a NOA is incorrect based on entered data, do not save it after running EDBC. Instead, correct the information in the data collection pages that caused the error, rerun EDBC, and re-review the newly produced NOA for correctness.</a:t>
            </a:r>
          </a:p>
          <a:p>
            <a:pPr marL="0" indent="0">
              <a:buNone/>
            </a:pPr>
            <a:endParaRPr lang="en-US" sz="1200" dirty="0" smtClean="0"/>
          </a:p>
          <a:p>
            <a:pPr marL="0" indent="0">
              <a:buNone/>
            </a:pPr>
            <a:r>
              <a:rPr lang="en-US" sz="1200" dirty="0" smtClean="0"/>
              <a:t>If a clarifying statement would suffice, generate Form V-008 General Correspondence with information to accompany the NOA</a:t>
            </a:r>
          </a:p>
          <a:p>
            <a:pPr marL="0" indent="0">
              <a:buNone/>
            </a:pPr>
            <a:endParaRPr lang="en-US" sz="1200" dirty="0" smtClean="0"/>
          </a:p>
          <a:p>
            <a:pPr marL="0" indent="0">
              <a:buNone/>
            </a:pPr>
            <a:r>
              <a:rPr lang="en-US" sz="1200" dirty="0" smtClean="0"/>
              <a:t>An</a:t>
            </a:r>
            <a:r>
              <a:rPr lang="en-US" sz="1200" baseline="0" dirty="0" smtClean="0"/>
              <a:t> option if necessary is to again not save the NOA after running EDBC, and instead generate a backup Form. As a substitute for some NOAs, back up Forms in a NOA format are available to allow more text entry by the user so that the correct message can be sent to the consumer.</a:t>
            </a:r>
          </a:p>
          <a:p>
            <a:pPr marL="0" indent="0">
              <a:spcBef>
                <a:spcPts val="1200"/>
              </a:spcBef>
              <a:buNone/>
            </a:pPr>
            <a:r>
              <a:rPr lang="en-US" sz="1200" dirty="0" smtClean="0"/>
              <a:t>These back up Forms are:</a:t>
            </a:r>
          </a:p>
          <a:p>
            <a:r>
              <a:rPr lang="en-US" sz="1200" dirty="0" smtClean="0"/>
              <a:t>V-115 General Notice of Approval</a:t>
            </a:r>
          </a:p>
          <a:p>
            <a:r>
              <a:rPr lang="en-US" sz="1200" dirty="0" smtClean="0"/>
              <a:t>V-200 General Notice of Denial</a:t>
            </a:r>
          </a:p>
          <a:p>
            <a:r>
              <a:rPr lang="en-US" sz="1200" dirty="0" smtClean="0"/>
              <a:t>V-400 General Notice of Discontinuance (Closure)</a:t>
            </a:r>
          </a:p>
          <a:p>
            <a:r>
              <a:rPr lang="en-US" sz="1200" dirty="0" smtClean="0"/>
              <a:t>V-600 General Notice of Reinstatement</a:t>
            </a:r>
          </a:p>
          <a:p>
            <a:r>
              <a:rPr lang="en-US" sz="1200" dirty="0" smtClean="0"/>
              <a:t>V-700 General Notice of Change</a:t>
            </a:r>
            <a:endParaRPr lang="en-US" sz="1200" dirty="0"/>
          </a:p>
        </p:txBody>
      </p:sp>
      <p:sp>
        <p:nvSpPr>
          <p:cNvPr id="4" name="Slide Number Placeholder 3"/>
          <p:cNvSpPr>
            <a:spLocks noGrp="1"/>
          </p:cNvSpPr>
          <p:nvPr>
            <p:ph type="sldNum" sz="quarter" idx="10"/>
          </p:nvPr>
        </p:nvSpPr>
        <p:spPr/>
        <p:txBody>
          <a:bodyPr/>
          <a:lstStyle/>
          <a:p>
            <a:fld id="{227D64EB-181A-4E2D-AC89-30FC576AD03E}" type="slidenum">
              <a:rPr lang="en-US" smtClean="0"/>
              <a:t>26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smtClean="0"/>
              <a:t>Documents that have been distributed to the consumer should not</a:t>
            </a:r>
            <a:r>
              <a:rPr lang="en-US" baseline="0" dirty="0" smtClean="0"/>
              <a:t> be deleted.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29</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a:t>
            </a:fld>
            <a:endParaRPr lang="en-US" dirty="0"/>
          </a:p>
        </p:txBody>
      </p:sp>
    </p:spTree>
    <p:extLst>
      <p:ext uri="{BB962C8B-B14F-4D97-AF65-F5344CB8AC3E}">
        <p14:creationId xmlns:p14="http://schemas.microsoft.com/office/powerpoint/2010/main" val="2584486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Facility notices may have a user entered “Copies Sent To” field. These need to be</a:t>
            </a:r>
            <a:r>
              <a:rPr lang="en-US" baseline="0" dirty="0" smtClean="0"/>
              <a:t> printed locally and mailed by the worker. These will not </a:t>
            </a:r>
            <a:r>
              <a:rPr lang="en-US" baseline="0" smtClean="0"/>
              <a:t>automatically generate.</a:t>
            </a:r>
            <a:endParaRPr lang="en-US" smtClean="0"/>
          </a:p>
          <a:p>
            <a:r>
              <a:rPr lang="en-US" dirty="0" smtClean="0"/>
              <a:t>Copies of</a:t>
            </a:r>
            <a:r>
              <a:rPr lang="en-US" baseline="0" dirty="0" smtClean="0"/>
              <a:t> NOAs</a:t>
            </a:r>
            <a:r>
              <a:rPr lang="en-US" dirty="0" smtClean="0"/>
              <a:t> will automatically be sent to additional correspondents as long as the roles are selected prior to running EDBC.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30</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r>
              <a:rPr lang="en-US" dirty="0" smtClean="0"/>
              <a:t>Note: Blank Template Forms without case or office information and always printed locally as mentioned earlier, are not kept on record. That’s because when a Form is generated outside the context of a case, it has no specific consumer or case to be associated with in KEES.</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31</a:t>
            </a:fld>
            <a:endParaRPr lang="en-US" dirty="0"/>
          </a:p>
        </p:txBody>
      </p:sp>
    </p:spTree>
    <p:extLst>
      <p:ext uri="{BB962C8B-B14F-4D97-AF65-F5344CB8AC3E}">
        <p14:creationId xmlns:p14="http://schemas.microsoft.com/office/powerpoint/2010/main" val="2650384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To access the history or documents, click on the </a:t>
            </a:r>
            <a:r>
              <a:rPr lang="en-US" b="1" dirty="0">
                <a:latin typeface="Arial" pitchFamily="34" charset="0"/>
                <a:cs typeface="Arial" pitchFamily="34" charset="0"/>
              </a:rPr>
              <a:t>Distributed Documents</a:t>
            </a:r>
            <a:r>
              <a:rPr lang="en-US" dirty="0">
                <a:latin typeface="Arial" pitchFamily="34" charset="0"/>
                <a:cs typeface="Arial" pitchFamily="34" charset="0"/>
              </a:rPr>
              <a:t>, </a:t>
            </a:r>
            <a:r>
              <a:rPr lang="en-US" b="1" dirty="0">
                <a:latin typeface="Arial" pitchFamily="34" charset="0"/>
                <a:cs typeface="Arial" pitchFamily="34" charset="0"/>
              </a:rPr>
              <a:t>Local</a:t>
            </a:r>
            <a:r>
              <a:rPr lang="en-US" dirty="0">
                <a:latin typeface="Arial" pitchFamily="34" charset="0"/>
                <a:cs typeface="Arial" pitchFamily="34" charset="0"/>
              </a:rPr>
              <a:t> Navigation tab. The </a:t>
            </a:r>
            <a:r>
              <a:rPr lang="en-US" b="1" dirty="0">
                <a:latin typeface="Arial" pitchFamily="34" charset="0"/>
                <a:cs typeface="Arial" pitchFamily="34" charset="0"/>
              </a:rPr>
              <a:t>Distributed Document Search</a:t>
            </a:r>
            <a:r>
              <a:rPr lang="en-US" dirty="0">
                <a:latin typeface="Arial" pitchFamily="34" charset="0"/>
                <a:cs typeface="Arial" pitchFamily="34" charset="0"/>
              </a:rPr>
              <a:t> page will appear. There are several ways to search for past documents.</a:t>
            </a:r>
          </a:p>
          <a:p>
            <a:pPr>
              <a:spcBef>
                <a:spcPts val="1200"/>
              </a:spcBef>
            </a:pPr>
            <a:r>
              <a:rPr lang="en-US" dirty="0">
                <a:latin typeface="Arial" pitchFamily="34" charset="0"/>
                <a:cs typeface="Arial" pitchFamily="34" charset="0"/>
              </a:rPr>
              <a:t>The </a:t>
            </a:r>
            <a:r>
              <a:rPr lang="en-US" b="1" dirty="0">
                <a:latin typeface="Arial" pitchFamily="34" charset="0"/>
                <a:cs typeface="Arial" pitchFamily="34" charset="0"/>
              </a:rPr>
              <a:t>Case Number </a:t>
            </a:r>
            <a:r>
              <a:rPr lang="en-US" dirty="0">
                <a:latin typeface="Arial" pitchFamily="34" charset="0"/>
                <a:cs typeface="Arial" pitchFamily="34" charset="0"/>
              </a:rPr>
              <a:t>will populate if in the context of a case, otherwise it must be entered. In addition to the </a:t>
            </a:r>
            <a:r>
              <a:rPr lang="en-US" b="1" dirty="0">
                <a:latin typeface="Arial" pitchFamily="34" charset="0"/>
                <a:cs typeface="Arial" pitchFamily="34" charset="0"/>
              </a:rPr>
              <a:t>Case Number</a:t>
            </a:r>
            <a:r>
              <a:rPr lang="en-US" dirty="0">
                <a:latin typeface="Arial" pitchFamily="34" charset="0"/>
                <a:cs typeface="Arial" pitchFamily="34" charset="0"/>
              </a:rPr>
              <a:t>, the search can be narrowed down to a specific document </a:t>
            </a:r>
            <a:r>
              <a:rPr lang="en-US" b="1" dirty="0">
                <a:latin typeface="Arial" pitchFamily="34" charset="0"/>
                <a:cs typeface="Arial" pitchFamily="34" charset="0"/>
              </a:rPr>
              <a:t>Name</a:t>
            </a:r>
            <a:r>
              <a:rPr lang="en-US" dirty="0">
                <a:latin typeface="Arial" pitchFamily="34" charset="0"/>
                <a:cs typeface="Arial" pitchFamily="34" charset="0"/>
              </a:rPr>
              <a:t> or </a:t>
            </a:r>
            <a:r>
              <a:rPr lang="en-US" b="1" dirty="0">
                <a:latin typeface="Arial" pitchFamily="34" charset="0"/>
                <a:cs typeface="Arial" pitchFamily="34" charset="0"/>
              </a:rPr>
              <a:t>Type</a:t>
            </a:r>
            <a:r>
              <a:rPr lang="en-US" dirty="0">
                <a:latin typeface="Arial" pitchFamily="34" charset="0"/>
                <a:cs typeface="Arial" pitchFamily="34" charset="0"/>
              </a:rPr>
              <a:t>, </a:t>
            </a:r>
            <a:r>
              <a:rPr lang="en-US" b="1" dirty="0">
                <a:latin typeface="Arial" pitchFamily="34" charset="0"/>
                <a:cs typeface="Arial" pitchFamily="34" charset="0"/>
              </a:rPr>
              <a:t>Status</a:t>
            </a:r>
            <a:r>
              <a:rPr lang="en-US" dirty="0">
                <a:latin typeface="Arial" pitchFamily="34" charset="0"/>
                <a:cs typeface="Arial" pitchFamily="34" charset="0"/>
              </a:rPr>
              <a:t>, or even </a:t>
            </a:r>
            <a:r>
              <a:rPr lang="en-US" b="1" dirty="0">
                <a:latin typeface="Arial" pitchFamily="34" charset="0"/>
                <a:cs typeface="Arial" pitchFamily="34" charset="0"/>
              </a:rPr>
              <a:t>Program Type </a:t>
            </a:r>
            <a:r>
              <a:rPr lang="en-US" dirty="0">
                <a:latin typeface="Arial" pitchFamily="34" charset="0"/>
                <a:cs typeface="Arial" pitchFamily="34" charset="0"/>
              </a:rPr>
              <a:t>or </a:t>
            </a:r>
            <a:r>
              <a:rPr lang="en-US" b="1" dirty="0">
                <a:latin typeface="Arial" pitchFamily="34" charset="0"/>
                <a:cs typeface="Arial" pitchFamily="34" charset="0"/>
              </a:rPr>
              <a:t>Category</a:t>
            </a:r>
            <a:r>
              <a:rPr lang="en-US" dirty="0">
                <a:latin typeface="Arial" pitchFamily="34" charset="0"/>
                <a:cs typeface="Arial" pitchFamily="34" charset="0"/>
              </a:rPr>
              <a:t>. It can be further refined by date range of the Form or NOA being sought.  One can also specify the number of results per page.</a:t>
            </a:r>
          </a:p>
          <a:p>
            <a:pPr>
              <a:spcBef>
                <a:spcPts val="1200"/>
              </a:spcBef>
            </a:pPr>
            <a:r>
              <a:rPr lang="en-US" dirty="0">
                <a:latin typeface="Arial" pitchFamily="34" charset="0"/>
                <a:cs typeface="Arial" pitchFamily="34" charset="0"/>
              </a:rPr>
              <a:t>Let’s do an  example of bringing up a past Form to view, and regenerating it to illustrate the search process and how to use it.</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36</a:t>
            </a:fld>
            <a:endParaRPr lang="en-US"/>
          </a:p>
        </p:txBody>
      </p:sp>
    </p:spTree>
    <p:extLst>
      <p:ext uri="{BB962C8B-B14F-4D97-AF65-F5344CB8AC3E}">
        <p14:creationId xmlns:p14="http://schemas.microsoft.com/office/powerpoint/2010/main" val="3759538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37</a:t>
            </a:fld>
            <a:endParaRPr lang="en-US"/>
          </a:p>
        </p:txBody>
      </p:sp>
    </p:spTree>
    <p:extLst>
      <p:ext uri="{BB962C8B-B14F-4D97-AF65-F5344CB8AC3E}">
        <p14:creationId xmlns:p14="http://schemas.microsoft.com/office/powerpoint/2010/main" val="3759538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38</a:t>
            </a:fld>
            <a:endParaRPr lang="en-US"/>
          </a:p>
        </p:txBody>
      </p:sp>
    </p:spTree>
    <p:extLst>
      <p:ext uri="{BB962C8B-B14F-4D97-AF65-F5344CB8AC3E}">
        <p14:creationId xmlns:p14="http://schemas.microsoft.com/office/powerpoint/2010/main" val="3759538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Regenerated documents can be generated and mailed locally or centrally.  </a:t>
            </a:r>
            <a:r>
              <a:rPr lang="en-US" sz="1200" smtClean="0"/>
              <a:t>That choice should be made dependent on whether or not the address on the document is correct.</a:t>
            </a:r>
            <a:endParaRPr lang="en-US" sz="1200" dirty="0"/>
          </a:p>
        </p:txBody>
      </p:sp>
      <p:sp>
        <p:nvSpPr>
          <p:cNvPr id="4" name="Slide Number Placeholder 3"/>
          <p:cNvSpPr>
            <a:spLocks noGrp="1"/>
          </p:cNvSpPr>
          <p:nvPr>
            <p:ph type="sldNum" sz="quarter" idx="10"/>
          </p:nvPr>
        </p:nvSpPr>
        <p:spPr/>
        <p:txBody>
          <a:bodyPr/>
          <a:lstStyle/>
          <a:p>
            <a:fld id="{227D64EB-181A-4E2D-AC89-30FC576AD03E}" type="slidenum">
              <a:rPr lang="en-US" smtClean="0"/>
              <a:t>39</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40</a:t>
            </a:fld>
            <a:endParaRPr lang="en-US" dirty="0"/>
          </a:p>
        </p:txBody>
      </p:sp>
    </p:spTree>
    <p:extLst>
      <p:ext uri="{BB962C8B-B14F-4D97-AF65-F5344CB8AC3E}">
        <p14:creationId xmlns:p14="http://schemas.microsoft.com/office/powerpoint/2010/main" val="2953682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other languages are available at this time. The Language of Correspondence is the field by the Correspondence design that should be marked Spanish to get Spanish NOA. </a:t>
            </a:r>
          </a:p>
        </p:txBody>
      </p:sp>
      <p:sp>
        <p:nvSpPr>
          <p:cNvPr id="4" name="Slide Number Placeholder 3"/>
          <p:cNvSpPr>
            <a:spLocks noGrp="1"/>
          </p:cNvSpPr>
          <p:nvPr>
            <p:ph type="sldNum" sz="quarter" idx="10"/>
          </p:nvPr>
        </p:nvSpPr>
        <p:spPr/>
        <p:txBody>
          <a:bodyPr/>
          <a:lstStyle/>
          <a:p>
            <a:fld id="{227D64EB-181A-4E2D-AC89-30FC576AD03E}" type="slidenum">
              <a:rPr lang="en-US" smtClean="0"/>
              <a:t>41</a:t>
            </a:fld>
            <a:endParaRPr lang="en-US" dirty="0"/>
          </a:p>
        </p:txBody>
      </p:sp>
    </p:spTree>
    <p:extLst>
      <p:ext uri="{BB962C8B-B14F-4D97-AF65-F5344CB8AC3E}">
        <p14:creationId xmlns:p14="http://schemas.microsoft.com/office/powerpoint/2010/main" val="2650384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42</a:t>
            </a:fld>
            <a:endParaRPr lang="en-US" dirty="0"/>
          </a:p>
        </p:txBody>
      </p:sp>
    </p:spTree>
    <p:extLst>
      <p:ext uri="{BB962C8B-B14F-4D97-AF65-F5344CB8AC3E}">
        <p14:creationId xmlns:p14="http://schemas.microsoft.com/office/powerpoint/2010/main" val="2650384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The Language of Correspondence is the field by the Correspondence design that should be marked Spanish to get Spanish NOA.  There is a defect currently which is 14176.  The only way to get Spanish NOA's currently is to put Spanish in the Spoken Language field.  This needs to be put into Training Consideration.  For most Spanish speakers all fields would be Spanish, but in case they spoke English and wanted correspondence in Spanish, the system cannot accommodate that currently.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44</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45</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 KEES:</a:t>
            </a:r>
          </a:p>
          <a:p>
            <a:pPr>
              <a:spcBef>
                <a:spcPts val="600"/>
              </a:spcBef>
            </a:pPr>
            <a:r>
              <a:rPr lang="en-US" sz="1200" b="1" dirty="0" smtClean="0">
                <a:latin typeface="Arial" pitchFamily="34" charset="0"/>
                <a:cs typeface="Arial" pitchFamily="34" charset="0"/>
              </a:rPr>
              <a:t>Form</a:t>
            </a:r>
            <a:r>
              <a:rPr lang="en-US" sz="1200" dirty="0" smtClean="0">
                <a:latin typeface="Arial" pitchFamily="34" charset="0"/>
                <a:cs typeface="Arial" pitchFamily="34" charset="0"/>
              </a:rPr>
              <a:t> refers to any distributed document with a primarily fixed text.</a:t>
            </a:r>
          </a:p>
          <a:p>
            <a:pPr>
              <a:spcBef>
                <a:spcPts val="600"/>
              </a:spcBef>
            </a:pPr>
            <a:r>
              <a:rPr lang="en-US" sz="1200" dirty="0" smtClean="0">
                <a:latin typeface="Arial" pitchFamily="34" charset="0"/>
                <a:cs typeface="Arial" pitchFamily="34" charset="0"/>
              </a:rPr>
              <a:t>Some Forms may be populated with information from KEES, for example a consumer’s name and address.</a:t>
            </a:r>
          </a:p>
          <a:p>
            <a:pPr>
              <a:spcBef>
                <a:spcPts val="600"/>
              </a:spcBef>
            </a:pPr>
            <a:r>
              <a:rPr lang="en-US" sz="1200" dirty="0" smtClean="0">
                <a:latin typeface="Arial" pitchFamily="34" charset="0"/>
                <a:cs typeface="Arial" pitchFamily="34" charset="0"/>
              </a:rPr>
              <a:t>Also certain Forms such as those in which information is requested have enterable fields in which the user may add text to clarify the specific information requested.</a:t>
            </a:r>
          </a:p>
          <a:p>
            <a:pPr>
              <a:spcBef>
                <a:spcPts val="600"/>
              </a:spcBef>
            </a:pPr>
            <a:r>
              <a:rPr lang="en-US" sz="1200" dirty="0" smtClean="0">
                <a:latin typeface="Arial" pitchFamily="34" charset="0"/>
                <a:cs typeface="Arial" pitchFamily="34" charset="0"/>
              </a:rPr>
              <a:t>But the primary content of a Form is specific to its function and has static text</a:t>
            </a:r>
          </a:p>
        </p:txBody>
      </p:sp>
      <p:sp>
        <p:nvSpPr>
          <p:cNvPr id="4" name="Slide Number Placeholder 3"/>
          <p:cNvSpPr>
            <a:spLocks noGrp="1"/>
          </p:cNvSpPr>
          <p:nvPr>
            <p:ph type="sldNum" sz="quarter" idx="10"/>
          </p:nvPr>
        </p:nvSpPr>
        <p:spPr/>
        <p:txBody>
          <a:bodyPr/>
          <a:lstStyle/>
          <a:p>
            <a:fld id="{227D64EB-181A-4E2D-AC89-30FC576AD03E}" type="slidenum">
              <a:rPr lang="en-US" smtClean="0"/>
              <a:t>5</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smtClean="0">
                <a:latin typeface="Arial" pitchFamily="34" charset="0"/>
                <a:cs typeface="Arial" pitchFamily="34" charset="0"/>
              </a:rPr>
              <a:t>Forms cannot be edited once they have been saved.</a:t>
            </a:r>
          </a:p>
          <a:p>
            <a:pPr>
              <a:spcBef>
                <a:spcPts val="600"/>
              </a:spcBef>
            </a:pPr>
            <a:endParaRPr lang="en-US" sz="1200" dirty="0" smtClean="0">
              <a:latin typeface="Arial" pitchFamily="34" charset="0"/>
              <a:cs typeface="Arial" pitchFamily="34" charset="0"/>
            </a:endParaRPr>
          </a:p>
          <a:p>
            <a:pPr>
              <a:spcBef>
                <a:spcPts val="600"/>
              </a:spcBef>
            </a:pPr>
            <a:r>
              <a:rPr lang="en-US" sz="1200" dirty="0" smtClean="0">
                <a:latin typeface="Arial" pitchFamily="34" charset="0"/>
                <a:cs typeface="Arial" pitchFamily="34" charset="0"/>
              </a:rPr>
              <a:t>Some examples of Forms are: </a:t>
            </a:r>
          </a:p>
          <a:p>
            <a:pPr marL="800100" lvl="1" indent="-342900">
              <a:spcBef>
                <a:spcPts val="600"/>
              </a:spcBef>
              <a:buFont typeface="Arial" pitchFamily="34" charset="0"/>
              <a:buChar char="•"/>
            </a:pPr>
            <a:r>
              <a:rPr lang="en-US" sz="1200" dirty="0" smtClean="0">
                <a:latin typeface="Arial" pitchFamily="34" charset="0"/>
                <a:cs typeface="Arial" pitchFamily="34" charset="0"/>
              </a:rPr>
              <a:t>Applications</a:t>
            </a:r>
          </a:p>
          <a:p>
            <a:pPr marL="800100" lvl="1" indent="-342900">
              <a:spcBef>
                <a:spcPts val="600"/>
              </a:spcBef>
              <a:buFont typeface="Arial" pitchFamily="34" charset="0"/>
              <a:buChar char="•"/>
            </a:pPr>
            <a:r>
              <a:rPr lang="en-US" sz="1200" dirty="0" smtClean="0">
                <a:latin typeface="Arial" pitchFamily="34" charset="0"/>
                <a:cs typeface="Arial" pitchFamily="34" charset="0"/>
              </a:rPr>
              <a:t>Income or resource verification letters</a:t>
            </a:r>
          </a:p>
          <a:p>
            <a:pPr marL="800100" lvl="1" indent="-342900">
              <a:spcBef>
                <a:spcPts val="600"/>
              </a:spcBef>
              <a:buFont typeface="Arial" pitchFamily="34" charset="0"/>
              <a:buChar char="•"/>
            </a:pPr>
            <a:r>
              <a:rPr lang="en-US" sz="1200" dirty="0" smtClean="0">
                <a:latin typeface="Arial" pitchFamily="34" charset="0"/>
                <a:cs typeface="Arial" pitchFamily="34" charset="0"/>
              </a:rPr>
              <a:t>HCBS case manager change letter. </a:t>
            </a:r>
          </a:p>
          <a:p>
            <a:pPr marL="457200" lvl="1" indent="0">
              <a:spcBef>
                <a:spcPts val="600"/>
              </a:spcBef>
              <a:buFont typeface="Arial" pitchFamily="34" charset="0"/>
              <a:buNone/>
            </a:pPr>
            <a:endParaRPr lang="en-US" sz="1200" dirty="0" smtClean="0">
              <a:latin typeface="Arial" pitchFamily="34" charset="0"/>
              <a:cs typeface="Arial" pitchFamily="34" charset="0"/>
            </a:endParaRPr>
          </a:p>
          <a:p>
            <a:pPr marL="457200" lvl="1" indent="0">
              <a:spcBef>
                <a:spcPts val="600"/>
              </a:spcBef>
              <a:buFont typeface="Arial" pitchFamily="34" charset="0"/>
              <a:buNone/>
            </a:pPr>
            <a:r>
              <a:rPr lang="en-US" sz="1200" dirty="0" smtClean="0">
                <a:latin typeface="Arial" pitchFamily="34" charset="0"/>
                <a:cs typeface="Arial" pitchFamily="34" charset="0"/>
              </a:rPr>
              <a:t>Facility Notices for Approval, Denial, Closure. These say notice, but they are forms. </a:t>
            </a:r>
          </a:p>
          <a:p>
            <a:pPr marL="457200" lvl="1" indent="0">
              <a:spcBef>
                <a:spcPts val="600"/>
              </a:spcBef>
              <a:buFont typeface="Arial" pitchFamily="34" charset="0"/>
              <a:buNone/>
            </a:pPr>
            <a:r>
              <a:rPr lang="en-US" sz="1200" dirty="0" smtClean="0">
                <a:latin typeface="Arial" pitchFamily="34" charset="0"/>
                <a:cs typeface="Arial" pitchFamily="34" charset="0"/>
              </a:rPr>
              <a:t>The next slide is an</a:t>
            </a:r>
            <a:r>
              <a:rPr lang="en-US" sz="1200" baseline="0" dirty="0" smtClean="0">
                <a:latin typeface="Arial" pitchFamily="34" charset="0"/>
                <a:cs typeface="Arial" pitchFamily="34" charset="0"/>
              </a:rPr>
              <a:t> example of a General </a:t>
            </a:r>
            <a:r>
              <a:rPr lang="en-US" sz="1200" baseline="0" dirty="0" err="1" smtClean="0">
                <a:latin typeface="Arial" pitchFamily="34" charset="0"/>
                <a:cs typeface="Arial" pitchFamily="34" charset="0"/>
              </a:rPr>
              <a:t>Correspondance</a:t>
            </a:r>
            <a:r>
              <a:rPr lang="en-US" sz="1200" baseline="0" dirty="0" smtClean="0">
                <a:latin typeface="Arial" pitchFamily="34" charset="0"/>
                <a:cs typeface="Arial" pitchFamily="34" charset="0"/>
              </a:rPr>
              <a:t> form.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t>6</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7</a:t>
            </a:fld>
            <a:endParaRPr lang="en-US"/>
          </a:p>
        </p:txBody>
      </p:sp>
    </p:spTree>
    <p:extLst>
      <p:ext uri="{BB962C8B-B14F-4D97-AF65-F5344CB8AC3E}">
        <p14:creationId xmlns:p14="http://schemas.microsoft.com/office/powerpoint/2010/main" val="306111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Notices of Action</a:t>
            </a:r>
            <a:r>
              <a:rPr lang="en-US" sz="1200" b="0" dirty="0" smtClean="0">
                <a:latin typeface="Arial" pitchFamily="34" charset="0"/>
                <a:cs typeface="Arial" pitchFamily="34" charset="0"/>
              </a:rPr>
              <a:t>,</a:t>
            </a:r>
            <a:r>
              <a:rPr lang="en-US" sz="1200" b="0" baseline="0" dirty="0" smtClean="0">
                <a:latin typeface="Arial" pitchFamily="34" charset="0"/>
                <a:cs typeface="Arial" pitchFamily="34" charset="0"/>
              </a:rPr>
              <a:t> or </a:t>
            </a:r>
            <a:r>
              <a:rPr lang="en-US" sz="1200" b="0" dirty="0" smtClean="0">
                <a:latin typeface="Arial" pitchFamily="34" charset="0"/>
                <a:cs typeface="Arial" pitchFamily="34" charset="0"/>
              </a:rPr>
              <a:t>NOAs, on the other hand, </a:t>
            </a:r>
            <a:r>
              <a:rPr lang="en-US" sz="1200" dirty="0" smtClean="0">
                <a:latin typeface="Arial" pitchFamily="34" charset="0"/>
                <a:cs typeface="Arial" pitchFamily="34" charset="0"/>
              </a:rPr>
              <a:t>are distributed documents that are “assembled” from a wide variety of statements, or fragments, that are prewritten and stored in KEES and can cover hundreds of different scenarios. Out of these many prewritten statements, the specific fragments and manual references pertaining to the case action</a:t>
            </a:r>
            <a:r>
              <a:rPr lang="en-US" sz="1200" baseline="0" dirty="0" smtClean="0">
                <a:latin typeface="Arial" pitchFamily="34" charset="0"/>
                <a:cs typeface="Arial" pitchFamily="34" charset="0"/>
              </a:rPr>
              <a:t> at hand </a:t>
            </a:r>
            <a:r>
              <a:rPr lang="en-US" sz="1200" dirty="0" smtClean="0">
                <a:latin typeface="Arial" pitchFamily="34" charset="0"/>
                <a:cs typeface="Arial" pitchFamily="34" charset="0"/>
              </a:rPr>
              <a:t>are brought forward to make up the NOA. In essence, KEES itself writes the NOA based on the specific action taking place with the case.</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 NOA can only be generated by running EDBC and there has to be a change in  benefits from the previous month.  If the system does not recognize a change, a NOA will not be generated.</a:t>
            </a:r>
          </a:p>
        </p:txBody>
      </p:sp>
      <p:sp>
        <p:nvSpPr>
          <p:cNvPr id="4" name="Slide Number Placeholder 3"/>
          <p:cNvSpPr>
            <a:spLocks noGrp="1"/>
          </p:cNvSpPr>
          <p:nvPr>
            <p:ph type="sldNum" sz="quarter" idx="10"/>
          </p:nvPr>
        </p:nvSpPr>
        <p:spPr/>
        <p:txBody>
          <a:bodyPr/>
          <a:lstStyle/>
          <a:p>
            <a:fld id="{227D64EB-181A-4E2D-AC89-30FC576AD03E}" type="slidenum">
              <a:rPr lang="en-US" smtClean="0"/>
              <a:t>8</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Of course the NOA cannot be produced until the system has all the information to pull facts together. The point information is available is when Eligibility Determination Benefit Calculation, or EDBC, runs and is saved.</a:t>
            </a:r>
          </a:p>
          <a:p>
            <a:pPr>
              <a:spcBef>
                <a:spcPts val="600"/>
              </a:spcBef>
            </a:pPr>
            <a:r>
              <a:rPr lang="en-US" sz="1200" dirty="0" smtClean="0">
                <a:latin typeface="Arial" pitchFamily="34" charset="0"/>
                <a:cs typeface="Arial" pitchFamily="34" charset="0"/>
              </a:rPr>
              <a:t>Another distinguishing factor of a NOA in KEES is that it always states an action to approve, reinstate, deny, discontinue or change a case. A letter that requests information with the intent to take action if not provided, would not be a NOA, but would be a Form in KEES</a:t>
            </a:r>
          </a:p>
        </p:txBody>
      </p:sp>
      <p:sp>
        <p:nvSpPr>
          <p:cNvPr id="4" name="Slide Number Placeholder 3"/>
          <p:cNvSpPr>
            <a:spLocks noGrp="1"/>
          </p:cNvSpPr>
          <p:nvPr>
            <p:ph type="sldNum" sz="quarter" idx="10"/>
          </p:nvPr>
        </p:nvSpPr>
        <p:spPr/>
        <p:txBody>
          <a:bodyPr/>
          <a:lstStyle/>
          <a:p>
            <a:fld id="{227D64EB-181A-4E2D-AC89-30FC576AD03E}" type="slidenum">
              <a:rPr lang="en-US" smtClean="0"/>
              <a:t>9</a:t>
            </a:fld>
            <a:endParaRPr lang="en-US" dirty="0"/>
          </a:p>
        </p:txBody>
      </p:sp>
    </p:spTree>
    <p:extLst>
      <p:ext uri="{BB962C8B-B14F-4D97-AF65-F5344CB8AC3E}">
        <p14:creationId xmlns:p14="http://schemas.microsoft.com/office/powerpoint/2010/main" val="124142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9" name="Picture 2" descr="C:\Users\jlking\Pictures\Captivate Images\LadyOnCompu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Date Placeholder 2"/>
          <p:cNvSpPr>
            <a:spLocks noGrp="1"/>
          </p:cNvSpPr>
          <p:nvPr>
            <p:ph type="dt" sz="half" idx="10"/>
          </p:nvPr>
        </p:nvSpPr>
        <p:spPr/>
        <p:txBody>
          <a:bodyPr/>
          <a:lstStyle/>
          <a:p>
            <a:fld id="{BB5BE3E0-A89E-4D5A-84A5-C50D98FF72A8}" type="datetime1">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t>‹#›</a:t>
            </a:fld>
            <a:endParaRPr lang="en-US"/>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B7E1D-52E2-4F04-9DFE-B1650792F521}" type="slidenum">
              <a:rPr lang="en-US" smtClean="0"/>
              <a:t>‹#›</a:t>
            </a:fld>
            <a:endParaRPr lang="en-US"/>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7" name="Picture 2" descr="C:\Users\jlking\Pictures\Captivate Images\RogerMajors_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9" name="Picture 2" descr="C:\Users\jlking\Pictures\Captivate Images\CaseWorker_MarySoto_withfil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8" name="Picture 2" descr="C:\Users\jlking\Pictures\Captivate Images\Man in business sui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9" name="Picture 2" descr="C:\Users\jlking\Pictures\Captivate Images\Woman2think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8" name="Picture 2" descr="C:\Users\jlking\Pictures\Captivate Images\Female_SarahEst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t>‹#›</a:t>
            </a:fld>
            <a:endParaRPr lang="en-US"/>
          </a:p>
        </p:txBody>
      </p:sp>
      <p:pic>
        <p:nvPicPr>
          <p:cNvPr id="8" name="Picture 7" descr="H:\AAAScottStuffSTAAdmin\Logos\KEES-blue-gold.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55" r:id="rId12"/>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Medical Eligibility:</a:t>
            </a:r>
            <a:br>
              <a:rPr lang="en-US" dirty="0" smtClean="0"/>
            </a:br>
            <a:r>
              <a:rPr lang="en-US" dirty="0" smtClean="0"/>
              <a:t>Forms &amp; Notices of Action (NOAs)</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1</a:t>
            </a:fld>
            <a:endParaRPr lang="en-US" dirty="0"/>
          </a:p>
        </p:txBody>
      </p:sp>
    </p:spTree>
    <p:extLst>
      <p:ext uri="{BB962C8B-B14F-4D97-AF65-F5344CB8AC3E}">
        <p14:creationId xmlns:p14="http://schemas.microsoft.com/office/powerpoint/2010/main" val="412130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10</a:t>
            </a:fld>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a:t>
            </a:r>
            <a:r>
              <a:rPr lang="en-US" dirty="0"/>
              <a:t>: Understanding the Terms </a:t>
            </a:r>
            <a:r>
              <a:rPr lang="en-US" dirty="0" smtClean="0"/>
              <a:t>&gt; Methods of Distribution</a:t>
            </a:r>
            <a:endParaRPr lang="en-US" dirty="0"/>
          </a:p>
        </p:txBody>
      </p:sp>
      <p:sp>
        <p:nvSpPr>
          <p:cNvPr id="6" name="Content Placeholder 2"/>
          <p:cNvSpPr txBox="1">
            <a:spLocks/>
          </p:cNvSpPr>
          <p:nvPr/>
        </p:nvSpPr>
        <p:spPr>
          <a:xfrm>
            <a:off x="457200" y="1524000"/>
            <a:ext cx="80772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Methods of Distribution</a:t>
            </a:r>
          </a:p>
          <a:p>
            <a:pPr marL="400050" lvl="1" indent="0">
              <a:buFont typeface="Arial" pitchFamily="34" charset="0"/>
              <a:buNone/>
            </a:pPr>
            <a:r>
              <a:rPr lang="en-US" sz="1800" dirty="0" smtClean="0"/>
              <a:t>Forms and NOAs may be generated 3 ways:</a:t>
            </a:r>
          </a:p>
          <a:p>
            <a:pPr lvl="2">
              <a:spcBef>
                <a:spcPts val="1200"/>
              </a:spcBef>
            </a:pPr>
            <a:r>
              <a:rPr lang="en-US" sz="1800" dirty="0" smtClean="0"/>
              <a:t>Printed locally (by the worker) and given to the consumer</a:t>
            </a:r>
          </a:p>
          <a:p>
            <a:pPr lvl="2"/>
            <a:r>
              <a:rPr lang="en-US" sz="1800" dirty="0" smtClean="0"/>
              <a:t>Printed locally (by the worker) and mailed to the consumer</a:t>
            </a:r>
          </a:p>
          <a:p>
            <a:pPr lvl="2"/>
            <a:r>
              <a:rPr lang="en-US" sz="1800" dirty="0" smtClean="0"/>
              <a:t>Printed and mailed from a central location without worker intervention</a:t>
            </a: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458027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a:t>
            </a:r>
            <a:r>
              <a:rPr lang="en-US" dirty="0"/>
              <a:t>Methods of Distribution </a:t>
            </a:r>
            <a:r>
              <a:rPr lang="en-US" dirty="0" smtClean="0"/>
              <a:t>&gt; Central Print</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11</a:t>
            </a:fld>
            <a:endParaRPr lang="en-US" dirty="0"/>
          </a:p>
        </p:txBody>
      </p:sp>
      <p:sp>
        <p:nvSpPr>
          <p:cNvPr id="6" name="Rectangle 5"/>
          <p:cNvSpPr/>
          <p:nvPr/>
        </p:nvSpPr>
        <p:spPr>
          <a:xfrm>
            <a:off x="698695" y="1981200"/>
            <a:ext cx="7696200" cy="3016210"/>
          </a:xfrm>
          <a:prstGeom prst="rect">
            <a:avLst/>
          </a:prstGeom>
        </p:spPr>
        <p:txBody>
          <a:bodyPr wrap="square">
            <a:spAutoFit/>
          </a:bodyPr>
          <a:lstStyle/>
          <a:p>
            <a:r>
              <a:rPr lang="en-US" b="1" dirty="0" smtClean="0">
                <a:latin typeface="Arial" pitchFamily="34" charset="0"/>
                <a:cs typeface="Arial" pitchFamily="34" charset="0"/>
              </a:rPr>
              <a:t>Centrally Printed</a:t>
            </a:r>
          </a:p>
          <a:p>
            <a:r>
              <a:rPr lang="en-US" dirty="0" smtClean="0">
                <a:latin typeface="Arial" pitchFamily="34" charset="0"/>
                <a:cs typeface="Arial" pitchFamily="34" charset="0"/>
              </a:rPr>
              <a:t>Centrally printed Forms and NOAs are combined </a:t>
            </a:r>
            <a:r>
              <a:rPr lang="en-US" dirty="0">
                <a:latin typeface="Arial" pitchFamily="34" charset="0"/>
                <a:cs typeface="Arial" pitchFamily="34" charset="0"/>
              </a:rPr>
              <a:t>in a single envelope with </a:t>
            </a:r>
            <a:r>
              <a:rPr lang="en-US" dirty="0" smtClean="0">
                <a:latin typeface="Arial" pitchFamily="34" charset="0"/>
                <a:cs typeface="Arial" pitchFamily="34" charset="0"/>
              </a:rPr>
              <a:t>all other NOAs and Forms for that day’s batch for each consumer. A single envelope will hold up to 7 pages.</a:t>
            </a:r>
          </a:p>
          <a:p>
            <a:pPr>
              <a:spcBef>
                <a:spcPts val="600"/>
              </a:spcBef>
            </a:pPr>
            <a:r>
              <a:rPr lang="en-US" dirty="0" smtClean="0">
                <a:latin typeface="Arial" pitchFamily="34" charset="0"/>
                <a:cs typeface="Arial" pitchFamily="34" charset="0"/>
              </a:rPr>
              <a:t>Forms </a:t>
            </a:r>
            <a:r>
              <a:rPr lang="en-US" dirty="0">
                <a:latin typeface="Arial" pitchFamily="34" charset="0"/>
                <a:cs typeface="Arial" pitchFamily="34" charset="0"/>
              </a:rPr>
              <a:t>and NOAs may also be provided electronically through the consumer Self-Service </a:t>
            </a:r>
            <a:r>
              <a:rPr lang="en-US" dirty="0" smtClean="0">
                <a:latin typeface="Arial" pitchFamily="34" charset="0"/>
                <a:cs typeface="Arial" pitchFamily="34" charset="0"/>
              </a:rPr>
              <a:t>Portal (SSP) </a:t>
            </a:r>
            <a:r>
              <a:rPr lang="en-US" dirty="0">
                <a:latin typeface="Arial" pitchFamily="34" charset="0"/>
                <a:cs typeface="Arial" pitchFamily="34" charset="0"/>
              </a:rPr>
              <a:t>when the consumer has signed up for an SSP </a:t>
            </a:r>
            <a:r>
              <a:rPr lang="en-US" dirty="0" smtClean="0">
                <a:latin typeface="Arial" pitchFamily="34" charset="0"/>
                <a:cs typeface="Arial" pitchFamily="34" charset="0"/>
              </a:rPr>
              <a:t>account and has provided their email address. </a:t>
            </a:r>
          </a:p>
          <a:p>
            <a:pPr>
              <a:spcBef>
                <a:spcPts val="600"/>
              </a:spcBef>
            </a:pPr>
            <a:r>
              <a:rPr lang="en-US" dirty="0" smtClean="0">
                <a:latin typeface="Arial" pitchFamily="34" charset="0"/>
                <a:cs typeface="Arial" pitchFamily="34" charset="0"/>
              </a:rPr>
              <a:t>The consumer may </a:t>
            </a:r>
            <a:r>
              <a:rPr lang="en-US" dirty="0">
                <a:latin typeface="Arial" pitchFamily="34" charset="0"/>
                <a:cs typeface="Arial" pitchFamily="34" charset="0"/>
              </a:rPr>
              <a:t>elect to receive a message via email </a:t>
            </a:r>
            <a:r>
              <a:rPr lang="en-US" dirty="0" smtClean="0">
                <a:latin typeface="Arial" pitchFamily="34" charset="0"/>
                <a:cs typeface="Arial" pitchFamily="34" charset="0"/>
              </a:rPr>
              <a:t>to </a:t>
            </a:r>
            <a:r>
              <a:rPr lang="en-US" dirty="0">
                <a:latin typeface="Arial" pitchFamily="34" charset="0"/>
                <a:cs typeface="Arial" pitchFamily="34" charset="0"/>
              </a:rPr>
              <a:t>alert them that correspondence is in the </a:t>
            </a:r>
            <a:r>
              <a:rPr lang="en-US" dirty="0" smtClean="0">
                <a:latin typeface="Arial" pitchFamily="34" charset="0"/>
                <a:cs typeface="Arial" pitchFamily="34" charset="0"/>
              </a:rPr>
              <a:t>SSP Message Center for them to view. This </a:t>
            </a:r>
            <a:r>
              <a:rPr lang="en-US" dirty="0">
                <a:latin typeface="Arial" pitchFamily="34" charset="0"/>
                <a:cs typeface="Arial" pitchFamily="34" charset="0"/>
              </a:rPr>
              <a:t>process is </a:t>
            </a:r>
            <a:r>
              <a:rPr lang="en-US" dirty="0" smtClean="0">
                <a:latin typeface="Arial" pitchFamily="34" charset="0"/>
                <a:cs typeface="Arial" pitchFamily="34" charset="0"/>
              </a:rPr>
              <a:t>discussed in more detail </a:t>
            </a:r>
            <a:r>
              <a:rPr lang="en-US" dirty="0">
                <a:latin typeface="Arial" pitchFamily="34" charset="0"/>
                <a:cs typeface="Arial" pitchFamily="34" charset="0"/>
              </a:rPr>
              <a:t>in another </a:t>
            </a:r>
            <a:r>
              <a:rPr lang="en-US" dirty="0" smtClean="0">
                <a:latin typeface="Arial" pitchFamily="34" charset="0"/>
                <a:cs typeface="Arial" pitchFamily="34" charset="0"/>
              </a:rPr>
              <a:t>unit.</a:t>
            </a:r>
            <a:endParaRPr lang="en-US" dirty="0">
              <a:latin typeface="Arial" pitchFamily="34" charset="0"/>
              <a:cs typeface="Arial" pitchFamily="34" charset="0"/>
            </a:endParaRP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573522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Understanding the Terms &gt; Summary</a:t>
            </a:r>
            <a:endParaRPr lang="en-US" sz="1600" dirty="0"/>
          </a:p>
        </p:txBody>
      </p:sp>
      <p:sp>
        <p:nvSpPr>
          <p:cNvPr id="4" name="Slide Number Placeholder 3"/>
          <p:cNvSpPr>
            <a:spLocks noGrp="1"/>
          </p:cNvSpPr>
          <p:nvPr>
            <p:ph type="sldNum" sz="quarter" idx="12"/>
          </p:nvPr>
        </p:nvSpPr>
        <p:spPr/>
        <p:txBody>
          <a:bodyPr/>
          <a:lstStyle/>
          <a:p>
            <a:fld id="{908B7E1D-52E2-4F04-9DFE-B1650792F521}" type="slidenum">
              <a:rPr lang="en-US" smtClean="0"/>
              <a:t>12</a:t>
            </a:fld>
            <a:endParaRPr lang="en-US" dirty="0"/>
          </a:p>
        </p:txBody>
      </p:sp>
      <p:sp>
        <p:nvSpPr>
          <p:cNvPr id="7" name="Content Placeholder 2"/>
          <p:cNvSpPr txBox="1">
            <a:spLocks/>
          </p:cNvSpPr>
          <p:nvPr/>
        </p:nvSpPr>
        <p:spPr>
          <a:xfrm>
            <a:off x="381000" y="1447800"/>
            <a:ext cx="68580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Summary</a:t>
            </a:r>
          </a:p>
          <a:p>
            <a:r>
              <a:rPr lang="en-US" sz="1800" dirty="0" smtClean="0"/>
              <a:t>NOAs are distributed documents that indicate an action on the case has been made. NOAs are created from statements within the system that fit the case action</a:t>
            </a:r>
          </a:p>
          <a:p>
            <a:r>
              <a:rPr lang="en-US" sz="1800" dirty="0" smtClean="0"/>
              <a:t>Forms have a static content for a specific purpose such as informational forms or letters that request additional information</a:t>
            </a:r>
          </a:p>
          <a:p>
            <a:r>
              <a:rPr lang="en-US" sz="1800" dirty="0" smtClean="0"/>
              <a:t>Forms do not take specific action</a:t>
            </a:r>
            <a:endParaRPr lang="en-US" sz="1800"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145878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Methods of Distribution &gt; Summary</a:t>
            </a:r>
            <a:endParaRPr lang="en-US" sz="1600" dirty="0"/>
          </a:p>
        </p:txBody>
      </p:sp>
      <p:sp>
        <p:nvSpPr>
          <p:cNvPr id="4" name="Slide Number Placeholder 3"/>
          <p:cNvSpPr>
            <a:spLocks noGrp="1"/>
          </p:cNvSpPr>
          <p:nvPr>
            <p:ph type="sldNum" sz="quarter" idx="12"/>
          </p:nvPr>
        </p:nvSpPr>
        <p:spPr/>
        <p:txBody>
          <a:bodyPr/>
          <a:lstStyle/>
          <a:p>
            <a:fld id="{908B7E1D-52E2-4F04-9DFE-B1650792F521}" type="slidenum">
              <a:rPr lang="en-US" smtClean="0"/>
              <a:t>13</a:t>
            </a:fld>
            <a:endParaRPr lang="en-US" dirty="0"/>
          </a:p>
        </p:txBody>
      </p:sp>
      <p:sp>
        <p:nvSpPr>
          <p:cNvPr id="7" name="Content Placeholder 2"/>
          <p:cNvSpPr txBox="1">
            <a:spLocks/>
          </p:cNvSpPr>
          <p:nvPr/>
        </p:nvSpPr>
        <p:spPr>
          <a:xfrm>
            <a:off x="304800" y="1752600"/>
            <a:ext cx="6477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Summary (Continued):</a:t>
            </a:r>
          </a:p>
          <a:p>
            <a:r>
              <a:rPr lang="en-US" sz="1800" dirty="0" smtClean="0"/>
              <a:t>All NOAs and most Forms may be printed locally or centrally</a:t>
            </a:r>
          </a:p>
          <a:p>
            <a:r>
              <a:rPr lang="en-US" sz="1800" dirty="0" smtClean="0"/>
              <a:t>All centrally printed documents are put in one envelope per consumer up to 7 pages</a:t>
            </a:r>
          </a:p>
          <a:p>
            <a:r>
              <a:rPr lang="en-US" sz="1800" dirty="0" smtClean="0"/>
              <a:t>Forms have a primarily fixed or static content</a:t>
            </a:r>
          </a:p>
          <a:p>
            <a:r>
              <a:rPr lang="en-US" sz="1800" dirty="0" smtClean="0"/>
              <a:t>NOAs are assembled from written fragments and case information after EDBC has been run, accepted, and saved</a:t>
            </a:r>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823001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1447800" y="2209800"/>
            <a:ext cx="6248400" cy="2362200"/>
          </a:xfrm>
        </p:spPr>
        <p:txBody>
          <a:bodyPr>
            <a:normAutofit/>
          </a:bodyPr>
          <a:lstStyle/>
          <a:p>
            <a:pPr marL="0" indent="0">
              <a:buNone/>
            </a:pPr>
            <a:r>
              <a:rPr lang="en-US" sz="1800" dirty="0" smtClean="0"/>
              <a:t>Lesson 1: Understanding the Terms</a:t>
            </a:r>
          </a:p>
          <a:p>
            <a:pPr marL="0" indent="0">
              <a:buNone/>
            </a:pPr>
            <a:r>
              <a:rPr lang="en-US" sz="1800" b="1" dirty="0" smtClean="0"/>
              <a:t>Lesson 2: Contents</a:t>
            </a:r>
          </a:p>
          <a:p>
            <a:pPr marL="0" indent="0">
              <a:buNone/>
            </a:pPr>
            <a:r>
              <a:rPr lang="en-US" sz="1800" dirty="0" smtClean="0"/>
              <a:t>Lesson 3: Generating and Deleting</a:t>
            </a:r>
          </a:p>
          <a:p>
            <a:pPr marL="0" indent="0">
              <a:buNone/>
            </a:pPr>
            <a:r>
              <a:rPr lang="en-US" sz="1800" dirty="0" smtClean="0"/>
              <a:t>Lesson 4: History </a:t>
            </a:r>
            <a:r>
              <a:rPr lang="en-US" sz="1800" dirty="0"/>
              <a:t>and </a:t>
            </a:r>
            <a:r>
              <a:rPr lang="en-US" sz="1800" dirty="0" smtClean="0"/>
              <a:t>Regenerating Forms &amp; </a:t>
            </a:r>
            <a:r>
              <a:rPr lang="en-US" sz="1800" dirty="0"/>
              <a:t>NOAs</a:t>
            </a:r>
          </a:p>
          <a:p>
            <a:pPr marL="0" indent="0">
              <a:buNone/>
            </a:pPr>
            <a:r>
              <a:rPr lang="en-US" sz="1800" dirty="0" smtClean="0"/>
              <a:t>Lesson 5: Foreign Language in </a:t>
            </a:r>
            <a:r>
              <a:rPr lang="en-US" sz="1800" dirty="0"/>
              <a:t>Forms &amp; NOAs</a:t>
            </a:r>
          </a:p>
        </p:txBody>
      </p:sp>
      <p:sp>
        <p:nvSpPr>
          <p:cNvPr id="4" name="Slide Number Placeholder 3"/>
          <p:cNvSpPr>
            <a:spLocks noGrp="1"/>
          </p:cNvSpPr>
          <p:nvPr>
            <p:ph type="sldNum" sz="quarter" idx="12"/>
          </p:nvPr>
        </p:nvSpPr>
        <p:spPr/>
        <p:txBody>
          <a:bodyPr/>
          <a:lstStyle/>
          <a:p>
            <a:fld id="{908B7E1D-52E2-4F04-9DFE-B1650792F521}" type="slidenum">
              <a:rPr lang="en-US" smtClean="0"/>
              <a:t>14</a:t>
            </a:fld>
            <a:endParaRPr lang="en-US"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386939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Contents &gt; Introduction</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15</a:t>
            </a:fld>
            <a:endParaRPr lang="en-US" dirty="0"/>
          </a:p>
        </p:txBody>
      </p:sp>
      <p:sp>
        <p:nvSpPr>
          <p:cNvPr id="7" name="Content Placeholder 2"/>
          <p:cNvSpPr>
            <a:spLocks noGrp="1"/>
          </p:cNvSpPr>
          <p:nvPr>
            <p:ph idx="1"/>
          </p:nvPr>
        </p:nvSpPr>
        <p:spPr>
          <a:xfrm>
            <a:off x="533400" y="1371600"/>
            <a:ext cx="6705600" cy="4800600"/>
          </a:xfrm>
        </p:spPr>
        <p:txBody>
          <a:bodyPr>
            <a:normAutofit/>
          </a:bodyPr>
          <a:lstStyle/>
          <a:p>
            <a:pPr marL="0" indent="0">
              <a:buNone/>
            </a:pPr>
            <a:r>
              <a:rPr lang="en-US" sz="1800" b="1" dirty="0" smtClean="0"/>
              <a:t>Contents</a:t>
            </a:r>
          </a:p>
          <a:p>
            <a:r>
              <a:rPr lang="en-US" sz="1800" dirty="0" smtClean="0"/>
              <a:t>Forms </a:t>
            </a:r>
            <a:r>
              <a:rPr lang="en-US" sz="1800" dirty="0"/>
              <a:t>have a fixed content for a specific </a:t>
            </a:r>
            <a:r>
              <a:rPr lang="en-US" sz="1800" dirty="0" smtClean="0"/>
              <a:t>purpose</a:t>
            </a:r>
          </a:p>
          <a:p>
            <a:r>
              <a:rPr lang="en-US" sz="1800" dirty="0" smtClean="0"/>
              <a:t>Additions to Forms are allowable in </a:t>
            </a:r>
            <a:r>
              <a:rPr lang="en-US" sz="1800" dirty="0"/>
              <a:t>some </a:t>
            </a:r>
            <a:r>
              <a:rPr lang="en-US" sz="1800" dirty="0" smtClean="0"/>
              <a:t>instances</a:t>
            </a:r>
          </a:p>
          <a:p>
            <a:r>
              <a:rPr lang="en-US" sz="1800" dirty="0" smtClean="0"/>
              <a:t>Forms </a:t>
            </a:r>
            <a:r>
              <a:rPr lang="en-US" sz="1800" dirty="0"/>
              <a:t>can be </a:t>
            </a:r>
            <a:r>
              <a:rPr lang="en-US" sz="1800" dirty="0" smtClean="0"/>
              <a:t>viewed any time </a:t>
            </a:r>
            <a:r>
              <a:rPr lang="en-US" sz="1800" dirty="0"/>
              <a:t>as they </a:t>
            </a:r>
            <a:r>
              <a:rPr lang="en-US" sz="1800" dirty="0" smtClean="0"/>
              <a:t>contain fixed text</a:t>
            </a:r>
          </a:p>
          <a:p>
            <a:r>
              <a:rPr lang="en-US" sz="1800" dirty="0" smtClean="0"/>
              <a:t>Various </a:t>
            </a:r>
            <a:r>
              <a:rPr lang="en-US" sz="1800" dirty="0"/>
              <a:t>statements stored in KEES are brought together based  on factors in the determination to produce the contents of f</a:t>
            </a:r>
            <a:r>
              <a:rPr lang="en-US" sz="1800" dirty="0" smtClean="0"/>
              <a:t>orms &amp; NOAs</a:t>
            </a:r>
          </a:p>
          <a:p>
            <a:r>
              <a:rPr lang="en-US" sz="1800" dirty="0" smtClean="0"/>
              <a:t>NOAs are generated and available to be viewed only after EDBC has been run and the result has been saved</a:t>
            </a:r>
          </a:p>
          <a:p>
            <a:r>
              <a:rPr lang="en-US" sz="1800" dirty="0" smtClean="0"/>
              <a:t>There </a:t>
            </a:r>
            <a:r>
              <a:rPr lang="en-US" sz="1800" dirty="0"/>
              <a:t>are no </a:t>
            </a:r>
            <a:r>
              <a:rPr lang="en-US" sz="1800" dirty="0" smtClean="0"/>
              <a:t>fixed text </a:t>
            </a:r>
            <a:r>
              <a:rPr lang="en-US" sz="1800" dirty="0"/>
              <a:t>NOAs. </a:t>
            </a:r>
            <a:r>
              <a:rPr lang="en-US" sz="1800" dirty="0" smtClean="0"/>
              <a:t>NOAs </a:t>
            </a:r>
            <a:r>
              <a:rPr lang="en-US" sz="1800" dirty="0"/>
              <a:t>are </a:t>
            </a:r>
            <a:r>
              <a:rPr lang="en-US" sz="1800" dirty="0" smtClean="0"/>
              <a:t>dynamically </a:t>
            </a:r>
            <a:r>
              <a:rPr lang="en-US" sz="1800" dirty="0"/>
              <a:t>produced based on </a:t>
            </a:r>
            <a:r>
              <a:rPr lang="en-US" sz="1800" dirty="0" smtClean="0"/>
              <a:t>the case information and EDBC result</a:t>
            </a:r>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26770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Contents  &gt; NOAs and Forms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16</a:t>
            </a:fld>
            <a:endParaRPr lang="en-US" dirty="0"/>
          </a:p>
        </p:txBody>
      </p:sp>
      <p:sp>
        <p:nvSpPr>
          <p:cNvPr id="6" name="Content Placeholder 2"/>
          <p:cNvSpPr txBox="1">
            <a:spLocks/>
          </p:cNvSpPr>
          <p:nvPr/>
        </p:nvSpPr>
        <p:spPr>
          <a:xfrm>
            <a:off x="838200" y="1447800"/>
            <a:ext cx="7620000" cy="434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Contents</a:t>
            </a:r>
          </a:p>
          <a:p>
            <a:r>
              <a:rPr lang="en-US" sz="1800" dirty="0" smtClean="0"/>
              <a:t>The </a:t>
            </a:r>
            <a:r>
              <a:rPr lang="en-US" sz="1800" dirty="0"/>
              <a:t>front and back of </a:t>
            </a:r>
            <a:r>
              <a:rPr lang="en-US" sz="1800" dirty="0" smtClean="0"/>
              <a:t>each page will be utilized for printing</a:t>
            </a:r>
          </a:p>
          <a:p>
            <a:r>
              <a:rPr lang="en-US" sz="1800" dirty="0" smtClean="0"/>
              <a:t>A document may </a:t>
            </a:r>
            <a:r>
              <a:rPr lang="en-US" sz="1800" dirty="0"/>
              <a:t>be multiple </a:t>
            </a:r>
            <a:r>
              <a:rPr lang="en-US" sz="1800" dirty="0" smtClean="0"/>
              <a:t>pages in length dependent upon </a:t>
            </a:r>
            <a:r>
              <a:rPr lang="en-US" sz="1800" dirty="0"/>
              <a:t>the </a:t>
            </a:r>
            <a:r>
              <a:rPr lang="en-US" sz="1800" dirty="0" smtClean="0"/>
              <a:t>required content</a:t>
            </a:r>
          </a:p>
          <a:p>
            <a:r>
              <a:rPr lang="en-US" sz="1800" dirty="0" smtClean="0"/>
              <a:t>Rights </a:t>
            </a:r>
            <a:r>
              <a:rPr lang="en-US" sz="1800" dirty="0"/>
              <a:t>and </a:t>
            </a:r>
            <a:r>
              <a:rPr lang="en-US" sz="1800" dirty="0" smtClean="0"/>
              <a:t>Responsibilities </a:t>
            </a:r>
            <a:r>
              <a:rPr lang="en-US" sz="1800" dirty="0"/>
              <a:t>information </a:t>
            </a:r>
            <a:r>
              <a:rPr lang="en-US" sz="1800" dirty="0" smtClean="0"/>
              <a:t>appear at </a:t>
            </a:r>
            <a:r>
              <a:rPr lang="en-US" sz="1800" dirty="0"/>
              <a:t>the end of the </a:t>
            </a:r>
            <a:r>
              <a:rPr lang="en-US" sz="1800" dirty="0" smtClean="0"/>
              <a:t>document as necessary</a:t>
            </a:r>
          </a:p>
          <a:p>
            <a:r>
              <a:rPr lang="en-US" sz="1800" dirty="0" smtClean="0"/>
              <a:t>Case information will </a:t>
            </a:r>
            <a:r>
              <a:rPr lang="en-US" sz="1800" dirty="0"/>
              <a:t>identify </a:t>
            </a:r>
            <a:r>
              <a:rPr lang="en-US" sz="1800" dirty="0" smtClean="0"/>
              <a:t>&amp; determine which agency </a:t>
            </a:r>
            <a:r>
              <a:rPr lang="en-US" sz="1800" dirty="0"/>
              <a:t>is sending the </a:t>
            </a:r>
            <a:r>
              <a:rPr lang="en-US" sz="1800" dirty="0" smtClean="0"/>
              <a:t>document, thus providing the appropriate </a:t>
            </a:r>
            <a:r>
              <a:rPr lang="en-US" sz="1800" dirty="0"/>
              <a:t>return contact </a:t>
            </a:r>
            <a:r>
              <a:rPr lang="en-US" sz="1800" dirty="0" smtClean="0"/>
              <a:t>information to the consumer</a:t>
            </a:r>
            <a:endParaRPr lang="en-US" sz="1800" dirty="0"/>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662730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2</a:t>
            </a:r>
            <a:r>
              <a:rPr lang="en-US" dirty="0" smtClean="0"/>
              <a:t>: Contents  &gt; NOA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17</a:t>
            </a:fld>
            <a:endParaRPr lang="en-US" dirty="0"/>
          </a:p>
        </p:txBody>
      </p:sp>
      <p:sp>
        <p:nvSpPr>
          <p:cNvPr id="7" name="Content Placeholder 2"/>
          <p:cNvSpPr txBox="1">
            <a:spLocks/>
          </p:cNvSpPr>
          <p:nvPr/>
        </p:nvSpPr>
        <p:spPr>
          <a:xfrm>
            <a:off x="457200" y="1905000"/>
            <a:ext cx="8229600" cy="472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NOA </a:t>
            </a:r>
            <a:r>
              <a:rPr lang="en-US" sz="1800" b="1" dirty="0" smtClean="0"/>
              <a:t>Parameters</a:t>
            </a:r>
          </a:p>
          <a:p>
            <a:r>
              <a:rPr lang="en-US" sz="1800" dirty="0" smtClean="0"/>
              <a:t>If there are multiple persons included in a program individual information will be dealt with separately and consecutively when the NOA is printed </a:t>
            </a:r>
          </a:p>
          <a:p>
            <a:r>
              <a:rPr lang="en-US" sz="1800" dirty="0" smtClean="0"/>
              <a:t>An </a:t>
            </a:r>
            <a:r>
              <a:rPr lang="en-US" sz="1800" dirty="0"/>
              <a:t>individual NOA can only deal with a single program or </a:t>
            </a:r>
            <a:r>
              <a:rPr lang="en-US" sz="1800" dirty="0" smtClean="0"/>
              <a:t>month </a:t>
            </a:r>
          </a:p>
          <a:p>
            <a:r>
              <a:rPr lang="en-US" sz="1800" dirty="0" smtClean="0"/>
              <a:t>As mentioned earlier, all Forms and NOAs produced centrally on the same day would be included in a single mailing</a:t>
            </a:r>
            <a:endParaRPr lang="en-US" sz="1800"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63923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2</a:t>
            </a:r>
            <a:r>
              <a:rPr lang="en-US" dirty="0" smtClean="0"/>
              <a:t>: Contents  &gt; Barcodes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18</a:t>
            </a:fld>
            <a:endParaRPr lang="en-US" dirty="0"/>
          </a:p>
        </p:txBody>
      </p:sp>
      <p:sp>
        <p:nvSpPr>
          <p:cNvPr id="6" name="Content Placeholder 2"/>
          <p:cNvSpPr txBox="1">
            <a:spLocks/>
          </p:cNvSpPr>
          <p:nvPr/>
        </p:nvSpPr>
        <p:spPr>
          <a:xfrm>
            <a:off x="838200" y="1079695"/>
            <a:ext cx="7620000" cy="4876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t>Barcodes  </a:t>
            </a:r>
            <a:r>
              <a:rPr lang="en-US" sz="1800" dirty="0" smtClean="0"/>
              <a:t> </a:t>
            </a:r>
          </a:p>
          <a:p>
            <a:pPr marL="0" indent="0">
              <a:spcBef>
                <a:spcPts val="1200"/>
              </a:spcBef>
              <a:buNone/>
            </a:pPr>
            <a:r>
              <a:rPr lang="en-US" sz="1800" dirty="0" smtClean="0"/>
              <a:t>Stuffer:</a:t>
            </a:r>
          </a:p>
          <a:p>
            <a:pPr lvl="2">
              <a:spcBef>
                <a:spcPts val="1200"/>
              </a:spcBef>
            </a:pPr>
            <a:r>
              <a:rPr lang="en-US" sz="1800" dirty="0" smtClean="0"/>
              <a:t>Located on </a:t>
            </a:r>
            <a:r>
              <a:rPr lang="en-US" sz="1800" dirty="0"/>
              <a:t>the </a:t>
            </a:r>
            <a:r>
              <a:rPr lang="en-US" sz="1800" dirty="0" smtClean="0"/>
              <a:t>upper left </a:t>
            </a:r>
            <a:r>
              <a:rPr lang="en-US" sz="1800" dirty="0"/>
              <a:t>hand corner </a:t>
            </a:r>
            <a:r>
              <a:rPr lang="en-US" sz="1800" dirty="0" smtClean="0"/>
              <a:t>of </a:t>
            </a:r>
            <a:r>
              <a:rPr lang="en-US" sz="1800" dirty="0"/>
              <a:t>the front facing </a:t>
            </a:r>
            <a:r>
              <a:rPr lang="en-US" sz="1800" dirty="0" smtClean="0"/>
              <a:t>page</a:t>
            </a:r>
          </a:p>
          <a:p>
            <a:pPr lvl="2">
              <a:spcBef>
                <a:spcPts val="1200"/>
              </a:spcBef>
            </a:pPr>
            <a:r>
              <a:rPr lang="en-US" sz="1800" dirty="0" smtClean="0"/>
              <a:t>When centrally mailed</a:t>
            </a:r>
            <a:r>
              <a:rPr lang="en-US" sz="1800" dirty="0"/>
              <a:t>, </a:t>
            </a:r>
            <a:r>
              <a:rPr lang="en-US" sz="1800" dirty="0" smtClean="0"/>
              <a:t>appropriate stuffers are </a:t>
            </a:r>
            <a:r>
              <a:rPr lang="en-US" sz="1800" dirty="0"/>
              <a:t>included </a:t>
            </a:r>
            <a:endParaRPr lang="en-US" sz="1800" dirty="0" smtClean="0"/>
          </a:p>
          <a:p>
            <a:pPr lvl="2">
              <a:spcBef>
                <a:spcPts val="1200"/>
              </a:spcBef>
            </a:pPr>
            <a:r>
              <a:rPr lang="en-US" sz="1800" dirty="0" smtClean="0"/>
              <a:t>Assists </a:t>
            </a:r>
            <a:r>
              <a:rPr lang="en-US" sz="1800" dirty="0"/>
              <a:t>in bundling all correspondence to the consumer for that day into the same </a:t>
            </a:r>
            <a:r>
              <a:rPr lang="en-US" sz="1800" dirty="0" smtClean="0"/>
              <a:t>envelope, up to 7 pages</a:t>
            </a:r>
          </a:p>
          <a:p>
            <a:pPr lvl="2">
              <a:spcBef>
                <a:spcPts val="1200"/>
              </a:spcBef>
            </a:pPr>
            <a:endParaRPr lang="en-US" sz="1800" dirty="0"/>
          </a:p>
          <a:p>
            <a:pPr marL="0" indent="0">
              <a:spcBef>
                <a:spcPts val="1200"/>
              </a:spcBef>
              <a:buNone/>
            </a:pPr>
            <a:r>
              <a:rPr lang="en-US" sz="1800" dirty="0" smtClean="0"/>
              <a:t>Document:</a:t>
            </a:r>
          </a:p>
          <a:p>
            <a:pPr lvl="2">
              <a:spcBef>
                <a:spcPts val="1200"/>
              </a:spcBef>
            </a:pPr>
            <a:r>
              <a:rPr lang="en-US" sz="1800" dirty="0"/>
              <a:t>Located on the lower right hand corner</a:t>
            </a:r>
            <a:endParaRPr lang="en-US" sz="1800" dirty="0" smtClean="0"/>
          </a:p>
          <a:p>
            <a:pPr lvl="2">
              <a:spcBef>
                <a:spcPts val="600"/>
              </a:spcBef>
            </a:pPr>
            <a:r>
              <a:rPr lang="en-US" sz="1800" dirty="0" smtClean="0"/>
              <a:t>Associates </a:t>
            </a:r>
            <a:r>
              <a:rPr lang="en-US" sz="1800" dirty="0"/>
              <a:t>that document with the corresponding case</a:t>
            </a:r>
          </a:p>
          <a:p>
            <a:pPr lvl="2">
              <a:spcBef>
                <a:spcPts val="600"/>
              </a:spcBef>
            </a:pPr>
            <a:r>
              <a:rPr lang="en-US" sz="1800" dirty="0" smtClean="0"/>
              <a:t>Assists </a:t>
            </a:r>
            <a:r>
              <a:rPr lang="en-US" sz="1800" dirty="0"/>
              <a:t>in tracking timely return of a </a:t>
            </a:r>
            <a:r>
              <a:rPr lang="en-US" sz="1800" dirty="0" smtClean="0"/>
              <a:t>document</a:t>
            </a:r>
          </a:p>
          <a:p>
            <a:pPr marL="914400" lvl="2" indent="0">
              <a:spcBef>
                <a:spcPts val="600"/>
              </a:spcBef>
              <a:buNone/>
            </a:pPr>
            <a:endParaRPr lang="en-US" sz="1800" dirty="0" smtClean="0"/>
          </a:p>
          <a:p>
            <a:pPr marL="114300" indent="0">
              <a:spcBef>
                <a:spcPts val="600"/>
              </a:spcBef>
              <a:buNone/>
            </a:pPr>
            <a:r>
              <a:rPr lang="en-US" sz="1800" dirty="0"/>
              <a:t>More information will be included on working with returned documents and needed information in another course</a:t>
            </a:r>
            <a:r>
              <a:rPr lang="en-US" sz="1800" dirty="0" smtClean="0"/>
              <a:t>.</a:t>
            </a:r>
            <a:endParaRPr lang="en-US" sz="1800"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458615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Contents &gt; Summary</a:t>
            </a:r>
            <a:endParaRPr lang="en-US" sz="1600" dirty="0"/>
          </a:p>
        </p:txBody>
      </p:sp>
      <p:sp>
        <p:nvSpPr>
          <p:cNvPr id="3" name="Content Placeholder 2"/>
          <p:cNvSpPr>
            <a:spLocks noGrp="1"/>
          </p:cNvSpPr>
          <p:nvPr>
            <p:ph idx="1"/>
          </p:nvPr>
        </p:nvSpPr>
        <p:spPr>
          <a:xfrm>
            <a:off x="762000" y="1752600"/>
            <a:ext cx="8077200" cy="4419600"/>
          </a:xfrm>
        </p:spPr>
        <p:txBody>
          <a:bodyPr>
            <a:normAutofit/>
          </a:bodyPr>
          <a:lstStyle/>
          <a:p>
            <a:pPr marL="0" indent="0">
              <a:buNone/>
            </a:pPr>
            <a:r>
              <a:rPr lang="en-US" sz="1800" b="1" dirty="0" smtClean="0"/>
              <a:t>Summary</a:t>
            </a:r>
          </a:p>
          <a:p>
            <a:pPr lvl="1">
              <a:buFont typeface="Arial" panose="020B0604020202020204" pitchFamily="34" charset="0"/>
              <a:buChar char="•"/>
            </a:pPr>
            <a:r>
              <a:rPr lang="en-US" sz="1800" dirty="0" smtClean="0"/>
              <a:t>Forms </a:t>
            </a:r>
            <a:r>
              <a:rPr lang="en-US" sz="1800" dirty="0"/>
              <a:t>and NOAs are printed front and back</a:t>
            </a:r>
          </a:p>
          <a:p>
            <a:pPr lvl="1">
              <a:buFont typeface="Arial" panose="020B0604020202020204" pitchFamily="34" charset="0"/>
              <a:buChar char="•"/>
            </a:pPr>
            <a:r>
              <a:rPr lang="en-US" sz="1800" dirty="0" smtClean="0"/>
              <a:t>NOAs are specific to one </a:t>
            </a:r>
            <a:r>
              <a:rPr lang="en-US" sz="1800" dirty="0"/>
              <a:t>program and </a:t>
            </a:r>
            <a:r>
              <a:rPr lang="en-US" sz="1800" dirty="0" smtClean="0"/>
              <a:t>month</a:t>
            </a:r>
            <a:endParaRPr lang="en-US" sz="1800" dirty="0"/>
          </a:p>
          <a:p>
            <a:pPr lvl="1">
              <a:buFont typeface="Arial" panose="020B0604020202020204" pitchFamily="34" charset="0"/>
              <a:buChar char="•"/>
            </a:pPr>
            <a:r>
              <a:rPr lang="en-US" sz="1800" dirty="0"/>
              <a:t>Barcodes help </a:t>
            </a:r>
            <a:r>
              <a:rPr lang="en-US" sz="1800" dirty="0" smtClean="0"/>
              <a:t>with </a:t>
            </a:r>
            <a:r>
              <a:rPr lang="en-US" sz="1800" dirty="0"/>
              <a:t>central mailing processes </a:t>
            </a:r>
            <a:endParaRPr lang="en-US" sz="1800" dirty="0" smtClean="0"/>
          </a:p>
          <a:p>
            <a:pPr lvl="1">
              <a:buFont typeface="Arial" panose="020B0604020202020204" pitchFamily="34" charset="0"/>
              <a:buChar char="•"/>
            </a:pPr>
            <a:r>
              <a:rPr lang="en-US" sz="1800" dirty="0" smtClean="0"/>
              <a:t>Barcodes associate </a:t>
            </a:r>
            <a:r>
              <a:rPr lang="en-US" sz="1800" dirty="0"/>
              <a:t>a document to a </a:t>
            </a:r>
            <a:r>
              <a:rPr lang="en-US" sz="1800" dirty="0" smtClean="0"/>
              <a:t>case</a:t>
            </a:r>
            <a:endParaRPr lang="en-US" sz="1800"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19</a:t>
            </a:fld>
            <a:endParaRPr lang="en-US" dirty="0"/>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14800"/>
            <a:ext cx="3886200" cy="95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391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a:t>
            </a:r>
            <a:br>
              <a:rPr lang="en-US" dirty="0"/>
            </a:br>
            <a:r>
              <a:rPr lang="en-US" dirty="0"/>
              <a:t>Forms &amp; Notices of Action (NOAs)</a:t>
            </a:r>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3" name="Content Placeholder 2"/>
          <p:cNvSpPr>
            <a:spLocks noGrp="1"/>
          </p:cNvSpPr>
          <p:nvPr>
            <p:ph idx="1"/>
          </p:nvPr>
        </p:nvSpPr>
        <p:spPr>
          <a:xfrm>
            <a:off x="228600" y="1447800"/>
            <a:ext cx="7239000" cy="4525963"/>
          </a:xfrm>
        </p:spPr>
        <p:txBody>
          <a:bodyPr>
            <a:normAutofit/>
          </a:bodyPr>
          <a:lstStyle/>
          <a:p>
            <a:pPr marL="0" indent="0">
              <a:buNone/>
            </a:pPr>
            <a:r>
              <a:rPr lang="en-US" sz="1800" b="1" dirty="0" smtClean="0"/>
              <a:t>Overview</a:t>
            </a:r>
          </a:p>
          <a:p>
            <a:pPr marL="0" indent="0">
              <a:buNone/>
            </a:pPr>
            <a:endParaRPr lang="en-US" sz="1800" b="1" dirty="0"/>
          </a:p>
          <a:p>
            <a:r>
              <a:rPr lang="en-US" sz="1800" dirty="0" smtClean="0"/>
              <a:t>Documents </a:t>
            </a:r>
            <a:r>
              <a:rPr lang="en-US" sz="1800" dirty="0"/>
              <a:t>distributed to KDHE and DCF </a:t>
            </a:r>
            <a:r>
              <a:rPr lang="en-US" sz="1800" dirty="0" smtClean="0"/>
              <a:t>consumers</a:t>
            </a:r>
            <a:endParaRPr lang="en-US" sz="1800" dirty="0"/>
          </a:p>
          <a:p>
            <a:r>
              <a:rPr lang="en-US" sz="1800" dirty="0"/>
              <a:t>These documents are referred to as </a:t>
            </a:r>
            <a:r>
              <a:rPr lang="en-US" sz="1800" b="1" dirty="0"/>
              <a:t>Distributed Documents</a:t>
            </a:r>
            <a:r>
              <a:rPr lang="en-US" sz="1800" dirty="0"/>
              <a:t> </a:t>
            </a:r>
          </a:p>
          <a:p>
            <a:pPr lvl="1">
              <a:buFont typeface="Arial" panose="020B0604020202020204" pitchFamily="34" charset="0"/>
              <a:buChar char="•"/>
            </a:pPr>
            <a:r>
              <a:rPr lang="en-US" sz="1800" dirty="0"/>
              <a:t>Click </a:t>
            </a:r>
            <a:r>
              <a:rPr lang="en-US" sz="1800" b="1" dirty="0"/>
              <a:t>Eligibility</a:t>
            </a:r>
            <a:r>
              <a:rPr lang="en-US" sz="1800" dirty="0"/>
              <a:t> on the </a:t>
            </a:r>
            <a:r>
              <a:rPr lang="en-US" sz="1800" b="1" dirty="0"/>
              <a:t>Global Navigation </a:t>
            </a:r>
            <a:r>
              <a:rPr lang="en-US" sz="1800" dirty="0"/>
              <a:t>tab</a:t>
            </a:r>
          </a:p>
          <a:p>
            <a:pPr lvl="1">
              <a:buFont typeface="Arial" panose="020B0604020202020204" pitchFamily="34" charset="0"/>
              <a:buChar char="•"/>
            </a:pPr>
            <a:r>
              <a:rPr lang="en-US" sz="1800" dirty="0"/>
              <a:t>Click </a:t>
            </a:r>
            <a:r>
              <a:rPr lang="en-US" sz="1800" b="1" dirty="0"/>
              <a:t>Distributed Documents </a:t>
            </a:r>
            <a:r>
              <a:rPr lang="en-US" sz="1800" dirty="0"/>
              <a:t>on the </a:t>
            </a:r>
            <a:r>
              <a:rPr lang="en-US" sz="1800" b="1" dirty="0"/>
              <a:t>Local Navigation </a:t>
            </a:r>
            <a:r>
              <a:rPr lang="en-US" sz="1800" dirty="0"/>
              <a:t>tab </a:t>
            </a:r>
          </a:p>
          <a:p>
            <a:r>
              <a:rPr lang="en-US" sz="1800" dirty="0" smtClean="0"/>
              <a:t>Notifications </a:t>
            </a:r>
            <a:r>
              <a:rPr lang="en-US" sz="1800" dirty="0"/>
              <a:t>fall under two categories and are discussed at length in this course:</a:t>
            </a:r>
          </a:p>
          <a:p>
            <a:pPr lvl="1">
              <a:spcBef>
                <a:spcPts val="1200"/>
              </a:spcBef>
              <a:buFont typeface="Arial" panose="020B0604020202020204" pitchFamily="34" charset="0"/>
              <a:buChar char="•"/>
            </a:pPr>
            <a:r>
              <a:rPr lang="en-US" sz="1800" dirty="0" smtClean="0"/>
              <a:t>Forms</a:t>
            </a:r>
            <a:endParaRPr lang="en-US" sz="1800" dirty="0"/>
          </a:p>
          <a:p>
            <a:pPr lvl="1">
              <a:buFont typeface="Arial" panose="020B0604020202020204" pitchFamily="34" charset="0"/>
              <a:buChar char="•"/>
            </a:pPr>
            <a:r>
              <a:rPr lang="en-US" sz="1800" dirty="0" smtClean="0"/>
              <a:t>NOAs (Notices </a:t>
            </a:r>
            <a:r>
              <a:rPr lang="en-US" sz="1800" dirty="0"/>
              <a:t>of </a:t>
            </a:r>
            <a:r>
              <a:rPr lang="en-US" sz="1800" dirty="0" smtClean="0"/>
              <a:t>Action)</a:t>
            </a:r>
            <a:endParaRPr lang="en-US" sz="1800" dirty="0"/>
          </a:p>
        </p:txBody>
      </p:sp>
      <p:sp>
        <p:nvSpPr>
          <p:cNvPr id="4" name="Slide Number Placeholder 3"/>
          <p:cNvSpPr>
            <a:spLocks noGrp="1"/>
          </p:cNvSpPr>
          <p:nvPr>
            <p:ph type="sldNum" sz="quarter" idx="12"/>
          </p:nvPr>
        </p:nvSpPr>
        <p:spPr/>
        <p:txBody>
          <a:bodyPr/>
          <a:lstStyle/>
          <a:p>
            <a:fld id="{908B7E1D-52E2-4F04-9DFE-B1650792F521}" type="slidenum">
              <a:rPr lang="en-US" smtClean="0"/>
              <a:t>2</a:t>
            </a:fld>
            <a:endParaRPr lang="en-US" dirty="0"/>
          </a:p>
        </p:txBody>
      </p:sp>
    </p:spTree>
    <p:extLst>
      <p:ext uri="{BB962C8B-B14F-4D97-AF65-F5344CB8AC3E}">
        <p14:creationId xmlns:p14="http://schemas.microsoft.com/office/powerpoint/2010/main" val="860895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1447800" y="2209800"/>
            <a:ext cx="6248400" cy="2362200"/>
          </a:xfrm>
        </p:spPr>
        <p:txBody>
          <a:bodyPr>
            <a:normAutofit/>
          </a:bodyPr>
          <a:lstStyle/>
          <a:p>
            <a:pPr marL="0" indent="0">
              <a:buNone/>
            </a:pPr>
            <a:r>
              <a:rPr lang="en-US" sz="1800" dirty="0" smtClean="0"/>
              <a:t>Lesson 1: Understanding the Terms</a:t>
            </a:r>
          </a:p>
          <a:p>
            <a:pPr marL="0" indent="0">
              <a:buNone/>
            </a:pPr>
            <a:r>
              <a:rPr lang="en-US" sz="1800" dirty="0" smtClean="0"/>
              <a:t>Lesson 2: Contents</a:t>
            </a:r>
          </a:p>
          <a:p>
            <a:pPr marL="0" indent="0">
              <a:buNone/>
            </a:pPr>
            <a:r>
              <a:rPr lang="en-US" sz="1800" b="1" dirty="0" smtClean="0"/>
              <a:t>Lesson 3: Generating and Deleting</a:t>
            </a:r>
          </a:p>
          <a:p>
            <a:pPr marL="0" indent="0">
              <a:buNone/>
            </a:pPr>
            <a:r>
              <a:rPr lang="en-US" sz="1800" dirty="0" smtClean="0"/>
              <a:t>Lesson 4: History </a:t>
            </a:r>
            <a:r>
              <a:rPr lang="en-US" sz="1800" dirty="0"/>
              <a:t>and </a:t>
            </a:r>
            <a:r>
              <a:rPr lang="en-US" sz="1800" dirty="0" smtClean="0"/>
              <a:t>Regenerating Forms &amp; </a:t>
            </a:r>
            <a:r>
              <a:rPr lang="en-US" sz="1800" dirty="0"/>
              <a:t>NOAs</a:t>
            </a:r>
          </a:p>
          <a:p>
            <a:pPr marL="0" indent="0">
              <a:buNone/>
            </a:pPr>
            <a:r>
              <a:rPr lang="en-US" sz="1800" dirty="0" smtClean="0"/>
              <a:t>Lesson 5: Foreign Language in </a:t>
            </a:r>
            <a:r>
              <a:rPr lang="en-US" sz="1800" dirty="0"/>
              <a:t>Forms &amp; NOAs</a:t>
            </a:r>
          </a:p>
        </p:txBody>
      </p:sp>
      <p:sp>
        <p:nvSpPr>
          <p:cNvPr id="4" name="Slide Number Placeholder 3"/>
          <p:cNvSpPr>
            <a:spLocks noGrp="1"/>
          </p:cNvSpPr>
          <p:nvPr>
            <p:ph type="sldNum" sz="quarter" idx="12"/>
          </p:nvPr>
        </p:nvSpPr>
        <p:spPr/>
        <p:txBody>
          <a:bodyPr/>
          <a:lstStyle/>
          <a:p>
            <a:fld id="{908B7E1D-52E2-4F04-9DFE-B1650792F521}" type="slidenum">
              <a:rPr lang="en-US" smtClean="0"/>
              <a:t>20</a:t>
            </a:fld>
            <a:endParaRPr lang="en-US"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441919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&gt; Forms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21</a:t>
            </a:fld>
            <a:endParaRPr lang="en-US" dirty="0"/>
          </a:p>
        </p:txBody>
      </p:sp>
      <p:sp>
        <p:nvSpPr>
          <p:cNvPr id="6" name="Content Placeholder 2"/>
          <p:cNvSpPr txBox="1">
            <a:spLocks/>
          </p:cNvSpPr>
          <p:nvPr/>
        </p:nvSpPr>
        <p:spPr>
          <a:xfrm>
            <a:off x="381000" y="1295400"/>
            <a:ext cx="8381999"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1800" b="1" dirty="0" smtClean="0"/>
              <a:t>Forms Generation </a:t>
            </a:r>
          </a:p>
          <a:p>
            <a:pPr lvl="1">
              <a:spcBef>
                <a:spcPts val="1200"/>
              </a:spcBef>
              <a:buFont typeface="Arial" panose="020B0604020202020204" pitchFamily="34" charset="0"/>
              <a:buChar char="•"/>
            </a:pPr>
            <a:r>
              <a:rPr lang="en-US" sz="1800" dirty="0" smtClean="0"/>
              <a:t>Click </a:t>
            </a:r>
            <a:r>
              <a:rPr lang="en-US" sz="1800" b="1" dirty="0" smtClean="0"/>
              <a:t>Documents Control</a:t>
            </a:r>
            <a:r>
              <a:rPr lang="en-US" sz="1800" dirty="0" smtClean="0"/>
              <a:t> on the </a:t>
            </a:r>
            <a:r>
              <a:rPr lang="en-US" sz="1800" b="1" dirty="0" smtClean="0"/>
              <a:t>Global Navigation </a:t>
            </a:r>
            <a:r>
              <a:rPr lang="en-US" sz="1800" dirty="0" smtClean="0"/>
              <a:t>tab</a:t>
            </a:r>
          </a:p>
          <a:p>
            <a:pPr lvl="1">
              <a:spcBef>
                <a:spcPts val="1200"/>
              </a:spcBef>
              <a:buFont typeface="Arial" panose="020B0604020202020204" pitchFamily="34" charset="0"/>
              <a:buChar char="•"/>
            </a:pPr>
            <a:r>
              <a:rPr lang="en-US" sz="1800" dirty="0" smtClean="0"/>
              <a:t>Click the appropriate selection on the </a:t>
            </a:r>
            <a:r>
              <a:rPr lang="en-US" sz="1800" b="1" dirty="0" smtClean="0"/>
              <a:t>Local Navigation </a:t>
            </a:r>
            <a:r>
              <a:rPr lang="en-US" sz="1800" dirty="0" smtClean="0"/>
              <a:t>tab</a:t>
            </a:r>
          </a:p>
          <a:p>
            <a:pPr lvl="1">
              <a:spcBef>
                <a:spcPts val="1200"/>
              </a:spcBef>
              <a:buFont typeface="Arial" panose="020B0604020202020204" pitchFamily="34" charset="0"/>
              <a:buChar char="•"/>
            </a:pPr>
            <a:r>
              <a:rPr lang="en-US" sz="1800" dirty="0" smtClean="0"/>
              <a:t>Complete the search and select steps for the desired Form</a:t>
            </a:r>
          </a:p>
          <a:p>
            <a:pPr lvl="1">
              <a:spcBef>
                <a:spcPts val="1200"/>
              </a:spcBef>
              <a:buFont typeface="Arial" panose="020B0604020202020204" pitchFamily="34" charset="0"/>
              <a:buChar char="•"/>
            </a:pPr>
            <a:r>
              <a:rPr lang="en-US" sz="1800" dirty="0" smtClean="0"/>
              <a:t>Complete the Document Parameters search criteria</a:t>
            </a:r>
          </a:p>
          <a:p>
            <a:pPr lvl="1">
              <a:spcBef>
                <a:spcPts val="1200"/>
              </a:spcBef>
              <a:buFont typeface="Arial" panose="020B0604020202020204" pitchFamily="34" charset="0"/>
              <a:buChar char="•"/>
            </a:pPr>
            <a:r>
              <a:rPr lang="en-US" sz="1800" dirty="0" smtClean="0"/>
              <a:t>Add content if needed</a:t>
            </a:r>
          </a:p>
          <a:p>
            <a:pPr lvl="1">
              <a:spcBef>
                <a:spcPts val="1200"/>
              </a:spcBef>
              <a:buFont typeface="Arial" panose="020B0604020202020204" pitchFamily="34" charset="0"/>
              <a:buChar char="•"/>
            </a:pPr>
            <a:r>
              <a:rPr lang="en-US" sz="1800" dirty="0" smtClean="0"/>
              <a:t>Review the Form</a:t>
            </a:r>
          </a:p>
          <a:p>
            <a:pPr lvl="1">
              <a:spcBef>
                <a:spcPts val="1200"/>
              </a:spcBef>
              <a:buFont typeface="Arial" panose="020B0604020202020204" pitchFamily="34" charset="0"/>
              <a:buChar char="•"/>
            </a:pPr>
            <a:r>
              <a:rPr lang="en-US" sz="1800" dirty="0" smtClean="0"/>
              <a:t>Choose the appropriate print option</a:t>
            </a: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973482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&gt; Forms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22</a:t>
            </a:fld>
            <a:endParaRPr lang="en-US" dirty="0"/>
          </a:p>
        </p:txBody>
      </p:sp>
      <p:sp>
        <p:nvSpPr>
          <p:cNvPr id="6" name="Content Placeholder 2"/>
          <p:cNvSpPr txBox="1">
            <a:spLocks/>
          </p:cNvSpPr>
          <p:nvPr/>
        </p:nvSpPr>
        <p:spPr>
          <a:xfrm>
            <a:off x="381000" y="1295400"/>
            <a:ext cx="8381999"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endParaRPr lang="en-US" sz="1800" b="1" dirty="0" smtClean="0"/>
          </a:p>
          <a:p>
            <a:pPr lvl="1">
              <a:spcBef>
                <a:spcPts val="1200"/>
              </a:spcBef>
              <a:buFont typeface="Arial" panose="020B0604020202020204" pitchFamily="34" charset="0"/>
              <a:buChar char="•"/>
            </a:pPr>
            <a:r>
              <a:rPr lang="en-US" sz="1800" dirty="0" smtClean="0"/>
              <a:t>Click </a:t>
            </a:r>
            <a:r>
              <a:rPr lang="en-US" sz="1800" b="1" dirty="0" smtClean="0"/>
              <a:t>Document Control</a:t>
            </a:r>
            <a:r>
              <a:rPr lang="en-US" sz="1800" dirty="0" smtClean="0"/>
              <a:t> on the </a:t>
            </a:r>
            <a:r>
              <a:rPr lang="en-US" sz="1800" b="1" dirty="0" smtClean="0"/>
              <a:t>Global Navigation </a:t>
            </a:r>
            <a:r>
              <a:rPr lang="en-US" sz="1800" dirty="0" smtClean="0"/>
              <a:t>tab</a:t>
            </a:r>
          </a:p>
          <a:p>
            <a:pPr lvl="1">
              <a:spcBef>
                <a:spcPts val="1200"/>
              </a:spcBef>
            </a:pPr>
            <a:endParaRPr lang="en-US" sz="1800" dirty="0" smtClean="0"/>
          </a:p>
          <a:p>
            <a:pPr lvl="1">
              <a:spcBef>
                <a:spcPts val="1200"/>
              </a:spcBef>
            </a:pPr>
            <a:endParaRPr lang="en-US" sz="1800" dirty="0" smtClean="0"/>
          </a:p>
          <a:p>
            <a:pPr lvl="1">
              <a:spcBef>
                <a:spcPts val="1200"/>
              </a:spcBef>
            </a:pPr>
            <a:endParaRPr lang="en-US" sz="1800" dirty="0" smtClean="0"/>
          </a:p>
          <a:p>
            <a:pPr lvl="1">
              <a:spcBef>
                <a:spcPts val="1200"/>
              </a:spcBef>
              <a:buFont typeface="Arial" panose="020B0604020202020204" pitchFamily="34" charset="0"/>
              <a:buChar char="•"/>
            </a:pPr>
            <a:r>
              <a:rPr lang="en-US" sz="1800" dirty="0" smtClean="0"/>
              <a:t>Complete the </a:t>
            </a:r>
            <a:r>
              <a:rPr lang="en-US" sz="1800" b="1" dirty="0" smtClean="0"/>
              <a:t>Template Repository Search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2133600"/>
            <a:ext cx="8915400" cy="97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 y="4114800"/>
            <a:ext cx="8915400" cy="178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136929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&gt; Forms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23</a:t>
            </a:fld>
            <a:endParaRPr lang="en-US" dirty="0"/>
          </a:p>
        </p:txBody>
      </p:sp>
      <p:sp>
        <p:nvSpPr>
          <p:cNvPr id="6" name="Content Placeholder 2"/>
          <p:cNvSpPr txBox="1">
            <a:spLocks/>
          </p:cNvSpPr>
          <p:nvPr/>
        </p:nvSpPr>
        <p:spPr>
          <a:xfrm>
            <a:off x="381000" y="1295400"/>
            <a:ext cx="8381999"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buFont typeface="Arial" panose="020B0604020202020204" pitchFamily="34" charset="0"/>
              <a:buChar char="•"/>
            </a:pPr>
            <a:r>
              <a:rPr lang="en-US" sz="1800" dirty="0" smtClean="0"/>
              <a:t>Click the appropriate link of the </a:t>
            </a:r>
            <a:r>
              <a:rPr lang="en-US" sz="1800" dirty="0"/>
              <a:t>desired </a:t>
            </a:r>
            <a:r>
              <a:rPr lang="en-US" sz="1800" dirty="0" smtClean="0"/>
              <a:t>document returned in the </a:t>
            </a:r>
            <a:r>
              <a:rPr lang="en-US" sz="1800" b="1" dirty="0" smtClean="0"/>
              <a:t>Search Results Summary</a:t>
            </a:r>
            <a:endParaRPr lang="en-US" sz="1800" b="1" dirty="0"/>
          </a:p>
          <a:p>
            <a:pPr lvl="1">
              <a:spcBef>
                <a:spcPts val="1200"/>
              </a:spcBef>
              <a:buFont typeface="Arial" panose="020B0604020202020204" pitchFamily="34" charset="0"/>
              <a:buChar char="•"/>
            </a:pPr>
            <a:r>
              <a:rPr lang="en-US" sz="1800" dirty="0" smtClean="0"/>
              <a:t>Input case information into the </a:t>
            </a:r>
            <a:r>
              <a:rPr lang="en-US" sz="1800" b="1" dirty="0" smtClean="0"/>
              <a:t>Document Parameters </a:t>
            </a:r>
            <a:r>
              <a:rPr lang="en-US" sz="1800" dirty="0" smtClean="0"/>
              <a:t>pop-up window</a:t>
            </a:r>
          </a:p>
          <a:p>
            <a:pPr lvl="1">
              <a:spcBef>
                <a:spcPts val="1200"/>
              </a:spcBef>
              <a:buFont typeface="Arial" panose="020B0604020202020204" pitchFamily="34" charset="0"/>
              <a:buChar char="•"/>
            </a:pPr>
            <a:r>
              <a:rPr lang="en-US" sz="1800" dirty="0" smtClean="0"/>
              <a:t>Then generate form or blank template</a:t>
            </a:r>
          </a:p>
          <a:p>
            <a:pPr lvl="1">
              <a:spcBef>
                <a:spcPts val="1200"/>
              </a:spcBef>
            </a:pPr>
            <a:endParaRPr lang="en-US" sz="1800" dirty="0"/>
          </a:p>
          <a:p>
            <a:pPr lvl="1">
              <a:spcBef>
                <a:spcPts val="1200"/>
              </a:spcBef>
            </a:pPr>
            <a:endParaRPr lang="en-US" sz="1800" dirty="0" smtClean="0"/>
          </a:p>
          <a:p>
            <a:pPr lvl="1">
              <a:spcBef>
                <a:spcPts val="1200"/>
              </a:spcBef>
            </a:pPr>
            <a:endParaRPr lang="en-US"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421" y="2895600"/>
            <a:ext cx="6185158" cy="331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983160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&gt; Forms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24</a:t>
            </a:fld>
            <a:endParaRPr lang="en-US" dirty="0"/>
          </a:p>
        </p:txBody>
      </p:sp>
      <p:sp>
        <p:nvSpPr>
          <p:cNvPr id="6" name="Content Placeholder 2"/>
          <p:cNvSpPr txBox="1">
            <a:spLocks/>
          </p:cNvSpPr>
          <p:nvPr/>
        </p:nvSpPr>
        <p:spPr>
          <a:xfrm>
            <a:off x="381000" y="1295400"/>
            <a:ext cx="8381999"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buFont typeface="Arial" panose="020B0604020202020204" pitchFamily="34" charset="0"/>
              <a:buChar char="•"/>
            </a:pPr>
            <a:r>
              <a:rPr lang="en-US" sz="1800" dirty="0" smtClean="0"/>
              <a:t>Add </a:t>
            </a:r>
            <a:r>
              <a:rPr lang="en-US" sz="1800" dirty="0"/>
              <a:t>content if </a:t>
            </a:r>
            <a:r>
              <a:rPr lang="en-US" sz="1800" dirty="0" smtClean="0"/>
              <a:t>needed</a:t>
            </a:r>
          </a:p>
          <a:p>
            <a:pPr lvl="1">
              <a:spcBef>
                <a:spcPts val="1200"/>
              </a:spcBef>
              <a:buFont typeface="Arial" panose="020B0604020202020204" pitchFamily="34" charset="0"/>
              <a:buChar char="•"/>
            </a:pPr>
            <a:r>
              <a:rPr lang="en-US" sz="1800" dirty="0" smtClean="0"/>
              <a:t>Review </a:t>
            </a:r>
            <a:r>
              <a:rPr lang="en-US" sz="1800" dirty="0"/>
              <a:t>the </a:t>
            </a:r>
            <a:r>
              <a:rPr lang="en-US" sz="1800" dirty="0" smtClean="0"/>
              <a:t>form</a:t>
            </a:r>
            <a:endParaRPr lang="en-US" sz="1800" dirty="0"/>
          </a:p>
          <a:p>
            <a:pPr lvl="1">
              <a:spcBef>
                <a:spcPts val="1200"/>
              </a:spcBef>
              <a:buFont typeface="Arial" panose="020B0604020202020204" pitchFamily="34" charset="0"/>
              <a:buChar char="•"/>
            </a:pPr>
            <a:r>
              <a:rPr lang="en-US" sz="1800" dirty="0" smtClean="0"/>
              <a:t>Choose </a:t>
            </a:r>
            <a:r>
              <a:rPr lang="en-US" sz="1800" dirty="0"/>
              <a:t>the </a:t>
            </a:r>
            <a:r>
              <a:rPr lang="en-US" sz="1800" b="1" dirty="0"/>
              <a:t>P</a:t>
            </a:r>
            <a:r>
              <a:rPr lang="en-US" sz="1800" b="1" dirty="0" smtClean="0"/>
              <a:t>rint</a:t>
            </a:r>
            <a:r>
              <a:rPr lang="en-US" sz="1800" dirty="0" smtClean="0"/>
              <a:t> </a:t>
            </a:r>
            <a:r>
              <a:rPr lang="en-US" sz="1800" dirty="0"/>
              <a:t>option and finish</a:t>
            </a:r>
          </a:p>
          <a:p>
            <a:pPr lvl="1">
              <a:spcBef>
                <a:spcPts val="1200"/>
              </a:spcBef>
            </a:pPr>
            <a:endParaRPr lang="en-US" sz="1800" dirty="0"/>
          </a:p>
          <a:p>
            <a:pPr lvl="1">
              <a:spcBef>
                <a:spcPts val="1200"/>
              </a:spcBef>
            </a:pPr>
            <a:endParaRPr lang="en-US" sz="1800" dirty="0" smtClean="0"/>
          </a:p>
          <a:p>
            <a:pPr lvl="1">
              <a:spcBef>
                <a:spcPts val="1200"/>
              </a:spcBef>
            </a:pPr>
            <a:endParaRPr lang="en-US"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69" y="2895600"/>
            <a:ext cx="8628063"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334276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25</a:t>
            </a:fld>
            <a:endParaRPr lang="en-US"/>
          </a:p>
        </p:txBody>
      </p:sp>
      <p:sp>
        <p:nvSpPr>
          <p:cNvPr id="6" name="Content Placeholder 2"/>
          <p:cNvSpPr txBox="1">
            <a:spLocks/>
          </p:cNvSpPr>
          <p:nvPr/>
        </p:nvSpPr>
        <p:spPr>
          <a:xfrm>
            <a:off x="609600" y="1371600"/>
            <a:ext cx="7924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1800" b="1" dirty="0" smtClean="0"/>
              <a:t>NOA</a:t>
            </a:r>
          </a:p>
          <a:p>
            <a:pPr marL="0" indent="0">
              <a:spcBef>
                <a:spcPts val="1200"/>
              </a:spcBef>
              <a:buNone/>
            </a:pPr>
            <a:r>
              <a:rPr lang="en-US" sz="1800" dirty="0" smtClean="0"/>
              <a:t>Reviewing </a:t>
            </a:r>
            <a:r>
              <a:rPr lang="en-US" sz="1800" dirty="0"/>
              <a:t>each NOA produced after running EDBC is essential. </a:t>
            </a:r>
            <a:endParaRPr lang="en-US" sz="1800" dirty="0" smtClean="0"/>
          </a:p>
          <a:p>
            <a:pPr marL="0" indent="0">
              <a:spcBef>
                <a:spcPts val="1200"/>
              </a:spcBef>
              <a:buNone/>
            </a:pPr>
            <a:r>
              <a:rPr lang="en-US" sz="1800" dirty="0" smtClean="0"/>
              <a:t>The standard </a:t>
            </a:r>
            <a:r>
              <a:rPr lang="en-US" sz="1800" dirty="0"/>
              <a:t>process is to run EDBC, review the NOA it generates, </a:t>
            </a:r>
            <a:r>
              <a:rPr lang="en-US" sz="1800" dirty="0" smtClean="0"/>
              <a:t>then </a:t>
            </a:r>
            <a:r>
              <a:rPr lang="en-US" sz="1800" dirty="0"/>
              <a:t>finalize for printing and mailing</a:t>
            </a:r>
            <a:r>
              <a:rPr lang="en-US" sz="1800" dirty="0" smtClean="0"/>
              <a:t>.</a:t>
            </a:r>
            <a:endParaRPr lang="en-US" sz="1800" dirty="0"/>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159755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&gt; Corrections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26</a:t>
            </a:fld>
            <a:endParaRPr lang="en-US"/>
          </a:p>
        </p:txBody>
      </p:sp>
      <p:sp>
        <p:nvSpPr>
          <p:cNvPr id="7" name="Content Placeholder 2"/>
          <p:cNvSpPr txBox="1">
            <a:spLocks/>
          </p:cNvSpPr>
          <p:nvPr/>
        </p:nvSpPr>
        <p:spPr>
          <a:xfrm>
            <a:off x="609600" y="1295400"/>
            <a:ext cx="7924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t>An Incorrect NOA Was Generated </a:t>
            </a:r>
          </a:p>
          <a:p>
            <a:pPr lvl="1">
              <a:buFont typeface="Arial" panose="020B0604020202020204" pitchFamily="34" charset="0"/>
              <a:buChar char="•"/>
            </a:pPr>
            <a:r>
              <a:rPr lang="en-US" sz="1800" dirty="0" smtClean="0"/>
              <a:t>Do not save after running EDBC </a:t>
            </a:r>
          </a:p>
          <a:p>
            <a:pPr lvl="1">
              <a:buFont typeface="Arial" panose="020B0604020202020204" pitchFamily="34" charset="0"/>
              <a:buChar char="•"/>
            </a:pPr>
            <a:r>
              <a:rPr lang="en-US" sz="1800" dirty="0" smtClean="0"/>
              <a:t>Correct the information that caused the error </a:t>
            </a:r>
          </a:p>
          <a:p>
            <a:pPr lvl="1">
              <a:buFont typeface="Arial" panose="020B0604020202020204" pitchFamily="34" charset="0"/>
              <a:buChar char="•"/>
            </a:pPr>
            <a:r>
              <a:rPr lang="en-US" sz="1800" dirty="0" smtClean="0"/>
              <a:t>Rerun EDBC </a:t>
            </a:r>
          </a:p>
          <a:p>
            <a:pPr lvl="1">
              <a:buFont typeface="Arial" panose="020B0604020202020204" pitchFamily="34" charset="0"/>
              <a:buChar char="•"/>
            </a:pPr>
            <a:r>
              <a:rPr lang="en-US" sz="1800" dirty="0" smtClean="0"/>
              <a:t>Review the newly generated NOA for accuracy</a:t>
            </a:r>
          </a:p>
          <a:p>
            <a:pPr lvl="1">
              <a:spcBef>
                <a:spcPts val="600"/>
              </a:spcBef>
              <a:buFont typeface="Arial" panose="020B0604020202020204" pitchFamily="34" charset="0"/>
              <a:buChar char="•"/>
            </a:pPr>
            <a:r>
              <a:rPr lang="en-US" sz="1800" dirty="0" smtClean="0"/>
              <a:t>Generate an accompanying form </a:t>
            </a:r>
          </a:p>
          <a:p>
            <a:pPr lvl="2">
              <a:spcBef>
                <a:spcPts val="600"/>
              </a:spcBef>
            </a:pPr>
            <a:r>
              <a:rPr lang="en-US" sz="1800" dirty="0" smtClean="0"/>
              <a:t>V-008 General Correspondence with information to clarify the NOA</a:t>
            </a:r>
          </a:p>
          <a:p>
            <a:pPr lvl="1">
              <a:spcBef>
                <a:spcPts val="600"/>
              </a:spcBef>
              <a:buFont typeface="Arial" panose="020B0604020202020204" pitchFamily="34" charset="0"/>
              <a:buChar char="•"/>
            </a:pPr>
            <a:r>
              <a:rPr lang="en-US" sz="1800" dirty="0"/>
              <a:t>Generate a Backup Form  </a:t>
            </a:r>
          </a:p>
          <a:p>
            <a:pPr lvl="2">
              <a:spcBef>
                <a:spcPts val="600"/>
              </a:spcBef>
            </a:pPr>
            <a:r>
              <a:rPr lang="en-US" sz="1800" dirty="0"/>
              <a:t>Backup Forms in </a:t>
            </a:r>
            <a:r>
              <a:rPr lang="en-US" sz="1800" dirty="0" smtClean="0"/>
              <a:t>the </a:t>
            </a:r>
            <a:r>
              <a:rPr lang="en-US" sz="1800" dirty="0"/>
              <a:t>NOA format are available to replace the </a:t>
            </a:r>
            <a:r>
              <a:rPr lang="en-US" sz="1800" dirty="0" smtClean="0"/>
              <a:t>NOA. </a:t>
            </a:r>
          </a:p>
          <a:p>
            <a:pPr lvl="2">
              <a:spcBef>
                <a:spcPts val="600"/>
              </a:spcBef>
            </a:pPr>
            <a:r>
              <a:rPr lang="en-US" sz="1800" dirty="0" smtClean="0"/>
              <a:t>These </a:t>
            </a:r>
            <a:r>
              <a:rPr lang="en-US" sz="1800" dirty="0"/>
              <a:t>allow </a:t>
            </a:r>
            <a:r>
              <a:rPr lang="en-US" sz="1800" dirty="0" smtClean="0"/>
              <a:t>more unscripted </a:t>
            </a:r>
            <a:r>
              <a:rPr lang="en-US" sz="1800" dirty="0"/>
              <a:t>text entry by the worker so that the correct message is sent to the consumer</a:t>
            </a:r>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559313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&gt; Corrections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27</a:t>
            </a:fld>
            <a:endParaRPr lang="en-US"/>
          </a:p>
        </p:txBody>
      </p:sp>
      <p:sp>
        <p:nvSpPr>
          <p:cNvPr id="6" name="Content Placeholder 2"/>
          <p:cNvSpPr txBox="1">
            <a:spLocks/>
          </p:cNvSpPr>
          <p:nvPr/>
        </p:nvSpPr>
        <p:spPr>
          <a:xfrm>
            <a:off x="609600" y="1295400"/>
            <a:ext cx="7924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t>Backup Forms </a:t>
            </a:r>
          </a:p>
          <a:p>
            <a:pPr lvl="1">
              <a:buFont typeface="Arial" panose="020B0604020202020204" pitchFamily="34" charset="0"/>
              <a:buChar char="•"/>
            </a:pPr>
            <a:r>
              <a:rPr lang="en-US" sz="1800" dirty="0" smtClean="0"/>
              <a:t>V-008 </a:t>
            </a:r>
            <a:r>
              <a:rPr lang="en-US" sz="1800" dirty="0"/>
              <a:t>General Correspondence</a:t>
            </a:r>
          </a:p>
          <a:p>
            <a:pPr lvl="1">
              <a:buFont typeface="Arial" panose="020B0604020202020204" pitchFamily="34" charset="0"/>
              <a:buChar char="•"/>
            </a:pPr>
            <a:r>
              <a:rPr lang="en-US" sz="1800" dirty="0" smtClean="0"/>
              <a:t>V-115 General Notice of Approval</a:t>
            </a:r>
          </a:p>
          <a:p>
            <a:pPr lvl="1">
              <a:buFont typeface="Arial" panose="020B0604020202020204" pitchFamily="34" charset="0"/>
              <a:buChar char="•"/>
            </a:pPr>
            <a:r>
              <a:rPr lang="en-US" sz="1800" dirty="0" smtClean="0"/>
              <a:t>V-200 General Notice of Denial</a:t>
            </a:r>
          </a:p>
          <a:p>
            <a:pPr lvl="1">
              <a:buFont typeface="Arial" panose="020B0604020202020204" pitchFamily="34" charset="0"/>
              <a:buChar char="•"/>
            </a:pPr>
            <a:r>
              <a:rPr lang="en-US" sz="1800" dirty="0" smtClean="0"/>
              <a:t>V-400 General Notice of Discontinuance (Closure)</a:t>
            </a:r>
          </a:p>
          <a:p>
            <a:pPr lvl="1">
              <a:buFont typeface="Arial" panose="020B0604020202020204" pitchFamily="34" charset="0"/>
              <a:buChar char="•"/>
            </a:pPr>
            <a:r>
              <a:rPr lang="en-US" sz="1800" dirty="0" smtClean="0"/>
              <a:t>V-600 General Notice of Reinstatement</a:t>
            </a:r>
          </a:p>
          <a:p>
            <a:pPr lvl="1">
              <a:buFont typeface="Arial" panose="020B0604020202020204" pitchFamily="34" charset="0"/>
              <a:buChar char="•"/>
            </a:pPr>
            <a:r>
              <a:rPr lang="en-US" sz="1800" dirty="0" smtClean="0"/>
              <a:t>V-700 General Notice of Change</a:t>
            </a:r>
            <a:endParaRPr lang="en-US" sz="1800" dirty="0"/>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983092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&gt; Corrections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28</a:t>
            </a:fld>
            <a:endParaRPr lang="en-US"/>
          </a:p>
        </p:txBody>
      </p:sp>
      <p:sp>
        <p:nvSpPr>
          <p:cNvPr id="6" name="Content Placeholder 2"/>
          <p:cNvSpPr txBox="1">
            <a:spLocks/>
          </p:cNvSpPr>
          <p:nvPr/>
        </p:nvSpPr>
        <p:spPr>
          <a:xfrm>
            <a:off x="609600" y="1295400"/>
            <a:ext cx="7924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t>Deletion</a:t>
            </a:r>
          </a:p>
          <a:p>
            <a:pPr marL="0" indent="0">
              <a:buNone/>
            </a:pPr>
            <a:r>
              <a:rPr lang="en-US" sz="1800" dirty="0" smtClean="0"/>
              <a:t>A Form or NOA may be deleted from KEES in the </a:t>
            </a:r>
            <a:r>
              <a:rPr lang="en-US" sz="1800" b="1" dirty="0" smtClean="0"/>
              <a:t>Distributed Document Search Results</a:t>
            </a:r>
            <a:r>
              <a:rPr lang="en-US" sz="1800" dirty="0" smtClean="0"/>
              <a:t> page.</a:t>
            </a:r>
          </a:p>
          <a:p>
            <a:pPr marL="0" indent="0">
              <a:buNone/>
            </a:pPr>
            <a:r>
              <a:rPr lang="en-US" sz="1800" dirty="0" smtClean="0"/>
              <a:t>The next lesson will show you how to access the </a:t>
            </a:r>
            <a:r>
              <a:rPr lang="en-US" sz="1800" b="1" dirty="0" smtClean="0"/>
              <a:t>Distributed Document Search Results</a:t>
            </a:r>
            <a:r>
              <a:rPr lang="en-US" sz="1800" dirty="0" smtClean="0"/>
              <a:t> page. </a:t>
            </a:r>
            <a:endParaRPr lang="en-US" sz="1800" dirty="0"/>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641337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Generating and Deleting &gt; Summary</a:t>
            </a:r>
            <a:endParaRPr lang="en-US" sz="1600" dirty="0"/>
          </a:p>
        </p:txBody>
      </p:sp>
      <p:sp>
        <p:nvSpPr>
          <p:cNvPr id="4" name="Slide Number Placeholder 3"/>
          <p:cNvSpPr>
            <a:spLocks noGrp="1"/>
          </p:cNvSpPr>
          <p:nvPr>
            <p:ph type="sldNum" sz="quarter" idx="12"/>
          </p:nvPr>
        </p:nvSpPr>
        <p:spPr/>
        <p:txBody>
          <a:bodyPr/>
          <a:lstStyle/>
          <a:p>
            <a:fld id="{908B7E1D-52E2-4F04-9DFE-B1650792F521}" type="slidenum">
              <a:rPr lang="en-US" smtClean="0"/>
              <a:t>29</a:t>
            </a:fld>
            <a:endParaRPr lang="en-US"/>
          </a:p>
        </p:txBody>
      </p:sp>
      <p:sp>
        <p:nvSpPr>
          <p:cNvPr id="7" name="Content Placeholder 2"/>
          <p:cNvSpPr>
            <a:spLocks noGrp="1"/>
          </p:cNvSpPr>
          <p:nvPr>
            <p:ph idx="1"/>
          </p:nvPr>
        </p:nvSpPr>
        <p:spPr>
          <a:xfrm>
            <a:off x="152400" y="1600200"/>
            <a:ext cx="6553200" cy="4525963"/>
          </a:xfrm>
        </p:spPr>
        <p:txBody>
          <a:bodyPr>
            <a:normAutofit/>
          </a:bodyPr>
          <a:lstStyle/>
          <a:p>
            <a:pPr marL="0" indent="0">
              <a:buNone/>
            </a:pPr>
            <a:r>
              <a:rPr lang="en-US" sz="1800" b="1" dirty="0" smtClean="0"/>
              <a:t>Summary</a:t>
            </a:r>
            <a:endParaRPr lang="en-US" sz="1800" b="1" dirty="0"/>
          </a:p>
          <a:p>
            <a:pPr marL="0" indent="0">
              <a:buNone/>
            </a:pPr>
            <a:r>
              <a:rPr lang="en-US" sz="1800" dirty="0" smtClean="0"/>
              <a:t> </a:t>
            </a:r>
          </a:p>
          <a:p>
            <a:r>
              <a:rPr lang="en-US" sz="1800" dirty="0" smtClean="0"/>
              <a:t>Forms </a:t>
            </a:r>
            <a:r>
              <a:rPr lang="en-US" sz="1800" dirty="0"/>
              <a:t>and NOAs </a:t>
            </a:r>
            <a:r>
              <a:rPr lang="en-US" sz="1800" dirty="0" smtClean="0"/>
              <a:t>are to be </a:t>
            </a:r>
            <a:r>
              <a:rPr lang="en-US" sz="1800" dirty="0"/>
              <a:t>reviewed before </a:t>
            </a:r>
            <a:r>
              <a:rPr lang="en-US" sz="1800" dirty="0" smtClean="0"/>
              <a:t>printing</a:t>
            </a:r>
            <a:endParaRPr lang="en-US" sz="1800" dirty="0"/>
          </a:p>
          <a:p>
            <a:r>
              <a:rPr lang="en-US" sz="1800" dirty="0" smtClean="0"/>
              <a:t>Forms: </a:t>
            </a:r>
            <a:r>
              <a:rPr lang="en-US" sz="1800" dirty="0"/>
              <a:t>the Document Parameters window varies by Form type and controls the populated information</a:t>
            </a:r>
          </a:p>
          <a:p>
            <a:r>
              <a:rPr lang="en-US" sz="1800" dirty="0"/>
              <a:t>Blank Template Forms do not contain case information and are always printed </a:t>
            </a:r>
            <a:r>
              <a:rPr lang="en-US" sz="1800" dirty="0" smtClean="0"/>
              <a:t>locally</a:t>
            </a:r>
            <a:endParaRPr lang="en-US" sz="1800" dirty="0"/>
          </a:p>
          <a:p>
            <a:r>
              <a:rPr lang="en-US" sz="1800" dirty="0"/>
              <a:t>Forms and NOAs cannot be changed once </a:t>
            </a:r>
            <a:r>
              <a:rPr lang="en-US" sz="1800" dirty="0" smtClean="0"/>
              <a:t>saved</a:t>
            </a:r>
            <a:endParaRPr lang="en-US" sz="1800" dirty="0"/>
          </a:p>
          <a:p>
            <a:r>
              <a:rPr lang="en-US" sz="1800" dirty="0"/>
              <a:t>Forms and NOAs </a:t>
            </a:r>
            <a:r>
              <a:rPr lang="en-US" sz="1800" dirty="0" smtClean="0"/>
              <a:t>printed centrally can </a:t>
            </a:r>
            <a:r>
              <a:rPr lang="en-US" sz="1800" dirty="0"/>
              <a:t>be deleted and re-created before the end of the business </a:t>
            </a:r>
            <a:r>
              <a:rPr lang="en-US" sz="1800" dirty="0" smtClean="0"/>
              <a:t>day</a:t>
            </a:r>
          </a:p>
          <a:p>
            <a:r>
              <a:rPr lang="en-US" sz="1800" dirty="0" smtClean="0"/>
              <a:t>Remember: Blank templates printed locally will require the worker to image the document to which case it belongs.</a:t>
            </a:r>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45448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Unit Objectives</a:t>
            </a:r>
            <a:endParaRPr lang="en-US" dirty="0"/>
          </a:p>
        </p:txBody>
      </p:sp>
      <p:sp>
        <p:nvSpPr>
          <p:cNvPr id="9" name="Slide Number Placeholder 8"/>
          <p:cNvSpPr>
            <a:spLocks noGrp="1"/>
          </p:cNvSpPr>
          <p:nvPr>
            <p:ph type="sldNum" sz="quarter" idx="12"/>
          </p:nvPr>
        </p:nvSpPr>
        <p:spPr/>
        <p:txBody>
          <a:bodyPr/>
          <a:lstStyle/>
          <a:p>
            <a:fld id="{908B7E1D-52E2-4F04-9DFE-B1650792F521}" type="slidenum">
              <a:rPr lang="en-US" smtClean="0"/>
              <a:t>3</a:t>
            </a:fld>
            <a:endParaRPr lang="en-US" dirty="0"/>
          </a:p>
        </p:txBody>
      </p:sp>
      <p:sp>
        <p:nvSpPr>
          <p:cNvPr id="11" name="Content Placeholder 7"/>
          <p:cNvSpPr txBox="1">
            <a:spLocks/>
          </p:cNvSpPr>
          <p:nvPr/>
        </p:nvSpPr>
        <p:spPr>
          <a:xfrm>
            <a:off x="345831" y="1600200"/>
            <a:ext cx="67818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After completing this unit you will be able to:</a:t>
            </a:r>
          </a:p>
          <a:p>
            <a:pPr>
              <a:spcBef>
                <a:spcPts val="1200"/>
              </a:spcBef>
            </a:pPr>
            <a:r>
              <a:rPr lang="en-US" sz="1800" dirty="0" smtClean="0"/>
              <a:t>Differentiate between Forms and NOAs</a:t>
            </a:r>
          </a:p>
          <a:p>
            <a:r>
              <a:rPr lang="en-US" sz="1800" dirty="0" smtClean="0"/>
              <a:t>Generate Forms and NOAs</a:t>
            </a:r>
          </a:p>
          <a:p>
            <a:r>
              <a:rPr lang="en-US" sz="1800" dirty="0" smtClean="0"/>
              <a:t>Understand the content arrangement including barcodes</a:t>
            </a:r>
          </a:p>
          <a:p>
            <a:r>
              <a:rPr lang="en-US" sz="1800" dirty="0" smtClean="0"/>
              <a:t>Understand how NOAs are assembled</a:t>
            </a:r>
          </a:p>
          <a:p>
            <a:r>
              <a:rPr lang="en-US" sz="1800" dirty="0" smtClean="0"/>
              <a:t>Access and use the Forms and NOAs history</a:t>
            </a:r>
          </a:p>
          <a:p>
            <a:r>
              <a:rPr lang="en-US" sz="1800" dirty="0" smtClean="0"/>
              <a:t>Understand the use of foreign language in Forms and NOAs</a:t>
            </a:r>
            <a:endParaRPr lang="en-US" sz="1800" dirty="0"/>
          </a:p>
        </p:txBody>
      </p:sp>
      <p:sp>
        <p:nvSpPr>
          <p:cNvPr id="7" name="Title 1"/>
          <p:cNvSpPr>
            <a:spLocks noGrp="1"/>
          </p:cNvSpPr>
          <p:nvPr>
            <p:ph type="title"/>
          </p:nvPr>
        </p:nvSpPr>
        <p:spPr>
          <a:xfrm>
            <a:off x="1600200" y="73152"/>
            <a:ext cx="7086600" cy="566928"/>
          </a:xfrm>
        </p:spPr>
        <p:txBody>
          <a:bodyPr>
            <a:normAutofit fontScale="90000"/>
          </a:bodyPr>
          <a:lstStyle/>
          <a:p>
            <a:r>
              <a:rPr lang="en-US" dirty="0"/>
              <a:t>Medical Eligibility:</a:t>
            </a:r>
            <a:br>
              <a:rPr lang="en-US" dirty="0"/>
            </a:br>
            <a:r>
              <a:rPr lang="en-US" dirty="0"/>
              <a:t>Forms &amp; Notices of Action (NOAs)</a:t>
            </a:r>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1447800" y="2209800"/>
            <a:ext cx="6248400" cy="2362200"/>
          </a:xfrm>
        </p:spPr>
        <p:txBody>
          <a:bodyPr>
            <a:normAutofit/>
          </a:bodyPr>
          <a:lstStyle/>
          <a:p>
            <a:pPr marL="0" indent="0">
              <a:buNone/>
            </a:pPr>
            <a:r>
              <a:rPr lang="en-US" sz="1800" dirty="0" smtClean="0"/>
              <a:t>Lesson 1: Understanding the Terms</a:t>
            </a:r>
          </a:p>
          <a:p>
            <a:pPr marL="0" indent="0">
              <a:buNone/>
            </a:pPr>
            <a:r>
              <a:rPr lang="en-US" sz="1800" dirty="0" smtClean="0"/>
              <a:t>Lesson 2: Contents</a:t>
            </a:r>
          </a:p>
          <a:p>
            <a:pPr marL="0" indent="0">
              <a:buNone/>
            </a:pPr>
            <a:r>
              <a:rPr lang="en-US" sz="1800" dirty="0" smtClean="0"/>
              <a:t>Lesson 3: Generating and Deleting</a:t>
            </a:r>
          </a:p>
          <a:p>
            <a:pPr marL="0" indent="0">
              <a:buNone/>
            </a:pPr>
            <a:r>
              <a:rPr lang="en-US" sz="1800" b="1" dirty="0" smtClean="0"/>
              <a:t>Lesson 4: History </a:t>
            </a:r>
            <a:r>
              <a:rPr lang="en-US" sz="1800" b="1" dirty="0"/>
              <a:t>and </a:t>
            </a:r>
            <a:r>
              <a:rPr lang="en-US" sz="1800" b="1" dirty="0" smtClean="0"/>
              <a:t>Regenerating Forms &amp; </a:t>
            </a:r>
            <a:r>
              <a:rPr lang="en-US" sz="1800" b="1" dirty="0"/>
              <a:t>NOAs</a:t>
            </a:r>
          </a:p>
          <a:p>
            <a:pPr marL="0" indent="0">
              <a:buNone/>
            </a:pPr>
            <a:r>
              <a:rPr lang="en-US" sz="1800" dirty="0" smtClean="0"/>
              <a:t>Lesson 5: Foreign Language in </a:t>
            </a:r>
            <a:r>
              <a:rPr lang="en-US" sz="1800" dirty="0"/>
              <a:t>Forms &amp; NOAs</a:t>
            </a:r>
          </a:p>
        </p:txBody>
      </p:sp>
      <p:sp>
        <p:nvSpPr>
          <p:cNvPr id="4" name="Slide Number Placeholder 3"/>
          <p:cNvSpPr>
            <a:spLocks noGrp="1"/>
          </p:cNvSpPr>
          <p:nvPr>
            <p:ph type="sldNum" sz="quarter" idx="12"/>
          </p:nvPr>
        </p:nvSpPr>
        <p:spPr/>
        <p:txBody>
          <a:bodyPr/>
          <a:lstStyle/>
          <a:p>
            <a:fld id="{908B7E1D-52E2-4F04-9DFE-B1650792F521}" type="slidenum">
              <a:rPr lang="en-US" smtClean="0"/>
              <a:t>30</a:t>
            </a:fld>
            <a:endParaRPr lang="en-US"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366056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History and Regenerating Forms and NOAs</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31</a:t>
            </a:fld>
            <a:endParaRPr lang="en-US" dirty="0"/>
          </a:p>
        </p:txBody>
      </p:sp>
      <p:sp>
        <p:nvSpPr>
          <p:cNvPr id="7" name="Content Placeholder 2"/>
          <p:cNvSpPr>
            <a:spLocks noGrp="1"/>
          </p:cNvSpPr>
          <p:nvPr>
            <p:ph idx="1"/>
          </p:nvPr>
        </p:nvSpPr>
        <p:spPr>
          <a:xfrm>
            <a:off x="457200" y="1447800"/>
            <a:ext cx="6781800" cy="4343400"/>
          </a:xfrm>
        </p:spPr>
        <p:txBody>
          <a:bodyPr>
            <a:normAutofit/>
          </a:bodyPr>
          <a:lstStyle/>
          <a:p>
            <a:pPr marL="0" indent="0">
              <a:spcBef>
                <a:spcPts val="0"/>
              </a:spcBef>
              <a:buNone/>
            </a:pPr>
            <a:r>
              <a:rPr lang="en-US" sz="1800" b="1" dirty="0" smtClean="0"/>
              <a:t>History and Regenerating Forms and NOAs</a:t>
            </a:r>
          </a:p>
          <a:p>
            <a:pPr marL="0" indent="0">
              <a:spcBef>
                <a:spcPts val="0"/>
              </a:spcBef>
              <a:buNone/>
            </a:pPr>
            <a:endParaRPr lang="en-US" sz="1800" b="1" dirty="0" smtClean="0"/>
          </a:p>
          <a:p>
            <a:pPr>
              <a:spcBef>
                <a:spcPts val="1200"/>
              </a:spcBef>
            </a:pPr>
            <a:r>
              <a:rPr lang="en-US" sz="1800" dirty="0" smtClean="0"/>
              <a:t>KEES retains </a:t>
            </a:r>
            <a:r>
              <a:rPr lang="en-US" sz="1800" dirty="0"/>
              <a:t>a record of all </a:t>
            </a:r>
            <a:r>
              <a:rPr lang="en-US" sz="1800" dirty="0" smtClean="0"/>
              <a:t>Forms and NOAs </a:t>
            </a:r>
            <a:r>
              <a:rPr lang="en-US" sz="1800" dirty="0"/>
              <a:t>that have been generated within the context of a </a:t>
            </a:r>
            <a:r>
              <a:rPr lang="en-US" sz="1800" dirty="0" smtClean="0"/>
              <a:t>case</a:t>
            </a:r>
          </a:p>
          <a:p>
            <a:pPr>
              <a:spcBef>
                <a:spcPts val="1200"/>
              </a:spcBef>
            </a:pPr>
            <a:r>
              <a:rPr lang="en-US" sz="1800" dirty="0" smtClean="0"/>
              <a:t>History is kept </a:t>
            </a:r>
            <a:r>
              <a:rPr lang="en-US" sz="1800" dirty="0"/>
              <a:t>in the </a:t>
            </a:r>
            <a:r>
              <a:rPr lang="en-US" sz="1800" b="1" dirty="0"/>
              <a:t>Distributed Documents</a:t>
            </a:r>
            <a:r>
              <a:rPr lang="en-US" sz="1800" dirty="0"/>
              <a:t> </a:t>
            </a:r>
            <a:r>
              <a:rPr lang="en-US" sz="1800" dirty="0" smtClean="0"/>
              <a:t>page</a:t>
            </a:r>
          </a:p>
          <a:p>
            <a:pPr>
              <a:spcBef>
                <a:spcPts val="1200"/>
              </a:spcBef>
            </a:pPr>
            <a:r>
              <a:rPr lang="en-US" sz="1800" dirty="0" smtClean="0"/>
              <a:t>Locally printed Blank Template Forms without case or office information are not saved</a:t>
            </a:r>
          </a:p>
          <a:p>
            <a:pPr>
              <a:spcBef>
                <a:spcPts val="1200"/>
              </a:spcBef>
            </a:pPr>
            <a:r>
              <a:rPr lang="en-US" sz="1800" dirty="0" smtClean="0"/>
              <a:t>When </a:t>
            </a:r>
            <a:r>
              <a:rPr lang="en-US" sz="1800" dirty="0"/>
              <a:t>a Form is generated outside the context of a case, it has no specific consumer or case to be associated with in </a:t>
            </a:r>
            <a:r>
              <a:rPr lang="en-US" sz="1800" dirty="0" smtClean="0"/>
              <a:t>KEES</a:t>
            </a:r>
            <a:endParaRPr lang="en-US" sz="1800"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986637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a:t>History and Regenerating Forms and NOAs</a:t>
            </a:r>
          </a:p>
        </p:txBody>
      </p:sp>
      <p:sp>
        <p:nvSpPr>
          <p:cNvPr id="3" name="Slide Number Placeholder 2"/>
          <p:cNvSpPr>
            <a:spLocks noGrp="1"/>
          </p:cNvSpPr>
          <p:nvPr>
            <p:ph type="sldNum" sz="quarter" idx="12"/>
          </p:nvPr>
        </p:nvSpPr>
        <p:spPr/>
        <p:txBody>
          <a:bodyPr/>
          <a:lstStyle/>
          <a:p>
            <a:fld id="{908B7E1D-52E2-4F04-9DFE-B1650792F521}" type="slidenum">
              <a:rPr lang="en-US" smtClean="0"/>
              <a:pPr/>
              <a:t>32</a:t>
            </a:fld>
            <a:endParaRPr lang="en-US" dirty="0"/>
          </a:p>
        </p:txBody>
      </p:sp>
      <p:sp>
        <p:nvSpPr>
          <p:cNvPr id="6" name="Content Placeholder 2"/>
          <p:cNvSpPr txBox="1">
            <a:spLocks/>
          </p:cNvSpPr>
          <p:nvPr/>
        </p:nvSpPr>
        <p:spPr>
          <a:xfrm>
            <a:off x="604911" y="1447800"/>
            <a:ext cx="79248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p:txBody>
      </p:sp>
      <p:sp>
        <p:nvSpPr>
          <p:cNvPr id="2" name="Rectangle 1"/>
          <p:cNvSpPr/>
          <p:nvPr/>
        </p:nvSpPr>
        <p:spPr>
          <a:xfrm>
            <a:off x="838200" y="1551325"/>
            <a:ext cx="7696200" cy="2031325"/>
          </a:xfrm>
          <a:prstGeom prst="rect">
            <a:avLst/>
          </a:prstGeom>
        </p:spPr>
        <p:txBody>
          <a:bodyPr wrap="square">
            <a:spAutoFit/>
          </a:bodyPr>
          <a:lstStyle/>
          <a:p>
            <a:r>
              <a:rPr lang="en-US" b="1" dirty="0" smtClean="0">
                <a:latin typeface="Arial" pitchFamily="34" charset="0"/>
                <a:cs typeface="Arial" pitchFamily="34" charset="0"/>
              </a:rPr>
              <a:t>Access </a:t>
            </a:r>
            <a:r>
              <a:rPr lang="en-US" b="1" dirty="0">
                <a:latin typeface="Arial" pitchFamily="34" charset="0"/>
                <a:cs typeface="Arial" pitchFamily="34" charset="0"/>
              </a:rPr>
              <a:t>T</a:t>
            </a:r>
            <a:r>
              <a:rPr lang="en-US" b="1" dirty="0" smtClean="0">
                <a:latin typeface="Arial" pitchFamily="34" charset="0"/>
                <a:cs typeface="Arial" pitchFamily="34" charset="0"/>
              </a:rPr>
              <a:t>he </a:t>
            </a:r>
            <a:r>
              <a:rPr lang="en-US" b="1" dirty="0">
                <a:latin typeface="Arial" pitchFamily="34" charset="0"/>
                <a:cs typeface="Arial" pitchFamily="34" charset="0"/>
              </a:rPr>
              <a:t>H</a:t>
            </a:r>
            <a:r>
              <a:rPr lang="en-US" b="1" dirty="0" smtClean="0">
                <a:latin typeface="Arial" pitchFamily="34" charset="0"/>
                <a:cs typeface="Arial" pitchFamily="34" charset="0"/>
              </a:rPr>
              <a:t>istory Or Documents</a:t>
            </a:r>
          </a:p>
          <a:p>
            <a:pPr marL="342900" indent="-342900">
              <a:buFont typeface="Arial" pitchFamily="34" charset="0"/>
              <a:buChar char="•"/>
            </a:pPr>
            <a:r>
              <a:rPr lang="en-US" dirty="0" smtClean="0">
                <a:latin typeface="Arial" pitchFamily="34" charset="0"/>
                <a:cs typeface="Arial" pitchFamily="34" charset="0"/>
              </a:rPr>
              <a:t>Click </a:t>
            </a:r>
            <a:r>
              <a:rPr lang="en-US" b="1" dirty="0" smtClean="0">
                <a:latin typeface="Arial" pitchFamily="34" charset="0"/>
                <a:cs typeface="Arial" pitchFamily="34" charset="0"/>
              </a:rPr>
              <a:t>Eligibility</a:t>
            </a:r>
            <a:r>
              <a:rPr lang="en-US" dirty="0" smtClean="0">
                <a:latin typeface="Arial" pitchFamily="34" charset="0"/>
                <a:cs typeface="Arial" pitchFamily="34" charset="0"/>
              </a:rPr>
              <a:t> on the </a:t>
            </a:r>
            <a:r>
              <a:rPr lang="en-US" b="1" dirty="0" smtClean="0">
                <a:latin typeface="Arial" pitchFamily="34" charset="0"/>
                <a:cs typeface="Arial" pitchFamily="34" charset="0"/>
              </a:rPr>
              <a:t>Global Navigation </a:t>
            </a:r>
            <a:r>
              <a:rPr lang="en-US" dirty="0" smtClean="0">
                <a:latin typeface="Arial" pitchFamily="34" charset="0"/>
                <a:cs typeface="Arial" pitchFamily="34" charset="0"/>
              </a:rPr>
              <a:t>bar</a:t>
            </a:r>
          </a:p>
          <a:p>
            <a:pPr marL="342900" indent="-342900">
              <a:buFont typeface="Arial" pitchFamily="34" charset="0"/>
              <a:buChar char="•"/>
            </a:pPr>
            <a:r>
              <a:rPr lang="en-US" dirty="0" smtClean="0">
                <a:latin typeface="Arial" pitchFamily="34" charset="0"/>
                <a:cs typeface="Arial" pitchFamily="34" charset="0"/>
              </a:rPr>
              <a:t>Click</a:t>
            </a:r>
            <a:r>
              <a:rPr lang="en-US" b="1" dirty="0" smtClean="0">
                <a:latin typeface="Arial" pitchFamily="34" charset="0"/>
                <a:cs typeface="Arial" pitchFamily="34" charset="0"/>
              </a:rPr>
              <a:t> Distributed Documents </a:t>
            </a:r>
            <a:r>
              <a:rPr lang="en-US" dirty="0" smtClean="0">
                <a:latin typeface="Arial" pitchFamily="34" charset="0"/>
                <a:cs typeface="Arial" pitchFamily="34" charset="0"/>
              </a:rPr>
              <a:t>on the </a:t>
            </a:r>
            <a:r>
              <a:rPr lang="en-US" b="1" dirty="0" smtClean="0">
                <a:latin typeface="Arial" pitchFamily="34" charset="0"/>
                <a:cs typeface="Arial" pitchFamily="34" charset="0"/>
              </a:rPr>
              <a:t>Local Navigation </a:t>
            </a:r>
            <a:r>
              <a:rPr lang="en-US" dirty="0" smtClean="0">
                <a:latin typeface="Arial" pitchFamily="34" charset="0"/>
                <a:cs typeface="Arial" pitchFamily="34" charset="0"/>
              </a:rPr>
              <a:t>tab </a:t>
            </a:r>
          </a:p>
          <a:p>
            <a:pPr marL="342900" indent="-342900">
              <a:buFont typeface="Arial" pitchFamily="34" charset="0"/>
              <a:buChar char="•"/>
            </a:pPr>
            <a:endParaRPr lang="en-US" dirty="0" smtClean="0">
              <a:latin typeface="Arial" pitchFamily="34" charset="0"/>
              <a:cs typeface="Arial" pitchFamily="34" charset="0"/>
            </a:endParaRPr>
          </a:p>
          <a:p>
            <a:pPr marL="342900" indent="-342900">
              <a:buFont typeface="Arial" pitchFamily="34" charset="0"/>
              <a:buChar char="•"/>
            </a:pPr>
            <a:endParaRPr lang="en-US" dirty="0">
              <a:latin typeface="Arial" pitchFamily="34" charset="0"/>
              <a:cs typeface="Arial" pitchFamily="34" charset="0"/>
            </a:endParaRPr>
          </a:p>
          <a:p>
            <a:pPr marL="342900" indent="-342900">
              <a:buFont typeface="Arial" pitchFamily="34" charset="0"/>
              <a:buChar char="•"/>
            </a:pPr>
            <a:endParaRPr lang="en-US" dirty="0" smtClean="0">
              <a:latin typeface="Arial" pitchFamily="34" charset="0"/>
              <a:cs typeface="Arial" pitchFamily="34" charset="0"/>
            </a:endParaRPr>
          </a:p>
          <a:p>
            <a:pPr marL="342900" indent="-342900">
              <a:buFont typeface="Arial" pitchFamily="34" charset="0"/>
              <a:buChar char="•"/>
            </a:pPr>
            <a:endParaRPr lang="en-US" dirty="0" smtClean="0">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819400"/>
            <a:ext cx="8763000" cy="71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911411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a:t>History and Regenerating Forms and NOAs</a:t>
            </a:r>
          </a:p>
        </p:txBody>
      </p:sp>
      <p:sp>
        <p:nvSpPr>
          <p:cNvPr id="3" name="Slide Number Placeholder 2"/>
          <p:cNvSpPr>
            <a:spLocks noGrp="1"/>
          </p:cNvSpPr>
          <p:nvPr>
            <p:ph type="sldNum" sz="quarter" idx="12"/>
          </p:nvPr>
        </p:nvSpPr>
        <p:spPr/>
        <p:txBody>
          <a:bodyPr/>
          <a:lstStyle/>
          <a:p>
            <a:fld id="{908B7E1D-52E2-4F04-9DFE-B1650792F521}" type="slidenum">
              <a:rPr lang="en-US" smtClean="0"/>
              <a:pPr/>
              <a:t>33</a:t>
            </a:fld>
            <a:endParaRPr lang="en-US" dirty="0"/>
          </a:p>
        </p:txBody>
      </p:sp>
      <p:sp>
        <p:nvSpPr>
          <p:cNvPr id="6" name="Content Placeholder 2"/>
          <p:cNvSpPr txBox="1">
            <a:spLocks/>
          </p:cNvSpPr>
          <p:nvPr/>
        </p:nvSpPr>
        <p:spPr>
          <a:xfrm>
            <a:off x="604911" y="1447800"/>
            <a:ext cx="79248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p:txBody>
      </p:sp>
      <p:sp>
        <p:nvSpPr>
          <p:cNvPr id="2" name="Rectangle 1"/>
          <p:cNvSpPr/>
          <p:nvPr/>
        </p:nvSpPr>
        <p:spPr>
          <a:xfrm>
            <a:off x="838200" y="1551325"/>
            <a:ext cx="7696200" cy="923330"/>
          </a:xfrm>
          <a:prstGeom prst="rect">
            <a:avLst/>
          </a:prstGeom>
        </p:spPr>
        <p:txBody>
          <a:bodyPr wrap="square">
            <a:spAutoFit/>
          </a:bodyPr>
          <a:lstStyle/>
          <a:p>
            <a:pPr marL="342900" indent="-342900">
              <a:buFont typeface="Arial" pitchFamily="34" charset="0"/>
              <a:buChar char="•"/>
            </a:pPr>
            <a:r>
              <a:rPr lang="en-US" dirty="0" smtClean="0">
                <a:latin typeface="Arial" pitchFamily="34" charset="0"/>
                <a:cs typeface="Arial" pitchFamily="34" charset="0"/>
              </a:rPr>
              <a:t>The </a:t>
            </a:r>
            <a:r>
              <a:rPr lang="en-US" b="1" dirty="0" smtClean="0">
                <a:latin typeface="Arial" pitchFamily="34" charset="0"/>
                <a:cs typeface="Arial" pitchFamily="34" charset="0"/>
              </a:rPr>
              <a:t>Distributed Document Search</a:t>
            </a:r>
            <a:r>
              <a:rPr lang="en-US" dirty="0" smtClean="0">
                <a:latin typeface="Arial" pitchFamily="34" charset="0"/>
                <a:cs typeface="Arial" pitchFamily="34" charset="0"/>
              </a:rPr>
              <a:t> page will appear </a:t>
            </a:r>
          </a:p>
          <a:p>
            <a:pPr marL="342900" lvl="1" indent="-342900">
              <a:buFont typeface="Arial" pitchFamily="34" charset="0"/>
              <a:buChar char="•"/>
            </a:pPr>
            <a:r>
              <a:rPr lang="en-US" dirty="0">
                <a:latin typeface="Arial" pitchFamily="34" charset="0"/>
                <a:cs typeface="Arial" pitchFamily="34" charset="0"/>
              </a:rPr>
              <a:t>The </a:t>
            </a:r>
            <a:r>
              <a:rPr lang="en-US" b="1" dirty="0">
                <a:latin typeface="Arial" pitchFamily="34" charset="0"/>
                <a:cs typeface="Arial" pitchFamily="34" charset="0"/>
              </a:rPr>
              <a:t>Case Number </a:t>
            </a:r>
            <a:r>
              <a:rPr lang="en-US" dirty="0">
                <a:latin typeface="Arial" pitchFamily="34" charset="0"/>
                <a:cs typeface="Arial" pitchFamily="34" charset="0"/>
              </a:rPr>
              <a:t>will populate if in the context of a case, otherwise it must be </a:t>
            </a:r>
            <a:r>
              <a:rPr lang="en-US" dirty="0" smtClean="0">
                <a:latin typeface="Arial" pitchFamily="34" charset="0"/>
                <a:cs typeface="Arial" pitchFamily="34" charset="0"/>
              </a:rPr>
              <a:t>entered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97" y="2743200"/>
            <a:ext cx="815660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845059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a:t>History and Regenerating Forms and NOAs</a:t>
            </a:r>
          </a:p>
        </p:txBody>
      </p:sp>
      <p:sp>
        <p:nvSpPr>
          <p:cNvPr id="3" name="Slide Number Placeholder 2"/>
          <p:cNvSpPr>
            <a:spLocks noGrp="1"/>
          </p:cNvSpPr>
          <p:nvPr>
            <p:ph type="sldNum" sz="quarter" idx="12"/>
          </p:nvPr>
        </p:nvSpPr>
        <p:spPr/>
        <p:txBody>
          <a:bodyPr/>
          <a:lstStyle/>
          <a:p>
            <a:fld id="{908B7E1D-52E2-4F04-9DFE-B1650792F521}" type="slidenum">
              <a:rPr lang="en-US" smtClean="0"/>
              <a:pPr/>
              <a:t>34</a:t>
            </a:fld>
            <a:endParaRPr lang="en-US" dirty="0"/>
          </a:p>
        </p:txBody>
      </p:sp>
      <p:sp>
        <p:nvSpPr>
          <p:cNvPr id="6" name="Content Placeholder 2"/>
          <p:cNvSpPr txBox="1">
            <a:spLocks/>
          </p:cNvSpPr>
          <p:nvPr/>
        </p:nvSpPr>
        <p:spPr>
          <a:xfrm>
            <a:off x="604911" y="1447800"/>
            <a:ext cx="79248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p:txBody>
      </p:sp>
      <p:sp>
        <p:nvSpPr>
          <p:cNvPr id="2" name="Rectangle 1"/>
          <p:cNvSpPr/>
          <p:nvPr/>
        </p:nvSpPr>
        <p:spPr>
          <a:xfrm>
            <a:off x="838200" y="1551325"/>
            <a:ext cx="7696200" cy="3908762"/>
          </a:xfrm>
          <a:prstGeom prst="rect">
            <a:avLst/>
          </a:prstGeom>
        </p:spPr>
        <p:txBody>
          <a:bodyPr wrap="square">
            <a:spAutoFit/>
          </a:bodyPr>
          <a:lstStyle/>
          <a:p>
            <a:pPr>
              <a:spcBef>
                <a:spcPts val="600"/>
              </a:spcBef>
            </a:pPr>
            <a:r>
              <a:rPr lang="en-US" b="1" dirty="0" smtClean="0">
                <a:latin typeface="Arial" pitchFamily="34" charset="0"/>
                <a:cs typeface="Arial" pitchFamily="34" charset="0"/>
              </a:rPr>
              <a:t>Search For Past Documents</a:t>
            </a:r>
            <a:endParaRPr lang="en-US" b="1" dirty="0">
              <a:latin typeface="Arial" pitchFamily="34" charset="0"/>
              <a:cs typeface="Arial" pitchFamily="34" charset="0"/>
            </a:endParaRPr>
          </a:p>
          <a:p>
            <a:pPr lvl="1">
              <a:spcBef>
                <a:spcPts val="600"/>
              </a:spcBef>
            </a:pPr>
            <a:r>
              <a:rPr lang="en-US" dirty="0">
                <a:latin typeface="Arial" pitchFamily="34" charset="0"/>
                <a:cs typeface="Arial" pitchFamily="34" charset="0"/>
              </a:rPr>
              <a:t>The search can be narrowed down to </a:t>
            </a:r>
            <a:endParaRPr lang="en-US" dirty="0" smtClean="0">
              <a:latin typeface="Arial" pitchFamily="34" charset="0"/>
              <a:cs typeface="Arial" pitchFamily="34" charset="0"/>
            </a:endParaRPr>
          </a:p>
          <a:p>
            <a:pPr marL="1257300" lvl="2" indent="-342900">
              <a:spcBef>
                <a:spcPts val="600"/>
              </a:spcBef>
              <a:buFont typeface="Arial" pitchFamily="34" charset="0"/>
              <a:buChar char="•"/>
            </a:pPr>
            <a:r>
              <a:rPr lang="en-US" dirty="0" smtClean="0">
                <a:latin typeface="Arial" pitchFamily="34" charset="0"/>
                <a:cs typeface="Arial" pitchFamily="34" charset="0"/>
              </a:rPr>
              <a:t>Case or Resource</a:t>
            </a:r>
          </a:p>
          <a:p>
            <a:pPr marL="1257300" lvl="2" indent="-342900">
              <a:spcBef>
                <a:spcPts val="600"/>
              </a:spcBef>
              <a:buFont typeface="Arial" pitchFamily="34" charset="0"/>
              <a:buChar char="•"/>
            </a:pPr>
            <a:r>
              <a:rPr lang="en-US" dirty="0" smtClean="0">
                <a:latin typeface="Arial" pitchFamily="34" charset="0"/>
                <a:cs typeface="Arial" pitchFamily="34" charset="0"/>
              </a:rPr>
              <a:t>Case Number</a:t>
            </a:r>
          </a:p>
          <a:p>
            <a:pPr marL="1257300" lvl="2" indent="-342900">
              <a:spcBef>
                <a:spcPts val="600"/>
              </a:spcBef>
              <a:buFont typeface="Arial" pitchFamily="34" charset="0"/>
              <a:buChar char="•"/>
            </a:pPr>
            <a:r>
              <a:rPr lang="en-US" dirty="0" smtClean="0">
                <a:latin typeface="Arial" pitchFamily="34" charset="0"/>
                <a:cs typeface="Arial" pitchFamily="34" charset="0"/>
              </a:rPr>
              <a:t>Document Name  </a:t>
            </a:r>
          </a:p>
          <a:p>
            <a:pPr marL="1257300" lvl="2" indent="-342900">
              <a:spcBef>
                <a:spcPts val="600"/>
              </a:spcBef>
              <a:buFont typeface="Arial" pitchFamily="34" charset="0"/>
              <a:buChar char="•"/>
            </a:pPr>
            <a:r>
              <a:rPr lang="en-US" dirty="0" smtClean="0">
                <a:latin typeface="Arial" pitchFamily="34" charset="0"/>
                <a:cs typeface="Arial" pitchFamily="34" charset="0"/>
              </a:rPr>
              <a:t>Worker</a:t>
            </a:r>
          </a:p>
          <a:p>
            <a:pPr marL="1257300" lvl="2" indent="-342900">
              <a:spcBef>
                <a:spcPts val="600"/>
              </a:spcBef>
              <a:buFont typeface="Arial" pitchFamily="34" charset="0"/>
              <a:buChar char="•"/>
            </a:pPr>
            <a:r>
              <a:rPr lang="en-US" dirty="0" smtClean="0">
                <a:latin typeface="Arial" pitchFamily="34" charset="0"/>
                <a:cs typeface="Arial" pitchFamily="34" charset="0"/>
              </a:rPr>
              <a:t>Status </a:t>
            </a:r>
          </a:p>
          <a:p>
            <a:pPr marL="1257300" lvl="2" indent="-342900">
              <a:spcBef>
                <a:spcPts val="600"/>
              </a:spcBef>
              <a:buFont typeface="Arial" pitchFamily="34" charset="0"/>
              <a:buChar char="•"/>
            </a:pPr>
            <a:r>
              <a:rPr lang="en-US" dirty="0" smtClean="0">
                <a:latin typeface="Arial" pitchFamily="34" charset="0"/>
                <a:cs typeface="Arial" pitchFamily="34" charset="0"/>
              </a:rPr>
              <a:t>Program Type</a:t>
            </a:r>
          </a:p>
          <a:p>
            <a:pPr marL="1257300" lvl="2" indent="-342900">
              <a:spcBef>
                <a:spcPts val="600"/>
              </a:spcBef>
              <a:buFont typeface="Arial" pitchFamily="34" charset="0"/>
              <a:buChar char="•"/>
            </a:pPr>
            <a:r>
              <a:rPr lang="en-US" dirty="0" smtClean="0">
                <a:latin typeface="Arial" pitchFamily="34" charset="0"/>
                <a:cs typeface="Arial" pitchFamily="34" charset="0"/>
              </a:rPr>
              <a:t>Category</a:t>
            </a:r>
            <a:endParaRPr lang="en-US" dirty="0">
              <a:latin typeface="Arial" pitchFamily="34" charset="0"/>
              <a:cs typeface="Arial" pitchFamily="34" charset="0"/>
            </a:endParaRPr>
          </a:p>
          <a:p>
            <a:pPr marL="1257300" lvl="2" indent="-342900">
              <a:spcBef>
                <a:spcPts val="600"/>
              </a:spcBef>
              <a:buFont typeface="Arial" pitchFamily="34" charset="0"/>
              <a:buChar char="•"/>
            </a:pPr>
            <a:r>
              <a:rPr lang="en-US" dirty="0">
                <a:latin typeface="Arial" pitchFamily="34" charset="0"/>
                <a:cs typeface="Arial" pitchFamily="34" charset="0"/>
              </a:rPr>
              <a:t>Date R</a:t>
            </a:r>
            <a:r>
              <a:rPr lang="en-US" dirty="0" smtClean="0">
                <a:latin typeface="Arial" pitchFamily="34" charset="0"/>
                <a:cs typeface="Arial" pitchFamily="34" charset="0"/>
              </a:rPr>
              <a:t>ange</a:t>
            </a:r>
            <a:endParaRPr lang="en-US" dirty="0">
              <a:latin typeface="Arial" pitchFamily="34" charset="0"/>
              <a:cs typeface="Arial" pitchFamily="34" charset="0"/>
            </a:endParaRPr>
          </a:p>
          <a:p>
            <a:pPr lvl="1">
              <a:spcBef>
                <a:spcPts val="600"/>
              </a:spcBef>
            </a:pPr>
            <a:r>
              <a:rPr lang="en-US" dirty="0">
                <a:latin typeface="Arial" pitchFamily="34" charset="0"/>
                <a:cs typeface="Arial" pitchFamily="34" charset="0"/>
              </a:rPr>
              <a:t>The number of results </a:t>
            </a:r>
            <a:r>
              <a:rPr lang="en-US" dirty="0" smtClean="0">
                <a:latin typeface="Arial" pitchFamily="34" charset="0"/>
                <a:cs typeface="Arial" pitchFamily="34" charset="0"/>
              </a:rPr>
              <a:t>listed per </a:t>
            </a:r>
            <a:r>
              <a:rPr lang="en-US" dirty="0">
                <a:latin typeface="Arial" pitchFamily="34" charset="0"/>
                <a:cs typeface="Arial" pitchFamily="34" charset="0"/>
              </a:rPr>
              <a:t>page </a:t>
            </a:r>
            <a:r>
              <a:rPr lang="en-US" dirty="0" smtClean="0">
                <a:latin typeface="Arial" pitchFamily="34" charset="0"/>
                <a:cs typeface="Arial" pitchFamily="34" charset="0"/>
              </a:rPr>
              <a:t>may </a:t>
            </a:r>
            <a:r>
              <a:rPr lang="en-US" dirty="0">
                <a:latin typeface="Arial" pitchFamily="34" charset="0"/>
                <a:cs typeface="Arial" pitchFamily="34" charset="0"/>
              </a:rPr>
              <a:t>also be </a:t>
            </a:r>
            <a:r>
              <a:rPr lang="en-US" dirty="0" smtClean="0">
                <a:latin typeface="Arial" pitchFamily="34" charset="0"/>
                <a:cs typeface="Arial" pitchFamily="34" charset="0"/>
              </a:rPr>
              <a:t>adjusted.</a:t>
            </a:r>
            <a:endParaRPr lang="en-US" dirty="0">
              <a:latin typeface="Arial" pitchFamily="34" charset="0"/>
              <a:cs typeface="Arial" pitchFamily="34" charset="0"/>
            </a:endParaRPr>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220707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a:t>History and Regenerating Forms and NOAs</a:t>
            </a:r>
          </a:p>
        </p:txBody>
      </p:sp>
      <p:sp>
        <p:nvSpPr>
          <p:cNvPr id="3" name="Slide Number Placeholder 2"/>
          <p:cNvSpPr>
            <a:spLocks noGrp="1"/>
          </p:cNvSpPr>
          <p:nvPr>
            <p:ph type="sldNum" sz="quarter" idx="12"/>
          </p:nvPr>
        </p:nvSpPr>
        <p:spPr/>
        <p:txBody>
          <a:bodyPr/>
          <a:lstStyle/>
          <a:p>
            <a:fld id="{908B7E1D-52E2-4F04-9DFE-B1650792F521}" type="slidenum">
              <a:rPr lang="en-US" smtClean="0"/>
              <a:pPr/>
              <a:t>35</a:t>
            </a:fld>
            <a:endParaRPr lang="en-US" dirty="0"/>
          </a:p>
        </p:txBody>
      </p:sp>
      <p:sp>
        <p:nvSpPr>
          <p:cNvPr id="6" name="Content Placeholder 2"/>
          <p:cNvSpPr txBox="1">
            <a:spLocks/>
          </p:cNvSpPr>
          <p:nvPr/>
        </p:nvSpPr>
        <p:spPr>
          <a:xfrm>
            <a:off x="604911" y="1447800"/>
            <a:ext cx="79248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p:txBody>
      </p:sp>
      <p:sp>
        <p:nvSpPr>
          <p:cNvPr id="2" name="Rectangle 1"/>
          <p:cNvSpPr/>
          <p:nvPr/>
        </p:nvSpPr>
        <p:spPr>
          <a:xfrm>
            <a:off x="838200" y="1551325"/>
            <a:ext cx="7696200" cy="4262705"/>
          </a:xfrm>
          <a:prstGeom prst="rect">
            <a:avLst/>
          </a:prstGeom>
        </p:spPr>
        <p:txBody>
          <a:bodyPr wrap="square">
            <a:spAutoFit/>
          </a:bodyPr>
          <a:lstStyle/>
          <a:p>
            <a:pPr>
              <a:spcBef>
                <a:spcPts val="600"/>
              </a:spcBef>
            </a:pPr>
            <a:r>
              <a:rPr lang="en-US" b="1" dirty="0" smtClean="0">
                <a:latin typeface="Arial" pitchFamily="34" charset="0"/>
                <a:cs typeface="Arial" pitchFamily="34" charset="0"/>
              </a:rPr>
              <a:t>Regenerate A Previously Generated NOA or Form</a:t>
            </a:r>
          </a:p>
          <a:p>
            <a:pPr>
              <a:spcBef>
                <a:spcPts val="600"/>
              </a:spcBef>
            </a:pPr>
            <a:endParaRPr lang="en-US" b="1" dirty="0">
              <a:latin typeface="Arial" pitchFamily="34" charset="0"/>
              <a:cs typeface="Arial" pitchFamily="34" charset="0"/>
            </a:endParaRPr>
          </a:p>
          <a:p>
            <a:pPr>
              <a:spcBef>
                <a:spcPts val="600"/>
              </a:spcBef>
            </a:pPr>
            <a:endParaRPr lang="en-US" b="1" dirty="0" smtClean="0">
              <a:latin typeface="Arial" pitchFamily="34" charset="0"/>
              <a:cs typeface="Arial" pitchFamily="34" charset="0"/>
            </a:endParaRPr>
          </a:p>
          <a:p>
            <a:pPr>
              <a:spcBef>
                <a:spcPts val="600"/>
              </a:spcBef>
            </a:pPr>
            <a:endParaRPr lang="en-US" b="1" dirty="0">
              <a:latin typeface="Arial" pitchFamily="34" charset="0"/>
              <a:cs typeface="Arial" pitchFamily="34" charset="0"/>
            </a:endParaRPr>
          </a:p>
          <a:p>
            <a:pPr>
              <a:spcBef>
                <a:spcPts val="600"/>
              </a:spcBef>
            </a:pPr>
            <a:endParaRPr lang="en-US" b="1" dirty="0" smtClean="0">
              <a:latin typeface="Arial" pitchFamily="34" charset="0"/>
              <a:cs typeface="Arial" pitchFamily="34" charset="0"/>
            </a:endParaRPr>
          </a:p>
          <a:p>
            <a:pPr>
              <a:spcBef>
                <a:spcPts val="600"/>
              </a:spcBef>
            </a:pPr>
            <a:endParaRPr lang="en-US" b="1" dirty="0">
              <a:latin typeface="Arial" pitchFamily="34" charset="0"/>
              <a:cs typeface="Arial" pitchFamily="34" charset="0"/>
            </a:endParaRPr>
          </a:p>
          <a:p>
            <a:pPr>
              <a:spcBef>
                <a:spcPts val="600"/>
              </a:spcBef>
            </a:pPr>
            <a:endParaRPr lang="en-US" dirty="0" smtClean="0">
              <a:latin typeface="Arial" pitchFamily="34" charset="0"/>
              <a:cs typeface="Arial" pitchFamily="34" charset="0"/>
            </a:endParaRPr>
          </a:p>
          <a:p>
            <a:pPr>
              <a:spcBef>
                <a:spcPts val="600"/>
              </a:spcBef>
            </a:pPr>
            <a:endParaRPr lang="en-US" dirty="0" smtClean="0">
              <a:latin typeface="Arial" pitchFamily="34" charset="0"/>
              <a:cs typeface="Arial" pitchFamily="34" charset="0"/>
            </a:endParaRPr>
          </a:p>
          <a:p>
            <a:pPr>
              <a:spcBef>
                <a:spcPts val="600"/>
              </a:spcBef>
            </a:pPr>
            <a:r>
              <a:rPr lang="en-US" dirty="0" smtClean="0">
                <a:latin typeface="Arial" pitchFamily="34" charset="0"/>
                <a:cs typeface="Arial" pitchFamily="34" charset="0"/>
              </a:rPr>
              <a:t>A worker may choose to:</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Regenerate</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Delete</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Mark Undelivered</a:t>
            </a:r>
            <a:endParaRPr lang="en-US" dirty="0">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763000" cy="215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473779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36</a:t>
            </a:fld>
            <a:endParaRPr lang="en-US"/>
          </a:p>
        </p:txBody>
      </p:sp>
      <p:sp>
        <p:nvSpPr>
          <p:cNvPr id="8" name="TextBox 7"/>
          <p:cNvSpPr txBox="1"/>
          <p:nvPr/>
        </p:nvSpPr>
        <p:spPr>
          <a:xfrm>
            <a:off x="2209800" y="1542757"/>
            <a:ext cx="6324600" cy="3754874"/>
          </a:xfrm>
          <a:prstGeom prst="rect">
            <a:avLst/>
          </a:prstGeom>
          <a:noFill/>
        </p:spPr>
        <p:txBody>
          <a:bodyPr wrap="square" rtlCol="0">
            <a:spAutoFit/>
          </a:bodyPr>
          <a:lstStyle/>
          <a:p>
            <a:pPr>
              <a:defRPr/>
            </a:pPr>
            <a:r>
              <a:rPr lang="en-US" b="1" dirty="0">
                <a:latin typeface="Arial" panose="020B0604020202020204" pitchFamily="34" charset="0"/>
                <a:cs typeface="Arial" panose="020B0604020202020204" pitchFamily="34" charset="0"/>
              </a:rPr>
              <a:t>Process </a:t>
            </a:r>
            <a:r>
              <a:rPr lang="en-US" b="1" dirty="0" smtClean="0">
                <a:latin typeface="Arial" panose="020B0604020202020204" pitchFamily="34" charset="0"/>
                <a:cs typeface="Arial" panose="020B0604020202020204" pitchFamily="34" charset="0"/>
              </a:rPr>
              <a:t>Steps Review</a:t>
            </a:r>
          </a:p>
          <a:p>
            <a:pPr>
              <a:defRPr/>
            </a:pPr>
            <a:endParaRPr lang="en-US" b="1" dirty="0">
              <a:latin typeface="Arial" panose="020B0604020202020204" pitchFamily="34" charset="0"/>
              <a:cs typeface="Arial" panose="020B0604020202020204" pitchFamily="34" charset="0"/>
            </a:endParaRPr>
          </a:p>
          <a:p>
            <a:pPr marL="171450" indent="-171450">
              <a:buFont typeface="Arial" pitchFamily="34" charset="0"/>
              <a:buChar char="•"/>
            </a:pPr>
            <a:r>
              <a:rPr lang="en-US" dirty="0" smtClean="0">
                <a:latin typeface="Arial" pitchFamily="34" charset="0"/>
                <a:cs typeface="Arial" pitchFamily="34" charset="0"/>
              </a:rPr>
              <a:t>Start </a:t>
            </a:r>
            <a:r>
              <a:rPr lang="en-US" dirty="0">
                <a:latin typeface="Arial" pitchFamily="34" charset="0"/>
                <a:cs typeface="Arial" pitchFamily="34" charset="0"/>
              </a:rPr>
              <a:t>with the </a:t>
            </a:r>
            <a:r>
              <a:rPr lang="en-US" b="1" dirty="0">
                <a:latin typeface="Arial" pitchFamily="34" charset="0"/>
                <a:cs typeface="Arial" pitchFamily="34" charset="0"/>
              </a:rPr>
              <a:t>Distributed Documents</a:t>
            </a:r>
            <a:r>
              <a:rPr lang="en-US" dirty="0">
                <a:latin typeface="Arial" pitchFamily="34" charset="0"/>
                <a:cs typeface="Arial" pitchFamily="34" charset="0"/>
              </a:rPr>
              <a:t> </a:t>
            </a:r>
            <a:r>
              <a:rPr lang="en-US" dirty="0" smtClean="0">
                <a:latin typeface="Arial" pitchFamily="34" charset="0"/>
                <a:cs typeface="Arial" pitchFamily="34" charset="0"/>
              </a:rPr>
              <a:t>on the </a:t>
            </a:r>
            <a:r>
              <a:rPr lang="en-US" b="1" dirty="0" smtClean="0">
                <a:latin typeface="Arial" pitchFamily="34" charset="0"/>
                <a:cs typeface="Arial" pitchFamily="34" charset="0"/>
              </a:rPr>
              <a:t>Local Navigation</a:t>
            </a:r>
            <a:r>
              <a:rPr lang="en-US" dirty="0" smtClean="0">
                <a:latin typeface="Arial" pitchFamily="34" charset="0"/>
                <a:cs typeface="Arial" pitchFamily="34" charset="0"/>
              </a:rPr>
              <a:t> </a:t>
            </a:r>
            <a:r>
              <a:rPr lang="en-US" dirty="0">
                <a:latin typeface="Arial" pitchFamily="34" charset="0"/>
                <a:cs typeface="Arial" pitchFamily="34" charset="0"/>
              </a:rPr>
              <a:t>tab under the </a:t>
            </a:r>
            <a:r>
              <a:rPr lang="en-US" b="1" dirty="0">
                <a:latin typeface="Arial" pitchFamily="34" charset="0"/>
                <a:cs typeface="Arial" pitchFamily="34" charset="0"/>
              </a:rPr>
              <a:t>Eligibility</a:t>
            </a:r>
            <a:r>
              <a:rPr lang="en-US" dirty="0">
                <a:latin typeface="Arial" pitchFamily="34" charset="0"/>
                <a:cs typeface="Arial" pitchFamily="34" charset="0"/>
              </a:rPr>
              <a:t> </a:t>
            </a:r>
            <a:r>
              <a:rPr lang="en-US" dirty="0" smtClean="0">
                <a:latin typeface="Arial" pitchFamily="34" charset="0"/>
                <a:cs typeface="Arial" pitchFamily="34" charset="0"/>
              </a:rPr>
              <a:t>on the </a:t>
            </a:r>
            <a:r>
              <a:rPr lang="en-US" b="1" dirty="0">
                <a:latin typeface="Arial" pitchFamily="34" charset="0"/>
                <a:cs typeface="Arial" pitchFamily="34" charset="0"/>
              </a:rPr>
              <a:t>Global </a:t>
            </a:r>
            <a:r>
              <a:rPr lang="en-US" b="1" dirty="0" smtClean="0">
                <a:latin typeface="Arial" pitchFamily="34" charset="0"/>
                <a:cs typeface="Arial" pitchFamily="34" charset="0"/>
              </a:rPr>
              <a:t>Navigation</a:t>
            </a:r>
            <a:r>
              <a:rPr lang="en-US" dirty="0" smtClean="0">
                <a:latin typeface="Arial" pitchFamily="34" charset="0"/>
                <a:cs typeface="Arial" pitchFamily="34" charset="0"/>
              </a:rPr>
              <a:t> tab</a:t>
            </a:r>
            <a:endParaRPr lang="en-US" dirty="0">
              <a:latin typeface="Arial" pitchFamily="34" charset="0"/>
              <a:cs typeface="Arial" pitchFamily="34" charset="0"/>
            </a:endParaRPr>
          </a:p>
          <a:p>
            <a:pPr marL="171450" indent="-171450">
              <a:spcBef>
                <a:spcPts val="1200"/>
              </a:spcBef>
              <a:buFont typeface="Arial" pitchFamily="34" charset="0"/>
              <a:buChar char="•"/>
            </a:pPr>
            <a:r>
              <a:rPr lang="en-US" dirty="0">
                <a:latin typeface="Arial" pitchFamily="34" charset="0"/>
                <a:cs typeface="Arial" pitchFamily="34" charset="0"/>
              </a:rPr>
              <a:t>The </a:t>
            </a:r>
            <a:r>
              <a:rPr lang="en-US" b="1" dirty="0">
                <a:latin typeface="Arial" pitchFamily="34" charset="0"/>
                <a:cs typeface="Arial" pitchFamily="34" charset="0"/>
              </a:rPr>
              <a:t>Distributed Documents Search</a:t>
            </a:r>
            <a:r>
              <a:rPr lang="en-US" dirty="0">
                <a:latin typeface="Arial" pitchFamily="34" charset="0"/>
                <a:cs typeface="Arial" pitchFamily="34" charset="0"/>
              </a:rPr>
              <a:t> page appears. A search for the needed Form or NOA can be done in a number of </a:t>
            </a:r>
            <a:r>
              <a:rPr lang="en-US" dirty="0" smtClean="0">
                <a:latin typeface="Arial" pitchFamily="34" charset="0"/>
                <a:cs typeface="Arial" pitchFamily="34" charset="0"/>
              </a:rPr>
              <a:t>ways </a:t>
            </a:r>
            <a:endParaRPr lang="en-US" dirty="0">
              <a:latin typeface="Arial" pitchFamily="34" charset="0"/>
              <a:cs typeface="Arial" pitchFamily="34" charset="0"/>
            </a:endParaRPr>
          </a:p>
          <a:p>
            <a:pPr marL="628650" lvl="1" indent="-171450">
              <a:spcBef>
                <a:spcPts val="1200"/>
              </a:spcBef>
              <a:buFont typeface="Arial" pitchFamily="34" charset="0"/>
              <a:buChar char="•"/>
            </a:pPr>
            <a:r>
              <a:rPr lang="en-US" dirty="0" smtClean="0">
                <a:latin typeface="Arial" pitchFamily="34" charset="0"/>
                <a:cs typeface="Arial" pitchFamily="34" charset="0"/>
              </a:rPr>
              <a:t>Enter </a:t>
            </a:r>
            <a:r>
              <a:rPr lang="en-US" dirty="0">
                <a:latin typeface="Arial" pitchFamily="34" charset="0"/>
                <a:cs typeface="Arial" pitchFamily="34" charset="0"/>
              </a:rPr>
              <a:t>the required </a:t>
            </a:r>
            <a:r>
              <a:rPr lang="en-US" b="1" dirty="0">
                <a:latin typeface="Arial" pitchFamily="34" charset="0"/>
                <a:cs typeface="Arial" pitchFamily="34" charset="0"/>
              </a:rPr>
              <a:t>Case </a:t>
            </a:r>
            <a:r>
              <a:rPr lang="en-US" b="1" dirty="0" smtClean="0">
                <a:latin typeface="Arial" pitchFamily="34" charset="0"/>
                <a:cs typeface="Arial" pitchFamily="34" charset="0"/>
              </a:rPr>
              <a:t>Number</a:t>
            </a:r>
            <a:endParaRPr lang="en-US" dirty="0" smtClean="0">
              <a:latin typeface="Arial" pitchFamily="34" charset="0"/>
              <a:cs typeface="Arial" pitchFamily="34" charset="0"/>
            </a:endParaRPr>
          </a:p>
          <a:p>
            <a:pPr marL="628650" lvl="1" indent="-171450">
              <a:spcBef>
                <a:spcPts val="1200"/>
              </a:spcBef>
              <a:buFont typeface="Arial" pitchFamily="34" charset="0"/>
              <a:buChar char="•"/>
            </a:pPr>
            <a:r>
              <a:rPr lang="en-US" dirty="0" smtClean="0">
                <a:latin typeface="Arial" pitchFamily="34" charset="0"/>
                <a:cs typeface="Arial" pitchFamily="34" charset="0"/>
              </a:rPr>
              <a:t>Click </a:t>
            </a:r>
            <a:r>
              <a:rPr lang="en-US" dirty="0">
                <a:latin typeface="Arial" pitchFamily="34" charset="0"/>
                <a:cs typeface="Arial" pitchFamily="34" charset="0"/>
              </a:rPr>
              <a:t>the </a:t>
            </a:r>
            <a:r>
              <a:rPr lang="en-US" b="1" dirty="0">
                <a:latin typeface="Arial" pitchFamily="34" charset="0"/>
                <a:cs typeface="Arial" pitchFamily="34" charset="0"/>
              </a:rPr>
              <a:t>Search</a:t>
            </a:r>
            <a:r>
              <a:rPr lang="en-US" dirty="0">
                <a:latin typeface="Arial" pitchFamily="34" charset="0"/>
                <a:cs typeface="Arial" pitchFamily="34" charset="0"/>
              </a:rPr>
              <a:t> </a:t>
            </a:r>
            <a:r>
              <a:rPr lang="en-US" dirty="0" smtClean="0">
                <a:latin typeface="Arial" pitchFamily="34" charset="0"/>
                <a:cs typeface="Arial" pitchFamily="34" charset="0"/>
              </a:rPr>
              <a:t>button  </a:t>
            </a:r>
          </a:p>
          <a:p>
            <a:pPr marL="171450" indent="-171450">
              <a:spcBef>
                <a:spcPts val="1200"/>
              </a:spcBef>
              <a:buFont typeface="Arial" pitchFamily="34" charset="0"/>
              <a:buChar char="•"/>
            </a:pPr>
            <a:r>
              <a:rPr lang="en-US" dirty="0" smtClean="0">
                <a:latin typeface="Arial" pitchFamily="34" charset="0"/>
                <a:cs typeface="Arial" pitchFamily="34" charset="0"/>
              </a:rPr>
              <a:t>If </a:t>
            </a:r>
            <a:r>
              <a:rPr lang="en-US" dirty="0">
                <a:latin typeface="Arial" pitchFamily="34" charset="0"/>
                <a:cs typeface="Arial" pitchFamily="34" charset="0"/>
              </a:rPr>
              <a:t>necessary </a:t>
            </a:r>
            <a:r>
              <a:rPr lang="en-US" dirty="0" smtClean="0">
                <a:latin typeface="Arial" pitchFamily="34" charset="0"/>
                <a:cs typeface="Arial" pitchFamily="34" charset="0"/>
              </a:rPr>
              <a:t>refine </a:t>
            </a:r>
            <a:r>
              <a:rPr lang="en-US" dirty="0">
                <a:latin typeface="Arial" pitchFamily="34" charset="0"/>
                <a:cs typeface="Arial" pitchFamily="34" charset="0"/>
              </a:rPr>
              <a:t>the search by type or date </a:t>
            </a:r>
            <a:r>
              <a:rPr lang="en-US" dirty="0" smtClean="0">
                <a:latin typeface="Arial" pitchFamily="34" charset="0"/>
                <a:cs typeface="Arial" pitchFamily="34" charset="0"/>
              </a:rPr>
              <a:t>range</a:t>
            </a:r>
            <a:endParaRPr lang="en-US" dirty="0">
              <a:latin typeface="Arial" pitchFamily="34" charset="0"/>
              <a:cs typeface="Arial" pitchFamily="34" charset="0"/>
            </a:endParaRPr>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a:t>History and Regenerating Forms and NOAs</a:t>
            </a: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874990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37</a:t>
            </a:fld>
            <a:endParaRPr lang="en-US"/>
          </a:p>
        </p:txBody>
      </p:sp>
      <p:sp>
        <p:nvSpPr>
          <p:cNvPr id="8" name="TextBox 7"/>
          <p:cNvSpPr txBox="1"/>
          <p:nvPr/>
        </p:nvSpPr>
        <p:spPr>
          <a:xfrm>
            <a:off x="1828800" y="1219200"/>
            <a:ext cx="7086600" cy="4001095"/>
          </a:xfrm>
          <a:prstGeom prst="rect">
            <a:avLst/>
          </a:prstGeom>
          <a:noFill/>
        </p:spPr>
        <p:txBody>
          <a:bodyPr wrap="square" rtlCol="0">
            <a:spAutoFit/>
          </a:bodyPr>
          <a:lstStyle/>
          <a:p>
            <a:pPr>
              <a:defRPr/>
            </a:pPr>
            <a:r>
              <a:rPr lang="en-US" b="1" dirty="0">
                <a:latin typeface="Arial" panose="020B0604020202020204" pitchFamily="34" charset="0"/>
                <a:cs typeface="Arial" panose="020B0604020202020204" pitchFamily="34" charset="0"/>
              </a:rPr>
              <a:t>Process </a:t>
            </a:r>
            <a:r>
              <a:rPr lang="en-US" b="1" dirty="0" smtClean="0">
                <a:latin typeface="Arial" panose="020B0604020202020204" pitchFamily="34" charset="0"/>
                <a:cs typeface="Arial" panose="020B0604020202020204" pitchFamily="34" charset="0"/>
              </a:rPr>
              <a:t>Steps Continued</a:t>
            </a:r>
          </a:p>
          <a:p>
            <a:pPr marL="171450" indent="-171450">
              <a:spcBef>
                <a:spcPts val="600"/>
              </a:spcBef>
              <a:buFont typeface="Arial" pitchFamily="34" charset="0"/>
              <a:buChar char="•"/>
            </a:pPr>
            <a:r>
              <a:rPr lang="en-US"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Distributed Documents Search (Search Results Summary)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appears </a:t>
            </a:r>
          </a:p>
          <a:p>
            <a:pPr marL="171450" indent="-171450">
              <a:spcBef>
                <a:spcPts val="600"/>
              </a:spcBef>
              <a:buFont typeface="Arial" pitchFamily="34" charset="0"/>
              <a:buChar char="•"/>
            </a:pPr>
            <a:r>
              <a:rPr lang="en-US" dirty="0" smtClean="0">
                <a:latin typeface="Arial" panose="020B0604020202020204" pitchFamily="34" charset="0"/>
                <a:cs typeface="Arial" panose="020B0604020202020204" pitchFamily="34" charset="0"/>
              </a:rPr>
              <a:t>Check </a:t>
            </a:r>
            <a:r>
              <a:rPr lang="en-US" dirty="0">
                <a:latin typeface="Arial" panose="020B0604020202020204" pitchFamily="34" charset="0"/>
                <a:cs typeface="Arial" panose="020B0604020202020204" pitchFamily="34" charset="0"/>
              </a:rPr>
              <a:t>the box at the left of the appropriate </a:t>
            </a:r>
            <a:r>
              <a:rPr lang="en-US" dirty="0" smtClean="0">
                <a:latin typeface="Arial" panose="020B0604020202020204" pitchFamily="34" charset="0"/>
                <a:cs typeface="Arial" panose="020B0604020202020204" pitchFamily="34" charset="0"/>
              </a:rPr>
              <a:t>Form </a:t>
            </a:r>
          </a:p>
          <a:p>
            <a:pPr marL="171450" indent="-171450">
              <a:spcBef>
                <a:spcPts val="600"/>
              </a:spcBef>
              <a:buFont typeface="Arial" pitchFamily="34" charset="0"/>
              <a:buChar char="•"/>
            </a:pPr>
            <a:r>
              <a:rPr lang="en-US" dirty="0" smtClean="0">
                <a:latin typeface="Arial" panose="020B0604020202020204" pitchFamily="34" charset="0"/>
                <a:cs typeface="Arial" panose="020B0604020202020204" pitchFamily="34" charset="0"/>
              </a:rPr>
              <a:t>Click </a:t>
            </a:r>
            <a:r>
              <a:rPr lang="en-US" b="1" dirty="0" smtClean="0">
                <a:latin typeface="Arial" panose="020B0604020202020204" pitchFamily="34" charset="0"/>
                <a:cs typeface="Arial" panose="020B0604020202020204" pitchFamily="34" charset="0"/>
              </a:rPr>
              <a:t>Regenerate</a:t>
            </a:r>
            <a:r>
              <a:rPr lang="en-US" dirty="0" smtClean="0">
                <a:latin typeface="Arial" panose="020B0604020202020204" pitchFamily="34" charset="0"/>
                <a:cs typeface="Arial" panose="020B0604020202020204" pitchFamily="34" charset="0"/>
              </a:rPr>
              <a:t> </a:t>
            </a:r>
          </a:p>
          <a:p>
            <a:pPr marL="171450" indent="-171450">
              <a:spcBef>
                <a:spcPts val="600"/>
              </a:spcBef>
              <a:buFont typeface="Arial" pitchFamily="34" charset="0"/>
              <a:buChar char="•"/>
            </a:pPr>
            <a:r>
              <a:rPr lang="en-US" dirty="0" smtClean="0">
                <a:latin typeface="Arial" panose="020B0604020202020204" pitchFamily="34" charset="0"/>
                <a:cs typeface="Arial" panose="020B0604020202020204" pitchFamily="34" charset="0"/>
              </a:rPr>
              <a:t>Click S</a:t>
            </a:r>
            <a:r>
              <a:rPr lang="en-US" b="1" dirty="0" smtClean="0">
                <a:latin typeface="Arial" panose="020B0604020202020204" pitchFamily="34" charset="0"/>
                <a:cs typeface="Arial" panose="020B0604020202020204" pitchFamily="34" charset="0"/>
              </a:rPr>
              <a:t>ave </a:t>
            </a:r>
            <a:r>
              <a:rPr lang="en-US" b="1" dirty="0">
                <a:latin typeface="Arial" panose="020B0604020202020204" pitchFamily="34" charset="0"/>
                <a:cs typeface="Arial" panose="020B0604020202020204" pitchFamily="34" charset="0"/>
              </a:rPr>
              <a:t>and Print </a:t>
            </a:r>
            <a:r>
              <a:rPr lang="en-US" b="1" dirty="0" smtClean="0">
                <a:latin typeface="Arial" panose="020B0604020202020204" pitchFamily="34" charset="0"/>
                <a:cs typeface="Arial" panose="020B0604020202020204" pitchFamily="34" charset="0"/>
              </a:rPr>
              <a:t>Centrally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regenerated form will be mailed centrally the next business </a:t>
            </a:r>
            <a:r>
              <a:rPr lang="en-US" dirty="0" smtClean="0">
                <a:latin typeface="Arial" panose="020B0604020202020204" pitchFamily="34" charset="0"/>
                <a:cs typeface="Arial" panose="020B0604020202020204" pitchFamily="34" charset="0"/>
              </a:rPr>
              <a:t>day</a:t>
            </a:r>
            <a:endParaRPr lang="en-US" dirty="0">
              <a:latin typeface="Arial" panose="020B0604020202020204" pitchFamily="34" charset="0"/>
              <a:cs typeface="Arial" panose="020B0604020202020204" pitchFamily="34" charset="0"/>
            </a:endParaRPr>
          </a:p>
          <a:p>
            <a:pPr marL="171450" indent="-171450">
              <a:buFont typeface="Arial" pitchFamily="34" charset="0"/>
              <a:buChar char="•"/>
            </a:pP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Distributed Documents Search (Search Results Summary)</a:t>
            </a:r>
            <a:r>
              <a:rPr lang="en-US" dirty="0">
                <a:latin typeface="Arial" panose="020B0604020202020204" pitchFamily="34" charset="0"/>
                <a:cs typeface="Arial" panose="020B0604020202020204" pitchFamily="34" charset="0"/>
              </a:rPr>
              <a:t> page, the </a:t>
            </a:r>
            <a:r>
              <a:rPr lang="en-US" b="1" dirty="0">
                <a:latin typeface="Arial" panose="020B0604020202020204" pitchFamily="34" charset="0"/>
                <a:cs typeface="Arial" panose="020B0604020202020204" pitchFamily="34" charset="0"/>
              </a:rPr>
              <a:t>Status </a:t>
            </a:r>
            <a:r>
              <a:rPr lang="en-US" dirty="0">
                <a:latin typeface="Arial" panose="020B0604020202020204" pitchFamily="34" charset="0"/>
                <a:cs typeface="Arial" panose="020B0604020202020204" pitchFamily="34" charset="0"/>
              </a:rPr>
              <a:t>of the regenerated form will change to “Pending Reprint Central” until it is reprinted that </a:t>
            </a:r>
            <a:r>
              <a:rPr lang="en-US" dirty="0" smtClean="0">
                <a:latin typeface="Arial" panose="020B0604020202020204" pitchFamily="34" charset="0"/>
                <a:cs typeface="Arial" panose="020B0604020202020204" pitchFamily="34" charset="0"/>
              </a:rPr>
              <a:t>evening </a:t>
            </a:r>
          </a:p>
          <a:p>
            <a:pPr marL="171450" indent="-171450">
              <a:buFont typeface="Arial" pitchFamily="34" charset="0"/>
              <a:buChar char="•"/>
            </a:pPr>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desired, the reprinting of the document could still be deleted.  After the document is reprinted, the </a:t>
            </a:r>
            <a:r>
              <a:rPr lang="en-US" b="1" dirty="0">
                <a:latin typeface="Arial" panose="020B0604020202020204" pitchFamily="34" charset="0"/>
                <a:cs typeface="Arial" panose="020B0604020202020204" pitchFamily="34" charset="0"/>
              </a:rPr>
              <a:t>Status</a:t>
            </a:r>
            <a:r>
              <a:rPr lang="en-US" dirty="0">
                <a:latin typeface="Arial" panose="020B0604020202020204" pitchFamily="34" charset="0"/>
                <a:cs typeface="Arial" panose="020B0604020202020204" pitchFamily="34" charset="0"/>
              </a:rPr>
              <a:t> will change to </a:t>
            </a:r>
            <a:r>
              <a:rPr lang="en-US"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Reprinted Centrally</a:t>
            </a:r>
            <a:r>
              <a:rPr lang="en-US"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a:t>History and Regenerating Forms and NOAs</a:t>
            </a: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128312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38</a:t>
            </a:fld>
            <a:endParaRPr lang="en-US"/>
          </a:p>
        </p:txBody>
      </p:sp>
      <p:sp>
        <p:nvSpPr>
          <p:cNvPr id="8" name="TextBox 7"/>
          <p:cNvSpPr txBox="1"/>
          <p:nvPr/>
        </p:nvSpPr>
        <p:spPr>
          <a:xfrm>
            <a:off x="1828800" y="1219200"/>
            <a:ext cx="7086600" cy="3139321"/>
          </a:xfrm>
          <a:prstGeom prst="rect">
            <a:avLst/>
          </a:prstGeom>
          <a:noFill/>
        </p:spPr>
        <p:txBody>
          <a:bodyPr wrap="square" rtlCol="0">
            <a:spAutoFit/>
          </a:bodyPr>
          <a:lstStyle/>
          <a:p>
            <a:pPr>
              <a:defRPr/>
            </a:pPr>
            <a:endParaRPr lang="en-US" b="1" dirty="0">
              <a:latin typeface="Arial" panose="020B0604020202020204" pitchFamily="34" charset="0"/>
              <a:cs typeface="Arial" panose="020B0604020202020204" pitchFamily="34" charset="0"/>
            </a:endParaRPr>
          </a:p>
          <a:p>
            <a:pPr>
              <a:defRPr/>
            </a:pPr>
            <a:r>
              <a:rPr lang="en-US" b="1" dirty="0" smtClean="0">
                <a:latin typeface="Arial" panose="020B0604020202020204" pitchFamily="34" charset="0"/>
                <a:cs typeface="Arial" panose="020B0604020202020204" pitchFamily="34" charset="0"/>
              </a:rPr>
              <a:t>NOTE:</a:t>
            </a:r>
            <a:r>
              <a:rPr lang="en-US" dirty="0" smtClean="0">
                <a:latin typeface="Arial" panose="020B0604020202020204" pitchFamily="34" charset="0"/>
                <a:cs typeface="Arial" panose="020B0604020202020204" pitchFamily="34" charset="0"/>
              </a:rPr>
              <a:t> Verify consumer contact information prior to regenerating a Form or NOA. A </a:t>
            </a:r>
            <a:r>
              <a:rPr lang="en-US" dirty="0">
                <a:latin typeface="Arial" panose="020B0604020202020204" pitchFamily="34" charset="0"/>
                <a:cs typeface="Arial" panose="020B0604020202020204" pitchFamily="34" charset="0"/>
              </a:rPr>
              <a:t>regenerated Form or NOA is an exact duplicate of the original. </a:t>
            </a: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the consumer has had an address </a:t>
            </a:r>
            <a:r>
              <a:rPr lang="en-US" dirty="0" smtClean="0">
                <a:latin typeface="Arial" panose="020B0604020202020204" pitchFamily="34" charset="0"/>
                <a:cs typeface="Arial" panose="020B0604020202020204" pitchFamily="34" charset="0"/>
              </a:rPr>
              <a:t>change since the original document was mailed, the regeneration </a:t>
            </a:r>
            <a:r>
              <a:rPr lang="en-US" dirty="0">
                <a:latin typeface="Arial" panose="020B0604020202020204" pitchFamily="34" charset="0"/>
                <a:cs typeface="Arial" panose="020B0604020202020204" pitchFamily="34" charset="0"/>
              </a:rPr>
              <a:t>will </a:t>
            </a:r>
            <a:r>
              <a:rPr lang="en-US" dirty="0" smtClean="0">
                <a:latin typeface="Arial" panose="020B0604020202020204" pitchFamily="34" charset="0"/>
                <a:cs typeface="Arial" panose="020B0604020202020204" pitchFamily="34" charset="0"/>
              </a:rPr>
              <a:t>print </a:t>
            </a:r>
            <a:r>
              <a:rPr lang="en-US" dirty="0">
                <a:latin typeface="Arial" panose="020B0604020202020204" pitchFamily="34" charset="0"/>
                <a:cs typeface="Arial" panose="020B0604020202020204" pitchFamily="34" charset="0"/>
              </a:rPr>
              <a:t>with the same old </a:t>
            </a:r>
            <a:r>
              <a:rPr lang="en-US" dirty="0" smtClean="0">
                <a:latin typeface="Arial" panose="020B0604020202020204" pitchFamily="34" charset="0"/>
                <a:cs typeface="Arial" panose="020B0604020202020204" pitchFamily="34" charset="0"/>
              </a:rPr>
              <a:t>address. </a:t>
            </a:r>
          </a:p>
          <a:p>
            <a:pPr>
              <a:defRPr/>
            </a:pPr>
            <a:r>
              <a:rPr lang="en-US" dirty="0" smtClean="0">
                <a:latin typeface="Arial" panose="020B0604020202020204" pitchFamily="34" charset="0"/>
                <a:cs typeface="Arial" panose="020B0604020202020204" pitchFamily="34" charset="0"/>
              </a:rPr>
              <a:t>Printing a </a:t>
            </a:r>
            <a:r>
              <a:rPr lang="en-US" dirty="0">
                <a:latin typeface="Arial" panose="020B0604020202020204" pitchFamily="34" charset="0"/>
                <a:cs typeface="Arial" panose="020B0604020202020204" pitchFamily="34" charset="0"/>
              </a:rPr>
              <a:t>regenerated form </a:t>
            </a:r>
            <a:r>
              <a:rPr lang="en-US" dirty="0" smtClean="0">
                <a:latin typeface="Arial" panose="020B0604020202020204" pitchFamily="34" charset="0"/>
                <a:cs typeface="Arial" panose="020B0604020202020204" pitchFamily="34" charset="0"/>
              </a:rPr>
              <a:t>or NOA locally </a:t>
            </a:r>
            <a:r>
              <a:rPr lang="en-US" dirty="0">
                <a:latin typeface="Arial" panose="020B0604020202020204" pitchFamily="34" charset="0"/>
                <a:cs typeface="Arial" panose="020B0604020202020204" pitchFamily="34" charset="0"/>
              </a:rPr>
              <a:t>and mailing to the new address </a:t>
            </a:r>
            <a:r>
              <a:rPr lang="en-US" dirty="0" smtClean="0">
                <a:latin typeface="Arial" panose="020B0604020202020204" pitchFamily="34" charset="0"/>
                <a:cs typeface="Arial" panose="020B0604020202020204" pitchFamily="34" charset="0"/>
              </a:rPr>
              <a:t>may be </a:t>
            </a:r>
            <a:r>
              <a:rPr lang="en-US" dirty="0">
                <a:latin typeface="Arial" panose="020B0604020202020204" pitchFamily="34" charset="0"/>
                <a:cs typeface="Arial" panose="020B0604020202020204" pitchFamily="34" charset="0"/>
              </a:rPr>
              <a:t>a better </a:t>
            </a:r>
            <a:r>
              <a:rPr lang="en-US" dirty="0" smtClean="0">
                <a:latin typeface="Arial" panose="020B0604020202020204" pitchFamily="34" charset="0"/>
                <a:cs typeface="Arial" panose="020B0604020202020204" pitchFamily="34" charset="0"/>
              </a:rPr>
              <a:t>option in some cases.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a:t>
            </a:r>
            <a:r>
              <a:rPr lang="en-US" dirty="0"/>
              <a:t>History and Regenerating Forms and NOAs</a:t>
            </a: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65041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Summary</a:t>
            </a:r>
            <a:endParaRPr lang="en-US" sz="1600" dirty="0"/>
          </a:p>
        </p:txBody>
      </p:sp>
      <p:sp>
        <p:nvSpPr>
          <p:cNvPr id="4" name="Slide Number Placeholder 3"/>
          <p:cNvSpPr>
            <a:spLocks noGrp="1"/>
          </p:cNvSpPr>
          <p:nvPr>
            <p:ph type="sldNum" sz="quarter" idx="12"/>
          </p:nvPr>
        </p:nvSpPr>
        <p:spPr/>
        <p:txBody>
          <a:bodyPr/>
          <a:lstStyle/>
          <a:p>
            <a:fld id="{908B7E1D-52E2-4F04-9DFE-B1650792F521}" type="slidenum">
              <a:rPr lang="en-US" smtClean="0"/>
              <a:t>39</a:t>
            </a:fld>
            <a:endParaRPr lang="en-US"/>
          </a:p>
        </p:txBody>
      </p:sp>
      <p:sp>
        <p:nvSpPr>
          <p:cNvPr id="8" name="Content Placeholder 2"/>
          <p:cNvSpPr>
            <a:spLocks noGrp="1"/>
          </p:cNvSpPr>
          <p:nvPr>
            <p:ph idx="1"/>
          </p:nvPr>
        </p:nvSpPr>
        <p:spPr>
          <a:xfrm>
            <a:off x="152400" y="1219200"/>
            <a:ext cx="6477000" cy="4876800"/>
          </a:xfrm>
        </p:spPr>
        <p:txBody>
          <a:bodyPr>
            <a:noAutofit/>
          </a:bodyPr>
          <a:lstStyle/>
          <a:p>
            <a:pPr marL="0" indent="0">
              <a:buNone/>
            </a:pPr>
            <a:r>
              <a:rPr lang="en-US" sz="1800" b="1" dirty="0" smtClean="0"/>
              <a:t>Summary</a:t>
            </a:r>
            <a:endParaRPr lang="en-US" sz="1800" dirty="0" smtClean="0"/>
          </a:p>
          <a:p>
            <a:r>
              <a:rPr lang="en-US" sz="1800" dirty="0" smtClean="0"/>
              <a:t>Past Forms and NOAs are stored in history and may be regenerated</a:t>
            </a:r>
          </a:p>
          <a:p>
            <a:r>
              <a:rPr lang="en-US" sz="1800" dirty="0" smtClean="0"/>
              <a:t>Blank Template Forms cannot be stored</a:t>
            </a:r>
          </a:p>
          <a:p>
            <a:r>
              <a:rPr lang="en-US" sz="1800" dirty="0" smtClean="0"/>
              <a:t>Stored Forms and NOAs are accessed through the Distributed Documents tab</a:t>
            </a:r>
          </a:p>
          <a:p>
            <a:r>
              <a:rPr lang="en-US" sz="1800" dirty="0" smtClean="0"/>
              <a:t>Regenerated Forms and NOAs that are mailed centrally will go to the address at the time originally generated</a:t>
            </a:r>
            <a:endParaRPr lang="en-US" sz="1800" dirty="0"/>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148464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1447800" y="2209800"/>
            <a:ext cx="6248400" cy="2362200"/>
          </a:xfrm>
        </p:spPr>
        <p:txBody>
          <a:bodyPr>
            <a:normAutofit/>
          </a:bodyPr>
          <a:lstStyle/>
          <a:p>
            <a:pPr marL="0" indent="0">
              <a:buNone/>
            </a:pPr>
            <a:r>
              <a:rPr lang="en-US" sz="1800" b="1" dirty="0" smtClean="0"/>
              <a:t>Lesson 1: Understanding the Terms</a:t>
            </a:r>
          </a:p>
          <a:p>
            <a:pPr marL="0" indent="0">
              <a:buNone/>
            </a:pPr>
            <a:r>
              <a:rPr lang="en-US" sz="1800" dirty="0" smtClean="0"/>
              <a:t>Lesson 2: Contents</a:t>
            </a:r>
          </a:p>
          <a:p>
            <a:pPr marL="0" indent="0">
              <a:buNone/>
            </a:pPr>
            <a:r>
              <a:rPr lang="en-US" sz="1800" dirty="0" smtClean="0"/>
              <a:t>Lesson 3: Generating and Deleting</a:t>
            </a:r>
          </a:p>
          <a:p>
            <a:pPr marL="0" indent="0">
              <a:buNone/>
            </a:pPr>
            <a:r>
              <a:rPr lang="en-US" sz="1800" dirty="0" smtClean="0"/>
              <a:t>Lesson 4: History </a:t>
            </a:r>
            <a:r>
              <a:rPr lang="en-US" sz="1800" dirty="0"/>
              <a:t>and </a:t>
            </a:r>
            <a:r>
              <a:rPr lang="en-US" sz="1800" dirty="0" smtClean="0"/>
              <a:t>Regenerating Forms &amp; </a:t>
            </a:r>
            <a:r>
              <a:rPr lang="en-US" sz="1800" dirty="0"/>
              <a:t>NOAs</a:t>
            </a:r>
          </a:p>
          <a:p>
            <a:pPr marL="0" indent="0">
              <a:buNone/>
            </a:pPr>
            <a:r>
              <a:rPr lang="en-US" sz="1800" dirty="0" smtClean="0"/>
              <a:t>Lesson 5: Foreign Language in </a:t>
            </a:r>
            <a:r>
              <a:rPr lang="en-US" sz="1800" dirty="0"/>
              <a:t>Forms &amp; NOAs</a:t>
            </a:r>
          </a:p>
        </p:txBody>
      </p:sp>
      <p:sp>
        <p:nvSpPr>
          <p:cNvPr id="4" name="Slide Number Placeholder 3"/>
          <p:cNvSpPr>
            <a:spLocks noGrp="1"/>
          </p:cNvSpPr>
          <p:nvPr>
            <p:ph type="sldNum" sz="quarter" idx="12"/>
          </p:nvPr>
        </p:nvSpPr>
        <p:spPr/>
        <p:txBody>
          <a:bodyPr/>
          <a:lstStyle/>
          <a:p>
            <a:fld id="{908B7E1D-52E2-4F04-9DFE-B1650792F521}" type="slidenum">
              <a:rPr lang="en-US" smtClean="0"/>
              <a:t>4</a:t>
            </a:fld>
            <a:endParaRPr lang="en-US"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272326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1447800" y="2209800"/>
            <a:ext cx="6248400" cy="2362200"/>
          </a:xfrm>
        </p:spPr>
        <p:txBody>
          <a:bodyPr>
            <a:normAutofit/>
          </a:bodyPr>
          <a:lstStyle/>
          <a:p>
            <a:pPr marL="0" indent="0">
              <a:buNone/>
            </a:pPr>
            <a:r>
              <a:rPr lang="en-US" sz="1800" dirty="0" smtClean="0"/>
              <a:t>Lesson 1: Understanding the Terms</a:t>
            </a:r>
          </a:p>
          <a:p>
            <a:pPr marL="0" indent="0">
              <a:buNone/>
            </a:pPr>
            <a:r>
              <a:rPr lang="en-US" sz="1800" dirty="0" smtClean="0"/>
              <a:t>Lesson 2: Contents</a:t>
            </a:r>
          </a:p>
          <a:p>
            <a:pPr marL="0" indent="0">
              <a:buNone/>
            </a:pPr>
            <a:r>
              <a:rPr lang="en-US" sz="1800" dirty="0" smtClean="0"/>
              <a:t>Lesson 3: Generating and Deleting</a:t>
            </a:r>
          </a:p>
          <a:p>
            <a:pPr marL="0" indent="0">
              <a:buNone/>
            </a:pPr>
            <a:r>
              <a:rPr lang="en-US" sz="1800" dirty="0" smtClean="0"/>
              <a:t>Lesson 4: History </a:t>
            </a:r>
            <a:r>
              <a:rPr lang="en-US" sz="1800" dirty="0"/>
              <a:t>and </a:t>
            </a:r>
            <a:r>
              <a:rPr lang="en-US" sz="1800" dirty="0" smtClean="0"/>
              <a:t>Regenerating Forms &amp; </a:t>
            </a:r>
            <a:r>
              <a:rPr lang="en-US" sz="1800" dirty="0"/>
              <a:t>NOAs</a:t>
            </a:r>
          </a:p>
          <a:p>
            <a:pPr marL="0" indent="0">
              <a:buNone/>
            </a:pPr>
            <a:r>
              <a:rPr lang="en-US" sz="1800" b="1" dirty="0" smtClean="0"/>
              <a:t>Lesson 5: Foreign Language in </a:t>
            </a:r>
            <a:r>
              <a:rPr lang="en-US" sz="1800" b="1" dirty="0"/>
              <a:t>Forms &amp; NOAs</a:t>
            </a:r>
          </a:p>
        </p:txBody>
      </p:sp>
      <p:sp>
        <p:nvSpPr>
          <p:cNvPr id="4" name="Slide Number Placeholder 3"/>
          <p:cNvSpPr>
            <a:spLocks noGrp="1"/>
          </p:cNvSpPr>
          <p:nvPr>
            <p:ph type="sldNum" sz="quarter" idx="12"/>
          </p:nvPr>
        </p:nvSpPr>
        <p:spPr/>
        <p:txBody>
          <a:bodyPr/>
          <a:lstStyle/>
          <a:p>
            <a:fld id="{908B7E1D-52E2-4F04-9DFE-B1650792F521}" type="slidenum">
              <a:rPr lang="en-US" smtClean="0"/>
              <a:t>40</a:t>
            </a:fld>
            <a:endParaRPr lang="en-US" dirty="0"/>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148184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Foreign Language in NOAs and Forms</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41</a:t>
            </a:fld>
            <a:endParaRPr lang="en-US" dirty="0"/>
          </a:p>
        </p:txBody>
      </p:sp>
      <p:sp>
        <p:nvSpPr>
          <p:cNvPr id="7" name="Content Placeholder 2"/>
          <p:cNvSpPr>
            <a:spLocks noGrp="1"/>
          </p:cNvSpPr>
          <p:nvPr>
            <p:ph idx="1"/>
          </p:nvPr>
        </p:nvSpPr>
        <p:spPr>
          <a:xfrm>
            <a:off x="457200" y="1447800"/>
            <a:ext cx="6781800" cy="4191000"/>
          </a:xfrm>
        </p:spPr>
        <p:txBody>
          <a:bodyPr>
            <a:normAutofit/>
          </a:bodyPr>
          <a:lstStyle/>
          <a:p>
            <a:pPr marL="0" indent="0">
              <a:buNone/>
            </a:pPr>
            <a:r>
              <a:rPr lang="en-US" sz="1800" b="1" dirty="0" smtClean="0"/>
              <a:t>Language</a:t>
            </a:r>
          </a:p>
          <a:p>
            <a:pPr marL="0" indent="0">
              <a:buNone/>
            </a:pPr>
            <a:endParaRPr lang="en-US" sz="1800" dirty="0" smtClean="0"/>
          </a:p>
          <a:p>
            <a:pPr marL="0" indent="0">
              <a:buNone/>
            </a:pPr>
            <a:r>
              <a:rPr lang="en-US" sz="1800" dirty="0" smtClean="0"/>
              <a:t>Most NOAs and Forms are also available in Spanish. </a:t>
            </a:r>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728632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Foreign Language in NOAs and Forms</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42</a:t>
            </a:fld>
            <a:endParaRPr lang="en-US" dirty="0"/>
          </a:p>
        </p:txBody>
      </p:sp>
      <p:sp>
        <p:nvSpPr>
          <p:cNvPr id="8" name="Content Placeholder 2"/>
          <p:cNvSpPr>
            <a:spLocks noGrp="1"/>
          </p:cNvSpPr>
          <p:nvPr>
            <p:ph idx="1"/>
          </p:nvPr>
        </p:nvSpPr>
        <p:spPr>
          <a:xfrm>
            <a:off x="457200" y="1447800"/>
            <a:ext cx="6781800" cy="4724400"/>
          </a:xfrm>
        </p:spPr>
        <p:txBody>
          <a:bodyPr>
            <a:normAutofit/>
          </a:bodyPr>
          <a:lstStyle/>
          <a:p>
            <a:pPr marL="0" indent="0">
              <a:buNone/>
            </a:pPr>
            <a:r>
              <a:rPr lang="en-US" sz="1800" b="1" dirty="0" smtClean="0"/>
              <a:t>Forms</a:t>
            </a:r>
          </a:p>
          <a:p>
            <a:pPr marL="0" indent="0">
              <a:buNone/>
            </a:pPr>
            <a:endParaRPr lang="en-US" sz="1800" b="1" dirty="0" smtClean="0"/>
          </a:p>
          <a:p>
            <a:r>
              <a:rPr lang="en-US" sz="1800" dirty="0" smtClean="0"/>
              <a:t>Spanish translation is generated through the  </a:t>
            </a:r>
            <a:r>
              <a:rPr lang="en-US" sz="1800" b="1" dirty="0" smtClean="0"/>
              <a:t>Language</a:t>
            </a:r>
            <a:r>
              <a:rPr lang="en-US" sz="1800" dirty="0" smtClean="0"/>
              <a:t> field of the </a:t>
            </a:r>
            <a:r>
              <a:rPr lang="en-US" sz="1800" b="1" dirty="0" smtClean="0"/>
              <a:t>Document Parameters </a:t>
            </a:r>
            <a:r>
              <a:rPr lang="en-US" sz="1800" dirty="0" smtClean="0"/>
              <a:t>window</a:t>
            </a:r>
          </a:p>
          <a:p>
            <a:r>
              <a:rPr lang="en-US" sz="1800" dirty="0" smtClean="0"/>
              <a:t>The basic content will be in Spanish but all variables will display in English</a:t>
            </a:r>
          </a:p>
          <a:p>
            <a:r>
              <a:rPr lang="en-US" sz="1800" dirty="0" smtClean="0"/>
              <a:t>When a Form is generated in Spanish no English version is available</a:t>
            </a:r>
          </a:p>
          <a:p>
            <a:r>
              <a:rPr lang="en-US" sz="1800" dirty="0" smtClean="0"/>
              <a:t>An English translation is available by pulling up the same blank Form itself</a:t>
            </a:r>
          </a:p>
          <a:p>
            <a:r>
              <a:rPr lang="en-US" sz="1800" dirty="0" smtClean="0"/>
              <a:t>In </a:t>
            </a:r>
            <a:r>
              <a:rPr lang="en-US" sz="1800" b="1" dirty="0" smtClean="0"/>
              <a:t>Distributed Documents</a:t>
            </a:r>
            <a:r>
              <a:rPr lang="en-US" sz="1800" dirty="0" smtClean="0"/>
              <a:t>, for the consumer history of documents the Form will also display in Spanish only</a:t>
            </a:r>
            <a:endParaRPr lang="en-US" sz="1800" dirty="0"/>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624466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t>
            </a:r>
            <a:r>
              <a:rPr lang="en-US" dirty="0"/>
              <a:t>Foreign Language in NOAs and Forms</a:t>
            </a:r>
          </a:p>
        </p:txBody>
      </p:sp>
      <p:sp>
        <p:nvSpPr>
          <p:cNvPr id="3" name="Slide Number Placeholder 2"/>
          <p:cNvSpPr>
            <a:spLocks noGrp="1"/>
          </p:cNvSpPr>
          <p:nvPr>
            <p:ph type="sldNum" sz="quarter" idx="12"/>
          </p:nvPr>
        </p:nvSpPr>
        <p:spPr/>
        <p:txBody>
          <a:bodyPr/>
          <a:lstStyle/>
          <a:p>
            <a:fld id="{908B7E1D-52E2-4F04-9DFE-B1650792F521}" type="slidenum">
              <a:rPr lang="en-US" smtClean="0"/>
              <a:t>43</a:t>
            </a:fld>
            <a:endParaRPr lang="en-US" dirty="0"/>
          </a:p>
        </p:txBody>
      </p:sp>
      <p:sp>
        <p:nvSpPr>
          <p:cNvPr id="6" name="Content Placeholder 2"/>
          <p:cNvSpPr txBox="1">
            <a:spLocks/>
          </p:cNvSpPr>
          <p:nvPr/>
        </p:nvSpPr>
        <p:spPr>
          <a:xfrm>
            <a:off x="627185" y="1447800"/>
            <a:ext cx="79248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dirty="0"/>
          </a:p>
        </p:txBody>
      </p:sp>
      <p:sp>
        <p:nvSpPr>
          <p:cNvPr id="8" name="Content Placeholder 2"/>
          <p:cNvSpPr txBox="1">
            <a:spLocks/>
          </p:cNvSpPr>
          <p:nvPr/>
        </p:nvSpPr>
        <p:spPr>
          <a:xfrm>
            <a:off x="457200" y="1219200"/>
            <a:ext cx="7848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NOAs</a:t>
            </a:r>
          </a:p>
          <a:p>
            <a:pPr marL="0" indent="0">
              <a:buFont typeface="Arial" pitchFamily="34" charset="0"/>
              <a:buNone/>
            </a:pPr>
            <a:endParaRPr lang="en-US" sz="1800" b="1" dirty="0" smtClean="0"/>
          </a:p>
          <a:p>
            <a:r>
              <a:rPr lang="en-US" sz="1800" dirty="0" smtClean="0"/>
              <a:t>Are generated by the written language selection made during data collection on the </a:t>
            </a:r>
            <a:r>
              <a:rPr lang="en-US" sz="1800" b="1" dirty="0" smtClean="0"/>
              <a:t>Individual Demographics</a:t>
            </a:r>
            <a:r>
              <a:rPr lang="en-US" sz="1800" dirty="0" smtClean="0"/>
              <a:t> page</a:t>
            </a:r>
          </a:p>
          <a:p>
            <a:r>
              <a:rPr lang="en-US" sz="1800" dirty="0" smtClean="0"/>
              <a:t>If Spanish is selected as the primary written language for the primary individual on the case, all NOAs are generated in Spanish</a:t>
            </a:r>
          </a:p>
          <a:p>
            <a:r>
              <a:rPr lang="en-US" sz="1800" dirty="0" smtClean="0"/>
              <a:t>When EDBC is run and finalized, the generated NOA listed on the </a:t>
            </a:r>
            <a:r>
              <a:rPr lang="en-US" sz="1800" b="1" dirty="0" smtClean="0"/>
              <a:t>Distributed Documents </a:t>
            </a:r>
            <a:r>
              <a:rPr lang="en-US" sz="1800" dirty="0" smtClean="0"/>
              <a:t>page is produced in Spanish</a:t>
            </a:r>
          </a:p>
          <a:p>
            <a:r>
              <a:rPr lang="en-US" sz="1800" dirty="0" smtClean="0"/>
              <a:t>A parallel English version is listed immediately below</a:t>
            </a:r>
          </a:p>
          <a:p>
            <a:r>
              <a:rPr lang="en-US" sz="1800" dirty="0" smtClean="0"/>
              <a:t>Any action to </a:t>
            </a:r>
            <a:r>
              <a:rPr lang="en-US" sz="1800" b="1" dirty="0" smtClean="0"/>
              <a:t>Save and Print</a:t>
            </a:r>
            <a:r>
              <a:rPr lang="en-US" sz="1800" dirty="0" smtClean="0"/>
              <a:t>, or later </a:t>
            </a:r>
            <a:r>
              <a:rPr lang="en-US" sz="1800" b="1" dirty="0" smtClean="0"/>
              <a:t>Delete</a:t>
            </a:r>
            <a:r>
              <a:rPr lang="en-US" sz="1800" dirty="0" smtClean="0"/>
              <a:t> the NOA must be done on the Spanish version</a:t>
            </a:r>
          </a:p>
          <a:p>
            <a:r>
              <a:rPr lang="en-US" sz="1800" dirty="0" smtClean="0"/>
              <a:t>The English version is only available to view</a:t>
            </a:r>
          </a:p>
          <a:p>
            <a:r>
              <a:rPr lang="en-US" sz="1800" dirty="0" smtClean="0"/>
              <a:t>After the NOA is printed it will also appear in history on </a:t>
            </a:r>
            <a:r>
              <a:rPr lang="en-US" sz="1800" b="1" dirty="0" smtClean="0"/>
              <a:t>Distributed Documents</a:t>
            </a:r>
            <a:r>
              <a:rPr lang="en-US" sz="1800" dirty="0" smtClean="0"/>
              <a:t> in Spanish with the parallel English version to view</a:t>
            </a:r>
          </a:p>
          <a:p>
            <a:r>
              <a:rPr lang="en-US" sz="1800" dirty="0" smtClean="0"/>
              <a:t>All populated information on the Spanish NOA will be in English</a:t>
            </a:r>
            <a:endParaRPr lang="en-US" sz="1800" dirty="0"/>
          </a:p>
        </p:txBody>
      </p:sp>
      <p:sp>
        <p:nvSpPr>
          <p:cNvPr id="9"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483257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5</a:t>
            </a:r>
            <a:r>
              <a:rPr lang="en-US" dirty="0" smtClean="0"/>
              <a:t>: Summary</a:t>
            </a:r>
            <a:endParaRPr lang="en-US" sz="1600" dirty="0"/>
          </a:p>
        </p:txBody>
      </p:sp>
      <p:sp>
        <p:nvSpPr>
          <p:cNvPr id="4" name="Slide Number Placeholder 3"/>
          <p:cNvSpPr>
            <a:spLocks noGrp="1"/>
          </p:cNvSpPr>
          <p:nvPr>
            <p:ph type="sldNum" sz="quarter" idx="12"/>
          </p:nvPr>
        </p:nvSpPr>
        <p:spPr/>
        <p:txBody>
          <a:bodyPr/>
          <a:lstStyle/>
          <a:p>
            <a:fld id="{908B7E1D-52E2-4F04-9DFE-B1650792F521}" type="slidenum">
              <a:rPr lang="en-US" smtClean="0"/>
              <a:t>44</a:t>
            </a:fld>
            <a:endParaRPr lang="en-US"/>
          </a:p>
        </p:txBody>
      </p:sp>
      <p:sp>
        <p:nvSpPr>
          <p:cNvPr id="7" name="Content Placeholder 2"/>
          <p:cNvSpPr>
            <a:spLocks noGrp="1"/>
          </p:cNvSpPr>
          <p:nvPr>
            <p:ph idx="1"/>
          </p:nvPr>
        </p:nvSpPr>
        <p:spPr>
          <a:xfrm>
            <a:off x="152400" y="1600200"/>
            <a:ext cx="6477000" cy="4525963"/>
          </a:xfrm>
        </p:spPr>
        <p:txBody>
          <a:bodyPr>
            <a:normAutofit/>
          </a:bodyPr>
          <a:lstStyle/>
          <a:p>
            <a:pPr marL="0" indent="0">
              <a:buNone/>
            </a:pPr>
            <a:r>
              <a:rPr lang="en-US" sz="1800" b="1" dirty="0" smtClean="0"/>
              <a:t>Summary</a:t>
            </a:r>
          </a:p>
          <a:p>
            <a:pPr marL="0" indent="0">
              <a:buNone/>
            </a:pPr>
            <a:endParaRPr lang="en-US" sz="1800" dirty="0" smtClean="0"/>
          </a:p>
          <a:p>
            <a:r>
              <a:rPr lang="en-US" sz="1800" dirty="0" smtClean="0"/>
              <a:t>Forms and NOAs can be generated and stored in Spanish</a:t>
            </a:r>
          </a:p>
          <a:p>
            <a:r>
              <a:rPr lang="en-US" sz="1800" dirty="0" smtClean="0"/>
              <a:t>For Forms, the language is controlled on the </a:t>
            </a:r>
            <a:r>
              <a:rPr lang="en-US" sz="1800" b="1" dirty="0" smtClean="0"/>
              <a:t>Document Parameters </a:t>
            </a:r>
            <a:r>
              <a:rPr lang="en-US" sz="1800" dirty="0" smtClean="0"/>
              <a:t>window</a:t>
            </a:r>
          </a:p>
          <a:p>
            <a:r>
              <a:rPr lang="en-US" sz="1800" dirty="0" smtClean="0"/>
              <a:t>For NOAs, the language is determined from the </a:t>
            </a:r>
            <a:r>
              <a:rPr lang="en-US" sz="1800" b="1" dirty="0" smtClean="0"/>
              <a:t>Individual Demographics </a:t>
            </a:r>
            <a:r>
              <a:rPr lang="en-US" sz="1800" dirty="0" smtClean="0"/>
              <a:t>page completed during data collection</a:t>
            </a:r>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916479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45</a:t>
            </a:fld>
            <a:endParaRPr lang="en-US" dirty="0"/>
          </a:p>
        </p:txBody>
      </p:sp>
      <p:sp>
        <p:nvSpPr>
          <p:cNvPr id="7" name="Content Placeholder 8"/>
          <p:cNvSpPr>
            <a:spLocks noGrp="1"/>
          </p:cNvSpPr>
          <p:nvPr>
            <p:ph idx="1"/>
          </p:nvPr>
        </p:nvSpPr>
        <p:spPr>
          <a:xfrm>
            <a:off x="457200" y="1371600"/>
            <a:ext cx="6477000" cy="4876800"/>
          </a:xfrm>
        </p:spPr>
        <p:txBody>
          <a:bodyPr>
            <a:normAutofit/>
          </a:bodyPr>
          <a:lstStyle/>
          <a:p>
            <a:pPr marL="0" indent="0">
              <a:buNone/>
            </a:pPr>
            <a:r>
              <a:rPr lang="en-US" sz="1800" b="1" dirty="0" smtClean="0"/>
              <a:t>Course Summary</a:t>
            </a:r>
          </a:p>
          <a:p>
            <a:pPr marL="0" indent="0">
              <a:buNone/>
            </a:pPr>
            <a:endParaRPr lang="en-US" sz="1800" b="1" dirty="0" smtClean="0"/>
          </a:p>
          <a:p>
            <a:r>
              <a:rPr lang="en-US" sz="1800" dirty="0" smtClean="0"/>
              <a:t>Forms and NOAs are simple to generate and can be printed locally or centrally</a:t>
            </a:r>
          </a:p>
          <a:p>
            <a:r>
              <a:rPr lang="en-US" sz="1800" dirty="0" smtClean="0"/>
              <a:t>Forms have a primarily fixed content but may have populated case and office information</a:t>
            </a:r>
          </a:p>
          <a:p>
            <a:r>
              <a:rPr lang="en-US" sz="1800" dirty="0" smtClean="0"/>
              <a:t>NOAs always take an action and are assembled from fragments when eligibility is determined (run EDBC)</a:t>
            </a:r>
          </a:p>
          <a:p>
            <a:r>
              <a:rPr lang="en-US" sz="1800" dirty="0" smtClean="0"/>
              <a:t>Forms and NOAs should be reviewed before finalizing</a:t>
            </a:r>
          </a:p>
          <a:p>
            <a:r>
              <a:rPr lang="en-US" sz="1800" dirty="0" smtClean="0"/>
              <a:t>Forms (except Blank Templates) and NOAs are stored and can be regenerated</a:t>
            </a:r>
          </a:p>
          <a:p>
            <a:r>
              <a:rPr lang="en-US" sz="1800" dirty="0" smtClean="0"/>
              <a:t>Forms and NOAs can be generated and stored in Spanish</a:t>
            </a:r>
            <a:endParaRPr lang="en-US" sz="1800" dirty="0"/>
          </a:p>
        </p:txBody>
      </p:sp>
      <p:sp>
        <p:nvSpPr>
          <p:cNvPr id="9"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965002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a:t>
            </a:r>
            <a:r>
              <a:rPr lang="en-US" dirty="0"/>
              <a:t>Understanding the Terms </a:t>
            </a:r>
            <a:r>
              <a:rPr lang="en-US" dirty="0" smtClean="0"/>
              <a:t> &gt; Forms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a:t>
            </a:fld>
            <a:endParaRPr lang="en-US" dirty="0"/>
          </a:p>
        </p:txBody>
      </p:sp>
      <p:sp>
        <p:nvSpPr>
          <p:cNvPr id="2" name="Rectangle 1"/>
          <p:cNvSpPr/>
          <p:nvPr/>
        </p:nvSpPr>
        <p:spPr>
          <a:xfrm>
            <a:off x="685800" y="1371600"/>
            <a:ext cx="7848600" cy="2646878"/>
          </a:xfrm>
          <a:prstGeom prst="rect">
            <a:avLst/>
          </a:prstGeom>
        </p:spPr>
        <p:txBody>
          <a:bodyPr wrap="square">
            <a:spAutoFit/>
          </a:bodyPr>
          <a:lstStyle/>
          <a:p>
            <a:pPr>
              <a:spcBef>
                <a:spcPts val="600"/>
              </a:spcBef>
            </a:pPr>
            <a:r>
              <a:rPr lang="en-US" b="1" dirty="0" smtClean="0">
                <a:latin typeface="Arial" pitchFamily="34" charset="0"/>
                <a:cs typeface="Arial" pitchFamily="34" charset="0"/>
              </a:rPr>
              <a:t>Form:</a:t>
            </a:r>
          </a:p>
          <a:p>
            <a:pPr>
              <a:spcBef>
                <a:spcPts val="600"/>
              </a:spcBef>
            </a:pPr>
            <a:r>
              <a:rPr lang="en-US" dirty="0">
                <a:latin typeface="Arial" pitchFamily="34" charset="0"/>
                <a:cs typeface="Arial" pitchFamily="34" charset="0"/>
              </a:rPr>
              <a:t>A</a:t>
            </a:r>
            <a:r>
              <a:rPr lang="en-US" dirty="0" smtClean="0">
                <a:latin typeface="Arial" pitchFamily="34" charset="0"/>
                <a:cs typeface="Arial" pitchFamily="34" charset="0"/>
              </a:rPr>
              <a:t>ny </a:t>
            </a:r>
            <a:r>
              <a:rPr lang="en-US" dirty="0">
                <a:latin typeface="Arial" pitchFamily="34" charset="0"/>
                <a:cs typeface="Arial" pitchFamily="34" charset="0"/>
              </a:rPr>
              <a:t>distributed </a:t>
            </a:r>
            <a:r>
              <a:rPr lang="en-US" dirty="0" smtClean="0">
                <a:latin typeface="Arial" pitchFamily="34" charset="0"/>
                <a:cs typeface="Arial" pitchFamily="34" charset="0"/>
              </a:rPr>
              <a:t>document </a:t>
            </a:r>
            <a:r>
              <a:rPr lang="en-US" dirty="0">
                <a:latin typeface="Arial" pitchFamily="34" charset="0"/>
                <a:cs typeface="Arial" pitchFamily="34" charset="0"/>
              </a:rPr>
              <a:t>with </a:t>
            </a:r>
            <a:r>
              <a:rPr lang="en-US" dirty="0" smtClean="0">
                <a:latin typeface="Arial" pitchFamily="34" charset="0"/>
                <a:cs typeface="Arial" pitchFamily="34" charset="0"/>
              </a:rPr>
              <a:t>primarily </a:t>
            </a:r>
            <a:r>
              <a:rPr lang="en-US" dirty="0">
                <a:latin typeface="Arial" pitchFamily="34" charset="0"/>
                <a:cs typeface="Arial" pitchFamily="34" charset="0"/>
              </a:rPr>
              <a:t>fixed </a:t>
            </a:r>
            <a:r>
              <a:rPr lang="en-US" dirty="0" smtClean="0">
                <a:latin typeface="Arial" pitchFamily="34" charset="0"/>
                <a:cs typeface="Arial" pitchFamily="34" charset="0"/>
              </a:rPr>
              <a:t>text.</a:t>
            </a:r>
          </a:p>
          <a:p>
            <a:pPr>
              <a:spcBef>
                <a:spcPts val="600"/>
              </a:spcBef>
            </a:pPr>
            <a:endParaRPr lang="en-US" dirty="0" smtClean="0">
              <a:latin typeface="Arial" pitchFamily="34" charset="0"/>
              <a:cs typeface="Arial" pitchFamily="34" charset="0"/>
            </a:endParaRPr>
          </a:p>
          <a:p>
            <a:pPr marL="342900" indent="-342900">
              <a:spcBef>
                <a:spcPts val="600"/>
              </a:spcBef>
              <a:buFont typeface="Arial" pitchFamily="34" charset="0"/>
              <a:buChar char="•"/>
            </a:pPr>
            <a:r>
              <a:rPr lang="en-US" dirty="0" smtClean="0">
                <a:latin typeface="Arial" pitchFamily="34" charset="0"/>
                <a:cs typeface="Arial" pitchFamily="34" charset="0"/>
              </a:rPr>
              <a:t>Some Forms </a:t>
            </a:r>
            <a:r>
              <a:rPr lang="en-US" dirty="0">
                <a:latin typeface="Arial" pitchFamily="34" charset="0"/>
                <a:cs typeface="Arial" pitchFamily="34" charset="0"/>
              </a:rPr>
              <a:t>may be </a:t>
            </a:r>
            <a:r>
              <a:rPr lang="en-US" dirty="0" smtClean="0">
                <a:latin typeface="Arial" pitchFamily="34" charset="0"/>
                <a:cs typeface="Arial" pitchFamily="34" charset="0"/>
              </a:rPr>
              <a:t>populated </a:t>
            </a:r>
            <a:r>
              <a:rPr lang="en-US" dirty="0">
                <a:latin typeface="Arial" pitchFamily="34" charset="0"/>
                <a:cs typeface="Arial" pitchFamily="34" charset="0"/>
              </a:rPr>
              <a:t>with information from </a:t>
            </a:r>
            <a:r>
              <a:rPr lang="en-US" dirty="0" smtClean="0">
                <a:latin typeface="Arial" pitchFamily="34" charset="0"/>
                <a:cs typeface="Arial" pitchFamily="34" charset="0"/>
              </a:rPr>
              <a:t>KEES.</a:t>
            </a:r>
          </a:p>
          <a:p>
            <a:pPr marL="342900" indent="-342900">
              <a:spcBef>
                <a:spcPts val="600"/>
              </a:spcBef>
              <a:buFont typeface="Arial" pitchFamily="34" charset="0"/>
              <a:buChar char="•"/>
            </a:pPr>
            <a:r>
              <a:rPr lang="en-US" dirty="0" smtClean="0">
                <a:latin typeface="Arial" pitchFamily="34" charset="0"/>
                <a:cs typeface="Arial" pitchFamily="34" charset="0"/>
              </a:rPr>
              <a:t>Certain </a:t>
            </a:r>
            <a:r>
              <a:rPr lang="en-US" dirty="0">
                <a:latin typeface="Arial" pitchFamily="34" charset="0"/>
                <a:cs typeface="Arial" pitchFamily="34" charset="0"/>
              </a:rPr>
              <a:t>Forms </a:t>
            </a:r>
            <a:r>
              <a:rPr lang="en-US" dirty="0" smtClean="0">
                <a:latin typeface="Arial" pitchFamily="34" charset="0"/>
                <a:cs typeface="Arial" pitchFamily="34" charset="0"/>
              </a:rPr>
              <a:t>have </a:t>
            </a:r>
            <a:r>
              <a:rPr lang="en-US" dirty="0">
                <a:latin typeface="Arial" pitchFamily="34" charset="0"/>
                <a:cs typeface="Arial" pitchFamily="34" charset="0"/>
              </a:rPr>
              <a:t>enterable </a:t>
            </a:r>
            <a:r>
              <a:rPr lang="en-US" dirty="0" smtClean="0">
                <a:latin typeface="Arial" pitchFamily="34" charset="0"/>
                <a:cs typeface="Arial" pitchFamily="34" charset="0"/>
              </a:rPr>
              <a:t>fields</a:t>
            </a:r>
          </a:p>
          <a:p>
            <a:pPr>
              <a:spcBef>
                <a:spcPts val="1200"/>
              </a:spcBef>
            </a:pPr>
            <a:endParaRPr lang="en-US" dirty="0" smtClean="0">
              <a:latin typeface="Arial" pitchFamily="34" charset="0"/>
              <a:cs typeface="Arial" pitchFamily="34" charset="0"/>
            </a:endParaRPr>
          </a:p>
          <a:p>
            <a:pPr>
              <a:spcBef>
                <a:spcPts val="1200"/>
              </a:spcBef>
            </a:pPr>
            <a:r>
              <a:rPr lang="en-US" dirty="0" smtClean="0">
                <a:latin typeface="Arial" pitchFamily="34" charset="0"/>
                <a:cs typeface="Arial" pitchFamily="34" charset="0"/>
              </a:rPr>
              <a:t>The </a:t>
            </a:r>
            <a:r>
              <a:rPr lang="en-US" dirty="0">
                <a:latin typeface="Arial" pitchFamily="34" charset="0"/>
                <a:cs typeface="Arial" pitchFamily="34" charset="0"/>
              </a:rPr>
              <a:t>primary content of a f</a:t>
            </a:r>
            <a:r>
              <a:rPr lang="en-US" dirty="0" smtClean="0">
                <a:latin typeface="Arial" pitchFamily="34" charset="0"/>
                <a:cs typeface="Arial" pitchFamily="34" charset="0"/>
              </a:rPr>
              <a:t>orm </a:t>
            </a:r>
            <a:r>
              <a:rPr lang="en-US" dirty="0">
                <a:latin typeface="Arial" pitchFamily="34" charset="0"/>
                <a:cs typeface="Arial" pitchFamily="34" charset="0"/>
              </a:rPr>
              <a:t>is specific to its </a:t>
            </a:r>
            <a:r>
              <a:rPr lang="en-US" dirty="0" smtClean="0">
                <a:latin typeface="Arial" pitchFamily="34" charset="0"/>
                <a:cs typeface="Arial" pitchFamily="34" charset="0"/>
              </a:rPr>
              <a:t>function and </a:t>
            </a:r>
            <a:r>
              <a:rPr lang="en-US" dirty="0">
                <a:latin typeface="Arial" pitchFamily="34" charset="0"/>
                <a:cs typeface="Arial" pitchFamily="34" charset="0"/>
              </a:rPr>
              <a:t>has static </a:t>
            </a:r>
            <a:r>
              <a:rPr lang="en-US" dirty="0" smtClean="0">
                <a:latin typeface="Arial" pitchFamily="34" charset="0"/>
                <a:cs typeface="Arial" pitchFamily="34" charset="0"/>
              </a:rPr>
              <a:t>text.</a:t>
            </a:r>
            <a:endParaRPr lang="en-US" dirty="0">
              <a:latin typeface="Arial" pitchFamily="34" charset="0"/>
              <a:cs typeface="Arial" pitchFamily="34" charset="0"/>
            </a:endParaRP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2551421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a:t>
            </a:r>
            <a:r>
              <a:rPr lang="en-US" dirty="0"/>
              <a:t>Understanding the Terms </a:t>
            </a:r>
            <a:r>
              <a:rPr lang="en-US" dirty="0" smtClean="0"/>
              <a:t> &gt; Forms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a:t>
            </a:fld>
            <a:endParaRPr lang="en-US" dirty="0"/>
          </a:p>
        </p:txBody>
      </p:sp>
      <p:sp>
        <p:nvSpPr>
          <p:cNvPr id="7" name="Rectangle 6"/>
          <p:cNvSpPr/>
          <p:nvPr/>
        </p:nvSpPr>
        <p:spPr>
          <a:xfrm>
            <a:off x="838200" y="1524000"/>
            <a:ext cx="7315200" cy="2416046"/>
          </a:xfrm>
          <a:prstGeom prst="rect">
            <a:avLst/>
          </a:prstGeom>
        </p:spPr>
        <p:txBody>
          <a:bodyPr wrap="square">
            <a:spAutoFit/>
          </a:bodyPr>
          <a:lstStyle/>
          <a:p>
            <a:pPr>
              <a:spcBef>
                <a:spcPts val="600"/>
              </a:spcBef>
            </a:pPr>
            <a:r>
              <a:rPr lang="en-US" b="1" dirty="0" smtClean="0">
                <a:latin typeface="Arial" pitchFamily="34" charset="0"/>
                <a:cs typeface="Arial" pitchFamily="34" charset="0"/>
              </a:rPr>
              <a:t>Examples </a:t>
            </a:r>
            <a:r>
              <a:rPr lang="en-US" b="1" dirty="0">
                <a:latin typeface="Arial" pitchFamily="34" charset="0"/>
                <a:cs typeface="Arial" pitchFamily="34" charset="0"/>
              </a:rPr>
              <a:t>of </a:t>
            </a:r>
            <a:r>
              <a:rPr lang="en-US" b="1" dirty="0" smtClean="0">
                <a:latin typeface="Arial" pitchFamily="34" charset="0"/>
                <a:cs typeface="Arial" pitchFamily="34" charset="0"/>
              </a:rPr>
              <a:t>Forms:</a:t>
            </a:r>
            <a:r>
              <a:rPr lang="en-US" dirty="0" smtClean="0">
                <a:latin typeface="Arial" pitchFamily="34" charset="0"/>
                <a:cs typeface="Arial" pitchFamily="34" charset="0"/>
              </a:rPr>
              <a:t> </a:t>
            </a:r>
          </a:p>
          <a:p>
            <a:pPr>
              <a:spcBef>
                <a:spcPts val="600"/>
              </a:spcBef>
            </a:pPr>
            <a:endParaRPr lang="en-US" dirty="0" smtClean="0">
              <a:latin typeface="Arial" pitchFamily="34" charset="0"/>
              <a:cs typeface="Arial" pitchFamily="34" charset="0"/>
            </a:endParaRPr>
          </a:p>
          <a:p>
            <a:pPr marL="800100" lvl="1" indent="-342900">
              <a:spcBef>
                <a:spcPts val="600"/>
              </a:spcBef>
              <a:buFont typeface="Arial" pitchFamily="34" charset="0"/>
              <a:buChar char="•"/>
            </a:pPr>
            <a:r>
              <a:rPr lang="en-US" dirty="0" smtClean="0">
                <a:latin typeface="Arial" pitchFamily="34" charset="0"/>
                <a:cs typeface="Arial" pitchFamily="34" charset="0"/>
              </a:rPr>
              <a:t>Income </a:t>
            </a:r>
            <a:r>
              <a:rPr lang="en-US" dirty="0">
                <a:latin typeface="Arial" pitchFamily="34" charset="0"/>
                <a:cs typeface="Arial" pitchFamily="34" charset="0"/>
              </a:rPr>
              <a:t>or resource verification </a:t>
            </a:r>
            <a:r>
              <a:rPr lang="en-US" dirty="0" smtClean="0">
                <a:latin typeface="Arial" pitchFamily="34" charset="0"/>
                <a:cs typeface="Arial" pitchFamily="34" charset="0"/>
              </a:rPr>
              <a:t>letters</a:t>
            </a:r>
          </a:p>
          <a:p>
            <a:pPr marL="800100" lvl="1" indent="-342900">
              <a:spcBef>
                <a:spcPts val="600"/>
              </a:spcBef>
              <a:buFont typeface="Arial" pitchFamily="34" charset="0"/>
              <a:buChar char="•"/>
            </a:pPr>
            <a:r>
              <a:rPr lang="en-US" dirty="0" smtClean="0">
                <a:latin typeface="Arial" pitchFamily="34" charset="0"/>
                <a:cs typeface="Arial" pitchFamily="34" charset="0"/>
              </a:rPr>
              <a:t>HCBS </a:t>
            </a:r>
            <a:r>
              <a:rPr lang="en-US" dirty="0">
                <a:latin typeface="Arial" pitchFamily="34" charset="0"/>
                <a:cs typeface="Arial" pitchFamily="34" charset="0"/>
              </a:rPr>
              <a:t>case </a:t>
            </a:r>
            <a:r>
              <a:rPr lang="en-US" dirty="0" smtClean="0">
                <a:latin typeface="Arial" pitchFamily="34" charset="0"/>
                <a:cs typeface="Arial" pitchFamily="34" charset="0"/>
              </a:rPr>
              <a:t>manager change letter</a:t>
            </a:r>
          </a:p>
          <a:p>
            <a:pPr>
              <a:spcBef>
                <a:spcPts val="600"/>
              </a:spcBef>
            </a:pPr>
            <a:endParaRPr lang="en-US" dirty="0" smtClean="0">
              <a:latin typeface="Arial" pitchFamily="34" charset="0"/>
              <a:cs typeface="Arial" pitchFamily="34" charset="0"/>
            </a:endParaRPr>
          </a:p>
          <a:p>
            <a:pPr>
              <a:spcBef>
                <a:spcPts val="600"/>
              </a:spcBef>
            </a:pPr>
            <a:r>
              <a:rPr lang="en-US" dirty="0" smtClean="0">
                <a:latin typeface="Arial" pitchFamily="34" charset="0"/>
                <a:cs typeface="Arial" pitchFamily="34" charset="0"/>
              </a:rPr>
              <a:t>Blank Template Forms are also able to be </a:t>
            </a:r>
            <a:r>
              <a:rPr lang="en-US" dirty="0">
                <a:latin typeface="Arial" pitchFamily="34" charset="0"/>
                <a:cs typeface="Arial" pitchFamily="34" charset="0"/>
              </a:rPr>
              <a:t>generated without case populated </a:t>
            </a:r>
            <a:r>
              <a:rPr lang="en-US" dirty="0" smtClean="0">
                <a:latin typeface="Arial" pitchFamily="34" charset="0"/>
                <a:cs typeface="Arial" pitchFamily="34" charset="0"/>
              </a:rPr>
              <a:t>information.</a:t>
            </a:r>
            <a:endParaRPr lang="en-US" dirty="0">
              <a:latin typeface="Arial" pitchFamily="34" charset="0"/>
              <a:cs typeface="Arial" pitchFamily="34" charset="0"/>
            </a:endParaRPr>
          </a:p>
        </p:txBody>
      </p:sp>
      <p:sp>
        <p:nvSpPr>
          <p:cNvPr id="8"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460475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t>7</a:t>
            </a:fld>
            <a:endParaRPr lang="en-US"/>
          </a:p>
        </p:txBody>
      </p:sp>
      <p:sp>
        <p:nvSpPr>
          <p:cNvPr id="4"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a:t>
            </a:r>
            <a:r>
              <a:rPr lang="en-US" dirty="0"/>
              <a:t>Understanding the Terms </a:t>
            </a:r>
            <a:r>
              <a:rPr lang="en-US" dirty="0" smtClean="0"/>
              <a:t> &gt; Forms</a:t>
            </a:r>
            <a:endParaRPr lang="en-US" dirty="0"/>
          </a:p>
        </p:txBody>
      </p:sp>
      <p:grpSp>
        <p:nvGrpSpPr>
          <p:cNvPr id="6" name="Group 5"/>
          <p:cNvGrpSpPr/>
          <p:nvPr/>
        </p:nvGrpSpPr>
        <p:grpSpPr>
          <a:xfrm>
            <a:off x="100012" y="1066800"/>
            <a:ext cx="8666163" cy="4981575"/>
            <a:chOff x="100012" y="1066800"/>
            <a:chExt cx="8666163" cy="4981575"/>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066800"/>
              <a:ext cx="8389937"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 y="3429000"/>
              <a:ext cx="8666163"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204999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a:t>
            </a:r>
            <a:r>
              <a:rPr lang="en-US" dirty="0"/>
              <a:t>Understanding the Terms </a:t>
            </a:r>
            <a:r>
              <a:rPr lang="en-US" dirty="0" smtClean="0"/>
              <a:t> &gt; Notices of Action (NOA)</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8</a:t>
            </a:fld>
            <a:endParaRPr lang="en-US" dirty="0"/>
          </a:p>
        </p:txBody>
      </p:sp>
      <p:sp>
        <p:nvSpPr>
          <p:cNvPr id="2" name="Rectangle 1"/>
          <p:cNvSpPr/>
          <p:nvPr/>
        </p:nvSpPr>
        <p:spPr>
          <a:xfrm>
            <a:off x="762000" y="1652587"/>
            <a:ext cx="7620000" cy="4278094"/>
          </a:xfrm>
          <a:prstGeom prst="rect">
            <a:avLst/>
          </a:prstGeom>
        </p:spPr>
        <p:txBody>
          <a:bodyPr wrap="square">
            <a:spAutoFit/>
          </a:bodyPr>
          <a:lstStyle/>
          <a:p>
            <a:r>
              <a:rPr lang="en-US" b="1" dirty="0">
                <a:latin typeface="Arial" pitchFamily="34" charset="0"/>
                <a:cs typeface="Arial" pitchFamily="34" charset="0"/>
              </a:rPr>
              <a:t>Notices of </a:t>
            </a:r>
            <a:r>
              <a:rPr lang="en-US" b="1" dirty="0" smtClean="0">
                <a:latin typeface="Arial" pitchFamily="34" charset="0"/>
                <a:cs typeface="Arial" pitchFamily="34" charset="0"/>
              </a:rPr>
              <a:t>Action (NOAs)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NOAs </a:t>
            </a:r>
            <a:r>
              <a:rPr lang="en-US" dirty="0">
                <a:latin typeface="Arial" pitchFamily="34" charset="0"/>
                <a:cs typeface="Arial" pitchFamily="34" charset="0"/>
              </a:rPr>
              <a:t>are distributed documents that are </a:t>
            </a:r>
            <a:r>
              <a:rPr lang="en-US" dirty="0" smtClean="0">
                <a:latin typeface="Arial" pitchFamily="34" charset="0"/>
                <a:cs typeface="Arial" pitchFamily="34" charset="0"/>
              </a:rPr>
              <a:t>assembled </a:t>
            </a:r>
            <a:r>
              <a:rPr lang="en-US" dirty="0">
                <a:latin typeface="Arial" pitchFamily="34" charset="0"/>
                <a:cs typeface="Arial" pitchFamily="34" charset="0"/>
              </a:rPr>
              <a:t>from a wide variety of statements, or fragments, that are </a:t>
            </a:r>
            <a:r>
              <a:rPr lang="en-US" dirty="0" smtClean="0">
                <a:latin typeface="Arial" pitchFamily="34" charset="0"/>
                <a:cs typeface="Arial" pitchFamily="34" charset="0"/>
              </a:rPr>
              <a:t>pre-written </a:t>
            </a:r>
            <a:r>
              <a:rPr lang="en-US" dirty="0">
                <a:latin typeface="Arial" pitchFamily="34" charset="0"/>
                <a:cs typeface="Arial" pitchFamily="34" charset="0"/>
              </a:rPr>
              <a:t>and stored in </a:t>
            </a:r>
            <a:r>
              <a:rPr lang="en-US" dirty="0" smtClean="0">
                <a:latin typeface="Arial" pitchFamily="34" charset="0"/>
                <a:cs typeface="Arial" pitchFamily="34" charset="0"/>
              </a:rPr>
              <a:t>KEES.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Specific fragments and manual references pertaining </a:t>
            </a:r>
            <a:r>
              <a:rPr lang="en-US" dirty="0">
                <a:latin typeface="Arial" pitchFamily="34" charset="0"/>
                <a:cs typeface="Arial" pitchFamily="34" charset="0"/>
              </a:rPr>
              <a:t>to the case </a:t>
            </a:r>
            <a:r>
              <a:rPr lang="en-US" dirty="0" smtClean="0">
                <a:latin typeface="Arial" pitchFamily="34" charset="0"/>
                <a:cs typeface="Arial" pitchFamily="34" charset="0"/>
              </a:rPr>
              <a:t>actions are </a:t>
            </a:r>
            <a:r>
              <a:rPr lang="en-US" dirty="0">
                <a:latin typeface="Arial" pitchFamily="34" charset="0"/>
                <a:cs typeface="Arial" pitchFamily="34" charset="0"/>
              </a:rPr>
              <a:t>brought forward to make up the </a:t>
            </a:r>
            <a:r>
              <a:rPr lang="en-US" dirty="0" smtClean="0">
                <a:latin typeface="Arial" pitchFamily="34" charset="0"/>
                <a:cs typeface="Arial" pitchFamily="34" charset="0"/>
              </a:rPr>
              <a:t>NOA.</a:t>
            </a:r>
          </a:p>
          <a:p>
            <a:endParaRPr lang="en-US" dirty="0">
              <a:latin typeface="Arial" pitchFamily="34" charset="0"/>
              <a:cs typeface="Arial" pitchFamily="34" charset="0"/>
            </a:endParaRPr>
          </a:p>
          <a:p>
            <a:r>
              <a:rPr lang="en-US" dirty="0">
                <a:latin typeface="Arial" pitchFamily="34" charset="0"/>
                <a:cs typeface="Arial" pitchFamily="34" charset="0"/>
              </a:rPr>
              <a:t>A NOA can only be generated by running EDBC and there has to be a change in  benefits from the previous month. If the system does not recognize a change, a NOA will not be generated.</a:t>
            </a:r>
          </a:p>
          <a:p>
            <a:endParaRPr lang="en-US" dirty="0" smtClean="0">
              <a:latin typeface="Arial" pitchFamily="34" charset="0"/>
              <a:cs typeface="Arial" pitchFamily="34" charset="0"/>
            </a:endParaRPr>
          </a:p>
          <a:p>
            <a:pPr>
              <a:spcBef>
                <a:spcPts val="1200"/>
              </a:spcBef>
            </a:pPr>
            <a:r>
              <a:rPr lang="en-US" dirty="0" smtClean="0">
                <a:latin typeface="Arial" pitchFamily="34" charset="0"/>
                <a:cs typeface="Arial" pitchFamily="34" charset="0"/>
              </a:rPr>
              <a:t>KEES writes the NOA </a:t>
            </a:r>
            <a:r>
              <a:rPr lang="en-US" dirty="0">
                <a:latin typeface="Arial" pitchFamily="34" charset="0"/>
                <a:cs typeface="Arial" pitchFamily="34" charset="0"/>
              </a:rPr>
              <a:t>based on the </a:t>
            </a:r>
            <a:r>
              <a:rPr lang="en-US" dirty="0" smtClean="0">
                <a:latin typeface="Arial" pitchFamily="34" charset="0"/>
                <a:cs typeface="Arial" pitchFamily="34" charset="0"/>
              </a:rPr>
              <a:t>specific </a:t>
            </a:r>
            <a:r>
              <a:rPr lang="en-US" dirty="0">
                <a:latin typeface="Arial" pitchFamily="34" charset="0"/>
                <a:cs typeface="Arial" pitchFamily="34" charset="0"/>
              </a:rPr>
              <a:t>action taking place with the </a:t>
            </a:r>
            <a:r>
              <a:rPr lang="en-US" dirty="0" smtClean="0">
                <a:latin typeface="Arial" pitchFamily="34" charset="0"/>
                <a:cs typeface="Arial" pitchFamily="34" charset="0"/>
              </a:rPr>
              <a:t>case. </a:t>
            </a:r>
            <a:endParaRPr lang="en-US" dirty="0">
              <a:latin typeface="Arial" pitchFamily="34" charset="0"/>
              <a:cs typeface="Arial" pitchFamily="34" charset="0"/>
            </a:endParaRP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1119653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a:t>
            </a:r>
            <a:r>
              <a:rPr lang="en-US" dirty="0"/>
              <a:t>Understanding the Terms </a:t>
            </a:r>
            <a:r>
              <a:rPr lang="en-US" dirty="0" smtClean="0"/>
              <a:t> &gt; Notices of Action (NOA)</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9</a:t>
            </a:fld>
            <a:endParaRPr lang="en-US" dirty="0"/>
          </a:p>
        </p:txBody>
      </p:sp>
      <p:sp>
        <p:nvSpPr>
          <p:cNvPr id="6" name="Rectangle 5"/>
          <p:cNvSpPr/>
          <p:nvPr/>
        </p:nvSpPr>
        <p:spPr>
          <a:xfrm>
            <a:off x="331762" y="1447800"/>
            <a:ext cx="8458200" cy="4031873"/>
          </a:xfrm>
          <a:prstGeom prst="rect">
            <a:avLst/>
          </a:prstGeom>
        </p:spPr>
        <p:txBody>
          <a:bodyPr wrap="square">
            <a:spAutoFit/>
          </a:bodyPr>
          <a:lstStyle/>
          <a:p>
            <a:r>
              <a:rPr lang="en-US" dirty="0" smtClean="0">
                <a:latin typeface="Arial" pitchFamily="34" charset="0"/>
                <a:cs typeface="Arial" pitchFamily="34" charset="0"/>
              </a:rPr>
              <a:t>The NOA cannot be produced until all the information of the case has been input </a:t>
            </a:r>
            <a:r>
              <a:rPr lang="en-US" dirty="0">
                <a:latin typeface="Arial" pitchFamily="34" charset="0"/>
                <a:cs typeface="Arial" pitchFamily="34" charset="0"/>
              </a:rPr>
              <a:t>and EDBC (Eligibility Determination Benefit </a:t>
            </a:r>
            <a:r>
              <a:rPr lang="en-US" dirty="0" smtClean="0">
                <a:latin typeface="Arial" pitchFamily="34" charset="0"/>
                <a:cs typeface="Arial" pitchFamily="34" charset="0"/>
              </a:rPr>
              <a:t>Calculation) has been run to determine eligibility and saved. </a:t>
            </a:r>
          </a:p>
          <a:p>
            <a:pPr>
              <a:spcBef>
                <a:spcPts val="600"/>
              </a:spcBef>
            </a:pPr>
            <a:r>
              <a:rPr lang="en-US" dirty="0" smtClean="0">
                <a:latin typeface="Arial" pitchFamily="34" charset="0"/>
                <a:cs typeface="Arial" pitchFamily="34" charset="0"/>
              </a:rPr>
              <a:t>A NOA always states an action to:</a:t>
            </a:r>
          </a:p>
          <a:p>
            <a:pPr marL="800100" lvl="1" indent="-342900">
              <a:spcBef>
                <a:spcPts val="600"/>
              </a:spcBef>
              <a:buFont typeface="Arial" pitchFamily="34" charset="0"/>
              <a:buChar char="•"/>
            </a:pPr>
            <a:r>
              <a:rPr lang="en-US" dirty="0" smtClean="0">
                <a:latin typeface="Arial" pitchFamily="34" charset="0"/>
                <a:cs typeface="Arial" pitchFamily="34" charset="0"/>
              </a:rPr>
              <a:t>Approve</a:t>
            </a:r>
          </a:p>
          <a:p>
            <a:pPr marL="800100" lvl="1" indent="-342900">
              <a:spcBef>
                <a:spcPts val="600"/>
              </a:spcBef>
              <a:buFont typeface="Arial" pitchFamily="34" charset="0"/>
              <a:buChar char="•"/>
            </a:pPr>
            <a:r>
              <a:rPr lang="en-US" dirty="0" smtClean="0">
                <a:latin typeface="Arial" pitchFamily="34" charset="0"/>
                <a:cs typeface="Arial" pitchFamily="34" charset="0"/>
              </a:rPr>
              <a:t>Reinstate</a:t>
            </a:r>
          </a:p>
          <a:p>
            <a:pPr marL="800100" lvl="1" indent="-342900">
              <a:spcBef>
                <a:spcPts val="600"/>
              </a:spcBef>
              <a:buFont typeface="Arial" pitchFamily="34" charset="0"/>
              <a:buChar char="•"/>
            </a:pPr>
            <a:r>
              <a:rPr lang="en-US" dirty="0" smtClean="0">
                <a:latin typeface="Arial" pitchFamily="34" charset="0"/>
                <a:cs typeface="Arial" pitchFamily="34" charset="0"/>
              </a:rPr>
              <a:t>Deny</a:t>
            </a:r>
          </a:p>
          <a:p>
            <a:pPr marL="800100" lvl="1" indent="-342900">
              <a:spcBef>
                <a:spcPts val="600"/>
              </a:spcBef>
              <a:buFont typeface="Arial" pitchFamily="34" charset="0"/>
              <a:buChar char="•"/>
            </a:pPr>
            <a:r>
              <a:rPr lang="en-US" dirty="0" smtClean="0">
                <a:latin typeface="Arial" pitchFamily="34" charset="0"/>
                <a:cs typeface="Arial" pitchFamily="34" charset="0"/>
              </a:rPr>
              <a:t>Discontinue </a:t>
            </a:r>
          </a:p>
          <a:p>
            <a:pPr marL="800100" lvl="1" indent="-342900">
              <a:spcBef>
                <a:spcPts val="600"/>
              </a:spcBef>
              <a:buFont typeface="Arial" pitchFamily="34" charset="0"/>
              <a:buChar char="•"/>
            </a:pPr>
            <a:r>
              <a:rPr lang="en-US" dirty="0" smtClean="0">
                <a:latin typeface="Arial" pitchFamily="34" charset="0"/>
                <a:cs typeface="Arial" pitchFamily="34" charset="0"/>
              </a:rPr>
              <a:t>Change</a:t>
            </a:r>
          </a:p>
          <a:p>
            <a:pPr>
              <a:spcBef>
                <a:spcPts val="600"/>
              </a:spcBef>
            </a:pPr>
            <a:endParaRPr lang="en-US" dirty="0" smtClean="0">
              <a:latin typeface="Arial" pitchFamily="34" charset="0"/>
              <a:cs typeface="Arial" pitchFamily="34" charset="0"/>
            </a:endParaRPr>
          </a:p>
          <a:p>
            <a:pPr>
              <a:spcBef>
                <a:spcPts val="600"/>
              </a:spcBef>
            </a:pPr>
            <a:r>
              <a:rPr lang="en-US" dirty="0" smtClean="0">
                <a:latin typeface="Arial" pitchFamily="34" charset="0"/>
                <a:cs typeface="Arial" pitchFamily="34" charset="0"/>
              </a:rPr>
              <a:t>A Form is a letter sent to a consumer that requests information that was not initially provided at the time of application, with the intent to take action. </a:t>
            </a:r>
            <a:endParaRPr lang="en-US" dirty="0">
              <a:latin typeface="Arial" pitchFamily="34" charset="0"/>
              <a:cs typeface="Arial" pitchFamily="34" charset="0"/>
            </a:endParaRPr>
          </a:p>
        </p:txBody>
      </p:sp>
      <p:sp>
        <p:nvSpPr>
          <p:cNvPr id="7" name="Title 1"/>
          <p:cNvSpPr txBox="1">
            <a:spLocks/>
          </p:cNvSpPr>
          <p:nvPr/>
        </p:nvSpPr>
        <p:spPr>
          <a:xfrm>
            <a:off x="1752600" y="57209"/>
            <a:ext cx="7086600" cy="566928"/>
          </a:xfrm>
          <a:prstGeom prst="rect">
            <a:avLst/>
          </a:prstGeom>
        </p:spPr>
        <p:txBody>
          <a:bodyPr vert="horz" lIns="91440" tIns="45720" rIns="91440" bIns="45720" rtlCol="0" anchor="ctr">
            <a:noAutofit/>
          </a:bodyPr>
          <a:lstStyle>
            <a:lvl1pPr>
              <a:spcBef>
                <a:spcPct val="0"/>
              </a:spcBef>
              <a:buNone/>
              <a:defRPr sz="2400" b="1">
                <a:solidFill>
                  <a:schemeClr val="tx2"/>
                </a:solidFill>
                <a:latin typeface="Arial" pitchFamily="34" charset="0"/>
                <a:ea typeface="+mj-ea"/>
                <a:cs typeface="Arial" pitchFamily="34" charset="0"/>
              </a:defRPr>
            </a:lvl1pPr>
          </a:lstStyle>
          <a:p>
            <a:r>
              <a:rPr lang="en-US" sz="2200" dirty="0"/>
              <a:t>Medical Eligibility:</a:t>
            </a:r>
            <a:br>
              <a:rPr lang="en-US" sz="2200" dirty="0"/>
            </a:br>
            <a:r>
              <a:rPr lang="en-US" sz="2200" dirty="0"/>
              <a:t>Forms &amp; Notices of Action (NOAs)</a:t>
            </a:r>
          </a:p>
        </p:txBody>
      </p:sp>
    </p:spTree>
    <p:extLst>
      <p:ext uri="{BB962C8B-B14F-4D97-AF65-F5344CB8AC3E}">
        <p14:creationId xmlns:p14="http://schemas.microsoft.com/office/powerpoint/2010/main" val="3762074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1.0</_Ver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2ac13020b1e0b4e274bf64483d34bd83">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D646DA-2C67-4501-BD98-458790918525}">
  <ds:schemaRefs>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fields"/>
    <ds:schemaRef ds:uri="http://purl.org/dc/dcmitype/"/>
  </ds:schemaRefs>
</ds:datastoreItem>
</file>

<file path=customXml/itemProps2.xml><?xml version="1.0" encoding="utf-8"?>
<ds:datastoreItem xmlns:ds="http://schemas.openxmlformats.org/officeDocument/2006/customXml" ds:itemID="{1AA4E4E2-E7BC-4530-8EA2-DDDBE2723361}">
  <ds:schemaRefs>
    <ds:schemaRef ds:uri="http://schemas.microsoft.com/sharepoint/v3/contenttype/forms"/>
  </ds:schemaRefs>
</ds:datastoreItem>
</file>

<file path=customXml/itemProps3.xml><?xml version="1.0" encoding="utf-8"?>
<ds:datastoreItem xmlns:ds="http://schemas.openxmlformats.org/officeDocument/2006/customXml" ds:itemID="{3A574A44-641E-4BE0-BA59-73ABA7A36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4330</TotalTime>
  <Words>4256</Words>
  <Application>Microsoft Office PowerPoint</Application>
  <PresentationFormat>On-screen Show (4:3)</PresentationFormat>
  <Paragraphs>530</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Medical Eligibility: Forms &amp; Notices of Action (NOAs)</vt:lpstr>
      <vt:lpstr>Medical Eligibility: Forms &amp; Notices of Action (NOAs)</vt:lpstr>
      <vt:lpstr>Medical Eligibility: Forms &amp; Notices of Action (NOAs)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Notifications</dc:title>
  <dc:creator>Kristi McVicker</dc:creator>
  <cp:lastModifiedBy>jrozwick</cp:lastModifiedBy>
  <cp:revision>217</cp:revision>
  <dcterms:created xsi:type="dcterms:W3CDTF">2013-04-09T18:46:34Z</dcterms:created>
  <dcterms:modified xsi:type="dcterms:W3CDTF">2015-05-11T18:25:31Z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