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5"/>
  </p:notesMasterIdLst>
  <p:handoutMasterIdLst>
    <p:handoutMasterId r:id="rId106"/>
  </p:handoutMasterIdLst>
  <p:sldIdLst>
    <p:sldId id="256" r:id="rId5"/>
    <p:sldId id="366" r:id="rId6"/>
    <p:sldId id="501" r:id="rId7"/>
    <p:sldId id="372" r:id="rId8"/>
    <p:sldId id="333" r:id="rId9"/>
    <p:sldId id="335" r:id="rId10"/>
    <p:sldId id="388" r:id="rId11"/>
    <p:sldId id="464" r:id="rId12"/>
    <p:sldId id="489" r:id="rId13"/>
    <p:sldId id="470" r:id="rId14"/>
    <p:sldId id="490" r:id="rId15"/>
    <p:sldId id="416" r:id="rId16"/>
    <p:sldId id="502" r:id="rId17"/>
    <p:sldId id="371" r:id="rId18"/>
    <p:sldId id="491" r:id="rId19"/>
    <p:sldId id="492" r:id="rId20"/>
    <p:sldId id="374" r:id="rId21"/>
    <p:sldId id="465" r:id="rId22"/>
    <p:sldId id="378" r:id="rId23"/>
    <p:sldId id="493" r:id="rId24"/>
    <p:sldId id="547" r:id="rId25"/>
    <p:sldId id="479" r:id="rId26"/>
    <p:sldId id="415" r:id="rId27"/>
    <p:sldId id="503" r:id="rId28"/>
    <p:sldId id="412" r:id="rId29"/>
    <p:sldId id="317" r:id="rId30"/>
    <p:sldId id="318" r:id="rId31"/>
    <p:sldId id="320" r:id="rId32"/>
    <p:sldId id="417" r:id="rId33"/>
    <p:sldId id="418" r:id="rId34"/>
    <p:sldId id="524" r:id="rId35"/>
    <p:sldId id="504" r:id="rId36"/>
    <p:sldId id="509" r:id="rId37"/>
    <p:sldId id="506" r:id="rId38"/>
    <p:sldId id="508" r:id="rId39"/>
    <p:sldId id="510" r:id="rId40"/>
    <p:sldId id="545" r:id="rId41"/>
    <p:sldId id="404" r:id="rId42"/>
    <p:sldId id="403" r:id="rId43"/>
    <p:sldId id="546" r:id="rId44"/>
    <p:sldId id="406" r:id="rId45"/>
    <p:sldId id="407" r:id="rId46"/>
    <p:sldId id="472" r:id="rId47"/>
    <p:sldId id="419" r:id="rId48"/>
    <p:sldId id="523" r:id="rId49"/>
    <p:sldId id="511" r:id="rId50"/>
    <p:sldId id="513" r:id="rId51"/>
    <p:sldId id="514" r:id="rId52"/>
    <p:sldId id="515" r:id="rId53"/>
    <p:sldId id="516" r:id="rId54"/>
    <p:sldId id="517" r:id="rId55"/>
    <p:sldId id="518" r:id="rId56"/>
    <p:sldId id="519" r:id="rId57"/>
    <p:sldId id="522" r:id="rId58"/>
    <p:sldId id="521" r:id="rId59"/>
    <p:sldId id="520" r:id="rId60"/>
    <p:sldId id="414" r:id="rId61"/>
    <p:sldId id="505" r:id="rId62"/>
    <p:sldId id="435" r:id="rId63"/>
    <p:sldId id="507" r:id="rId64"/>
    <p:sldId id="474" r:id="rId65"/>
    <p:sldId id="526" r:id="rId66"/>
    <p:sldId id="525" r:id="rId67"/>
    <p:sldId id="438" r:id="rId68"/>
    <p:sldId id="309" r:id="rId69"/>
    <p:sldId id="529" r:id="rId70"/>
    <p:sldId id="530" r:id="rId71"/>
    <p:sldId id="441" r:id="rId72"/>
    <p:sldId id="442" r:id="rId73"/>
    <p:sldId id="531" r:id="rId74"/>
    <p:sldId id="532" r:id="rId75"/>
    <p:sldId id="444" r:id="rId76"/>
    <p:sldId id="443" r:id="rId77"/>
    <p:sldId id="533" r:id="rId78"/>
    <p:sldId id="534" r:id="rId79"/>
    <p:sldId id="445" r:id="rId80"/>
    <p:sldId id="535" r:id="rId81"/>
    <p:sldId id="536" r:id="rId82"/>
    <p:sldId id="537" r:id="rId83"/>
    <p:sldId id="538" r:id="rId84"/>
    <p:sldId id="539" r:id="rId85"/>
    <p:sldId id="413" r:id="rId86"/>
    <p:sldId id="394" r:id="rId87"/>
    <p:sldId id="448" r:id="rId88"/>
    <p:sldId id="447" r:id="rId89"/>
    <p:sldId id="449" r:id="rId90"/>
    <p:sldId id="542" r:id="rId91"/>
    <p:sldId id="541" r:id="rId92"/>
    <p:sldId id="544" r:id="rId93"/>
    <p:sldId id="494" r:id="rId94"/>
    <p:sldId id="455" r:id="rId95"/>
    <p:sldId id="452" r:id="rId96"/>
    <p:sldId id="453" r:id="rId97"/>
    <p:sldId id="454" r:id="rId98"/>
    <p:sldId id="456" r:id="rId99"/>
    <p:sldId id="457" r:id="rId100"/>
    <p:sldId id="461" r:id="rId101"/>
    <p:sldId id="462" r:id="rId102"/>
    <p:sldId id="463" r:id="rId103"/>
    <p:sldId id="313" r:id="rId10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oerth, Macel" initials="KM" lastIdx="5" clrIdx="0"/>
  <p:cmAuthor id="1" name="leslie.p.halloran" initials="l" lastIdx="0" clrIdx="1"/>
  <p:cmAuthor id="2" name="David Weber" initials="DW" lastIdx="5" clrIdx="2"/>
  <p:cmAuthor id="3" name="Dana George" initials="DG" lastIdx="1" clrIdx="3"/>
  <p:cmAuthor id="4" name="Gwyn Birk" initials="GB" lastIdx="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69"/>
    <a:srgbClr val="001A69"/>
    <a:srgbClr val="001945"/>
    <a:srgbClr val="001B69"/>
    <a:srgbClr val="00236B"/>
    <a:srgbClr val="BF2569"/>
    <a:srgbClr val="002369"/>
    <a:srgbClr val="F1AD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58" autoAdjust="0"/>
    <p:restoredTop sz="72642" autoAdjust="0"/>
  </p:normalViewPr>
  <p:slideViewPr>
    <p:cSldViewPr>
      <p:cViewPr>
        <p:scale>
          <a:sx n="90" d="100"/>
          <a:sy n="90" d="100"/>
        </p:scale>
        <p:origin x="-754" y="139"/>
      </p:cViewPr>
      <p:guideLst>
        <p:guide orient="horz" pos="2160"/>
        <p:guide pos="2880"/>
      </p:guideLst>
    </p:cSldViewPr>
  </p:slideViewPr>
  <p:notesTextViewPr>
    <p:cViewPr>
      <p:scale>
        <a:sx n="125" d="100"/>
        <a:sy n="125" d="100"/>
      </p:scale>
      <p:origin x="0" y="0"/>
    </p:cViewPr>
  </p:notesTextViewPr>
  <p:sorterViewPr>
    <p:cViewPr>
      <p:scale>
        <a:sx n="160" d="100"/>
        <a:sy n="160" d="100"/>
      </p:scale>
      <p:origin x="0" y="15996"/>
    </p:cViewPr>
  </p:sorterViewPr>
  <p:notesViewPr>
    <p:cSldViewPr>
      <p:cViewPr varScale="1">
        <p:scale>
          <a:sx n="60" d="100"/>
          <a:sy n="60" d="100"/>
        </p:scale>
        <p:origin x="-117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commentAuthors" Target="commentAuthor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0ACA0A-256A-4C86-B817-A0BC13984D5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5040B0B3-AEA4-4DE6-8721-FF259E9A18F4}">
      <dgm:prSet phldrT="[Text]" custT="1"/>
      <dgm:spPr>
        <a:solidFill>
          <a:srgbClr val="002569"/>
        </a:solidFill>
      </dgm:spPr>
      <dgm:t>
        <a:bodyPr/>
        <a:lstStyle/>
        <a:p>
          <a:r>
            <a:rPr lang="en-US" sz="1600" dirty="0" smtClean="0">
              <a:latin typeface="Arial" panose="020B0604020202020204" pitchFamily="34" charset="0"/>
              <a:cs typeface="Arial" panose="020B0604020202020204" pitchFamily="34" charset="0"/>
            </a:rPr>
            <a:t>Step 1</a:t>
          </a:r>
        </a:p>
        <a:p>
          <a:r>
            <a:rPr lang="en-US" sz="1600" dirty="0" smtClean="0">
              <a:latin typeface="Arial" panose="020B0604020202020204" pitchFamily="34" charset="0"/>
              <a:cs typeface="Arial" panose="020B0604020202020204" pitchFamily="34" charset="0"/>
            </a:rPr>
            <a:t>Support Staff will Date Stamp the Returned Envelope</a:t>
          </a:r>
          <a:endParaRPr lang="en-US" sz="1600" dirty="0">
            <a:latin typeface="Arial" panose="020B0604020202020204" pitchFamily="34" charset="0"/>
            <a:cs typeface="Arial" panose="020B0604020202020204" pitchFamily="34" charset="0"/>
          </a:endParaRPr>
        </a:p>
      </dgm:t>
    </dgm:pt>
    <dgm:pt modelId="{CAD97471-0632-4C5B-A9E9-D8AEAE5EBB0E}" type="parTrans" cxnId="{5F5A6C8F-36D3-436F-9E6B-33B7810B0C6B}">
      <dgm:prSet/>
      <dgm:spPr/>
      <dgm:t>
        <a:bodyPr/>
        <a:lstStyle/>
        <a:p>
          <a:endParaRPr lang="en-US"/>
        </a:p>
      </dgm:t>
    </dgm:pt>
    <dgm:pt modelId="{CBB4879C-574A-4BB6-9620-21788A8D0B9B}" type="sibTrans" cxnId="{5F5A6C8F-36D3-436F-9E6B-33B7810B0C6B}">
      <dgm:prSet/>
      <dgm:spPr>
        <a:ln>
          <a:solidFill>
            <a:srgbClr val="002569"/>
          </a:solidFill>
        </a:ln>
      </dgm:spPr>
      <dgm:t>
        <a:bodyPr/>
        <a:lstStyle/>
        <a:p>
          <a:endParaRPr lang="en-US"/>
        </a:p>
      </dgm:t>
    </dgm:pt>
    <dgm:pt modelId="{53A594AF-1A1F-4755-994E-4A846B9BE578}">
      <dgm:prSet phldrT="[Text]" custT="1"/>
      <dgm:spPr>
        <a:solidFill>
          <a:srgbClr val="002569"/>
        </a:solidFill>
      </dgm:spPr>
      <dgm:t>
        <a:bodyPr/>
        <a:lstStyle/>
        <a:p>
          <a:r>
            <a:rPr lang="en-US" sz="1600" dirty="0" smtClean="0">
              <a:latin typeface="Arial" panose="020B0604020202020204" pitchFamily="34" charset="0"/>
              <a:cs typeface="Arial" panose="020B0604020202020204" pitchFamily="34" charset="0"/>
            </a:rPr>
            <a:t>Step 3</a:t>
          </a:r>
        </a:p>
        <a:p>
          <a:r>
            <a:rPr lang="en-US" sz="1600" dirty="0" smtClean="0">
              <a:latin typeface="Arial" panose="020B0604020202020204" pitchFamily="34" charset="0"/>
              <a:cs typeface="Arial" panose="020B0604020202020204" pitchFamily="34" charset="0"/>
            </a:rPr>
            <a:t>HSS will process the returned mail in either KAECSES or KEES</a:t>
          </a:r>
          <a:endParaRPr lang="en-US" sz="1600" dirty="0">
            <a:latin typeface="Arial" panose="020B0604020202020204" pitchFamily="34" charset="0"/>
            <a:cs typeface="Arial" panose="020B0604020202020204" pitchFamily="34" charset="0"/>
          </a:endParaRPr>
        </a:p>
      </dgm:t>
    </dgm:pt>
    <dgm:pt modelId="{812386FA-4BB5-4340-9608-7B3B8E66A5CC}" type="parTrans" cxnId="{AA809B8E-E6D3-4F5F-9CB0-4CE72AD77D4E}">
      <dgm:prSet/>
      <dgm:spPr/>
      <dgm:t>
        <a:bodyPr/>
        <a:lstStyle/>
        <a:p>
          <a:endParaRPr lang="en-US"/>
        </a:p>
      </dgm:t>
    </dgm:pt>
    <dgm:pt modelId="{62EEE950-3FF6-46AC-86A2-DE56E40D1C49}" type="sibTrans" cxnId="{AA809B8E-E6D3-4F5F-9CB0-4CE72AD77D4E}">
      <dgm:prSet/>
      <dgm:spPr>
        <a:ln>
          <a:solidFill>
            <a:srgbClr val="002569"/>
          </a:solidFill>
        </a:ln>
      </dgm:spPr>
      <dgm:t>
        <a:bodyPr/>
        <a:lstStyle/>
        <a:p>
          <a:endParaRPr lang="en-US"/>
        </a:p>
      </dgm:t>
    </dgm:pt>
    <dgm:pt modelId="{633A9CEA-882D-4EAF-926F-502A71CFDC49}">
      <dgm:prSet phldrT="[Text]" custT="1"/>
      <dgm:spPr>
        <a:solidFill>
          <a:srgbClr val="002569"/>
        </a:solidFill>
      </dgm:spPr>
      <dgm:t>
        <a:bodyPr/>
        <a:lstStyle/>
        <a:p>
          <a:pPr>
            <a:lnSpc>
              <a:spcPct val="100000"/>
            </a:lnSpc>
          </a:pPr>
          <a:r>
            <a:rPr lang="en-US" sz="1600" dirty="0" smtClean="0">
              <a:latin typeface="Arial" panose="020B0604020202020204" pitchFamily="34" charset="0"/>
              <a:cs typeface="Arial" panose="020B0604020202020204" pitchFamily="34" charset="0"/>
            </a:rPr>
            <a:t>Step 4</a:t>
          </a:r>
        </a:p>
        <a:p>
          <a:pPr>
            <a:lnSpc>
              <a:spcPct val="90000"/>
            </a:lnSpc>
          </a:pPr>
          <a:r>
            <a:rPr lang="en-US" sz="1600" dirty="0" smtClean="0">
              <a:latin typeface="Arial" panose="020B0604020202020204" pitchFamily="34" charset="0"/>
              <a:cs typeface="Arial" panose="020B0604020202020204" pitchFamily="34" charset="0"/>
            </a:rPr>
            <a:t>Case Number and Case Head is written down on Returned Envelope</a:t>
          </a:r>
          <a:endParaRPr lang="en-US" sz="1600" dirty="0">
            <a:latin typeface="Arial" panose="020B0604020202020204" pitchFamily="34" charset="0"/>
            <a:cs typeface="Arial" panose="020B0604020202020204" pitchFamily="34" charset="0"/>
          </a:endParaRPr>
        </a:p>
      </dgm:t>
    </dgm:pt>
    <dgm:pt modelId="{EAF6B916-86DB-4CF5-81BD-DD0BF840627E}" type="parTrans" cxnId="{DF86E98E-643D-4DF9-AE16-0475E236FFED}">
      <dgm:prSet/>
      <dgm:spPr/>
      <dgm:t>
        <a:bodyPr/>
        <a:lstStyle/>
        <a:p>
          <a:endParaRPr lang="en-US"/>
        </a:p>
      </dgm:t>
    </dgm:pt>
    <dgm:pt modelId="{4F180A63-A140-42EC-9DB8-6C0C93ED4807}" type="sibTrans" cxnId="{DF86E98E-643D-4DF9-AE16-0475E236FFED}">
      <dgm:prSet/>
      <dgm:spPr>
        <a:ln>
          <a:solidFill>
            <a:srgbClr val="002569"/>
          </a:solidFill>
        </a:ln>
      </dgm:spPr>
      <dgm:t>
        <a:bodyPr/>
        <a:lstStyle/>
        <a:p>
          <a:endParaRPr lang="en-US"/>
        </a:p>
      </dgm:t>
    </dgm:pt>
    <dgm:pt modelId="{EFF0E66A-2455-4E09-B1B2-14E6CC3F9050}">
      <dgm:prSet phldrT="[Text]" custT="1"/>
      <dgm:spPr>
        <a:solidFill>
          <a:srgbClr val="002569"/>
        </a:solidFill>
      </dgm:spPr>
      <dgm:t>
        <a:bodyPr/>
        <a:lstStyle/>
        <a:p>
          <a:r>
            <a:rPr lang="en-US" sz="1600" dirty="0" smtClean="0">
              <a:latin typeface="Arial" panose="020B0604020202020204" pitchFamily="34" charset="0"/>
              <a:cs typeface="Arial" panose="020B0604020202020204" pitchFamily="34" charset="0"/>
            </a:rPr>
            <a:t>Step 5</a:t>
          </a:r>
        </a:p>
        <a:p>
          <a:r>
            <a:rPr lang="en-US" sz="1600" dirty="0" smtClean="0">
              <a:latin typeface="Arial" panose="020B0604020202020204" pitchFamily="34" charset="0"/>
              <a:cs typeface="Arial" panose="020B0604020202020204" pitchFamily="34" charset="0"/>
            </a:rPr>
            <a:t>Attach the Non-Lobby Imaging Tracking Sheet </a:t>
          </a:r>
          <a:endParaRPr lang="en-US" sz="1600" dirty="0">
            <a:latin typeface="Arial" panose="020B0604020202020204" pitchFamily="34" charset="0"/>
            <a:cs typeface="Arial" panose="020B0604020202020204" pitchFamily="34" charset="0"/>
          </a:endParaRPr>
        </a:p>
      </dgm:t>
    </dgm:pt>
    <dgm:pt modelId="{56C3A600-5DA3-4CF7-8DB9-F937E342528F}" type="parTrans" cxnId="{6B280D01-242D-46B7-8319-8F52F64BD658}">
      <dgm:prSet/>
      <dgm:spPr/>
      <dgm:t>
        <a:bodyPr/>
        <a:lstStyle/>
        <a:p>
          <a:endParaRPr lang="en-US"/>
        </a:p>
      </dgm:t>
    </dgm:pt>
    <dgm:pt modelId="{DBB65C48-FBE1-4952-B5B2-2A476BC0F2DD}" type="sibTrans" cxnId="{6B280D01-242D-46B7-8319-8F52F64BD658}">
      <dgm:prSet/>
      <dgm:spPr>
        <a:ln>
          <a:solidFill>
            <a:srgbClr val="002569"/>
          </a:solidFill>
        </a:ln>
      </dgm:spPr>
      <dgm:t>
        <a:bodyPr/>
        <a:lstStyle/>
        <a:p>
          <a:endParaRPr lang="en-US"/>
        </a:p>
      </dgm:t>
    </dgm:pt>
    <dgm:pt modelId="{B036253E-E090-46B8-A2BB-BF87DEE65CB6}">
      <dgm:prSet phldrT="[Text]" custT="1"/>
      <dgm:spPr>
        <a:solidFill>
          <a:srgbClr val="002569"/>
        </a:solidFill>
      </dgm:spPr>
      <dgm:t>
        <a:bodyPr/>
        <a:lstStyle/>
        <a:p>
          <a:r>
            <a:rPr lang="en-US" sz="1600" dirty="0" smtClean="0">
              <a:latin typeface="Arial" panose="020B0604020202020204" pitchFamily="34" charset="0"/>
              <a:cs typeface="Arial" panose="020B0604020202020204" pitchFamily="34" charset="0"/>
            </a:rPr>
            <a:t>Step 2</a:t>
          </a:r>
        </a:p>
        <a:p>
          <a:r>
            <a:rPr lang="en-US" sz="1600" dirty="0" smtClean="0">
              <a:latin typeface="Arial" panose="020B0604020202020204" pitchFamily="34" charset="0"/>
              <a:cs typeface="Arial" panose="020B0604020202020204" pitchFamily="34" charset="0"/>
            </a:rPr>
            <a:t>Batches it and Delivers to the Purple Area</a:t>
          </a:r>
          <a:endParaRPr lang="en-US" sz="1600" dirty="0">
            <a:latin typeface="Arial" panose="020B0604020202020204" pitchFamily="34" charset="0"/>
            <a:cs typeface="Arial" panose="020B0604020202020204" pitchFamily="34" charset="0"/>
          </a:endParaRPr>
        </a:p>
      </dgm:t>
    </dgm:pt>
    <dgm:pt modelId="{2C52CFE5-B4A9-4B26-BA94-F2108C147C00}" type="parTrans" cxnId="{55DED8CA-5541-401A-BE7F-27462C42D893}">
      <dgm:prSet/>
      <dgm:spPr/>
      <dgm:t>
        <a:bodyPr/>
        <a:lstStyle/>
        <a:p>
          <a:endParaRPr lang="en-US"/>
        </a:p>
      </dgm:t>
    </dgm:pt>
    <dgm:pt modelId="{7069B75B-06E8-4DA2-BA87-80F9FEDB0C9A}" type="sibTrans" cxnId="{55DED8CA-5541-401A-BE7F-27462C42D893}">
      <dgm:prSet/>
      <dgm:spPr>
        <a:ln>
          <a:solidFill>
            <a:srgbClr val="002569"/>
          </a:solidFill>
        </a:ln>
      </dgm:spPr>
      <dgm:t>
        <a:bodyPr/>
        <a:lstStyle/>
        <a:p>
          <a:endParaRPr lang="en-US"/>
        </a:p>
      </dgm:t>
    </dgm:pt>
    <dgm:pt modelId="{30418543-A3DC-4BF3-80CF-C377A7D662BD}">
      <dgm:prSet phldrT="[Text]" custT="1"/>
      <dgm:spPr>
        <a:solidFill>
          <a:srgbClr val="002569"/>
        </a:solidFill>
      </dgm:spPr>
      <dgm:t>
        <a:bodyPr/>
        <a:lstStyle/>
        <a:p>
          <a:r>
            <a:rPr lang="en-US" sz="1600" dirty="0" smtClean="0">
              <a:latin typeface="Arial" panose="020B0604020202020204" pitchFamily="34" charset="0"/>
              <a:cs typeface="Arial" panose="020B0604020202020204" pitchFamily="34" charset="0"/>
            </a:rPr>
            <a:t>Step 6</a:t>
          </a:r>
        </a:p>
        <a:p>
          <a:r>
            <a:rPr lang="en-US" sz="1600" dirty="0" smtClean="0">
              <a:latin typeface="Arial" panose="020B0604020202020204" pitchFamily="34" charset="0"/>
              <a:cs typeface="Arial" panose="020B0604020202020204" pitchFamily="34" charset="0"/>
            </a:rPr>
            <a:t>Documents are placed in the Cold Basket</a:t>
          </a:r>
          <a:endParaRPr lang="en-US" sz="1600" dirty="0">
            <a:latin typeface="Arial" panose="020B0604020202020204" pitchFamily="34" charset="0"/>
            <a:cs typeface="Arial" panose="020B0604020202020204" pitchFamily="34" charset="0"/>
          </a:endParaRPr>
        </a:p>
      </dgm:t>
    </dgm:pt>
    <dgm:pt modelId="{BC638165-CE60-4462-B40C-81BAA7C588B1}" type="parTrans" cxnId="{C147183E-5978-476D-A789-6626A9ED9866}">
      <dgm:prSet/>
      <dgm:spPr/>
      <dgm:t>
        <a:bodyPr/>
        <a:lstStyle/>
        <a:p>
          <a:endParaRPr lang="en-US"/>
        </a:p>
      </dgm:t>
    </dgm:pt>
    <dgm:pt modelId="{13DB243D-B4FA-4BFA-B96D-E43672B2C552}" type="sibTrans" cxnId="{C147183E-5978-476D-A789-6626A9ED9866}">
      <dgm:prSet/>
      <dgm:spPr/>
      <dgm:t>
        <a:bodyPr/>
        <a:lstStyle/>
        <a:p>
          <a:endParaRPr lang="en-US"/>
        </a:p>
      </dgm:t>
    </dgm:pt>
    <dgm:pt modelId="{9C8CF5D3-5091-4425-85B4-DE650843B04B}" type="pres">
      <dgm:prSet presAssocID="{240ACA0A-256A-4C86-B817-A0BC13984D52}" presName="Name0" presStyleCnt="0">
        <dgm:presLayoutVars>
          <dgm:dir/>
          <dgm:resizeHandles val="exact"/>
        </dgm:presLayoutVars>
      </dgm:prSet>
      <dgm:spPr/>
      <dgm:t>
        <a:bodyPr/>
        <a:lstStyle/>
        <a:p>
          <a:endParaRPr lang="en-US"/>
        </a:p>
      </dgm:t>
    </dgm:pt>
    <dgm:pt modelId="{B8616FDE-9BDA-4F51-8E31-C6EC828BE182}" type="pres">
      <dgm:prSet presAssocID="{5040B0B3-AEA4-4DE6-8721-FF259E9A18F4}" presName="node" presStyleLbl="node1" presStyleIdx="0" presStyleCnt="6">
        <dgm:presLayoutVars>
          <dgm:bulletEnabled val="1"/>
        </dgm:presLayoutVars>
      </dgm:prSet>
      <dgm:spPr/>
      <dgm:t>
        <a:bodyPr/>
        <a:lstStyle/>
        <a:p>
          <a:endParaRPr lang="en-US"/>
        </a:p>
      </dgm:t>
    </dgm:pt>
    <dgm:pt modelId="{A1F9CCBC-A314-4002-A838-A6896E076048}" type="pres">
      <dgm:prSet presAssocID="{CBB4879C-574A-4BB6-9620-21788A8D0B9B}" presName="sibTrans" presStyleLbl="sibTrans1D1" presStyleIdx="0" presStyleCnt="5"/>
      <dgm:spPr/>
      <dgm:t>
        <a:bodyPr/>
        <a:lstStyle/>
        <a:p>
          <a:endParaRPr lang="en-US"/>
        </a:p>
      </dgm:t>
    </dgm:pt>
    <dgm:pt modelId="{3E4CD3AF-AD3E-405A-8977-FCF1D51E9E1F}" type="pres">
      <dgm:prSet presAssocID="{CBB4879C-574A-4BB6-9620-21788A8D0B9B}" presName="connectorText" presStyleLbl="sibTrans1D1" presStyleIdx="0" presStyleCnt="5"/>
      <dgm:spPr/>
      <dgm:t>
        <a:bodyPr/>
        <a:lstStyle/>
        <a:p>
          <a:endParaRPr lang="en-US"/>
        </a:p>
      </dgm:t>
    </dgm:pt>
    <dgm:pt modelId="{9E2D2A73-0AC3-4C51-A5D4-D5F04A8C4919}" type="pres">
      <dgm:prSet presAssocID="{B036253E-E090-46B8-A2BB-BF87DEE65CB6}" presName="node" presStyleLbl="node1" presStyleIdx="1" presStyleCnt="6">
        <dgm:presLayoutVars>
          <dgm:bulletEnabled val="1"/>
        </dgm:presLayoutVars>
      </dgm:prSet>
      <dgm:spPr/>
      <dgm:t>
        <a:bodyPr/>
        <a:lstStyle/>
        <a:p>
          <a:endParaRPr lang="en-US"/>
        </a:p>
      </dgm:t>
    </dgm:pt>
    <dgm:pt modelId="{9DC43B69-EB3F-42C1-97AB-7DBCE4DFE5C1}" type="pres">
      <dgm:prSet presAssocID="{7069B75B-06E8-4DA2-BA87-80F9FEDB0C9A}" presName="sibTrans" presStyleLbl="sibTrans1D1" presStyleIdx="1" presStyleCnt="5"/>
      <dgm:spPr/>
      <dgm:t>
        <a:bodyPr/>
        <a:lstStyle/>
        <a:p>
          <a:endParaRPr lang="en-US"/>
        </a:p>
      </dgm:t>
    </dgm:pt>
    <dgm:pt modelId="{13DFD644-B968-4EBB-A3EE-78D9DCC22BBC}" type="pres">
      <dgm:prSet presAssocID="{7069B75B-06E8-4DA2-BA87-80F9FEDB0C9A}" presName="connectorText" presStyleLbl="sibTrans1D1" presStyleIdx="1" presStyleCnt="5"/>
      <dgm:spPr/>
      <dgm:t>
        <a:bodyPr/>
        <a:lstStyle/>
        <a:p>
          <a:endParaRPr lang="en-US"/>
        </a:p>
      </dgm:t>
    </dgm:pt>
    <dgm:pt modelId="{105F4DFF-65B4-4035-BC1E-899D890CEFF8}" type="pres">
      <dgm:prSet presAssocID="{53A594AF-1A1F-4755-994E-4A846B9BE578}" presName="node" presStyleLbl="node1" presStyleIdx="2" presStyleCnt="6">
        <dgm:presLayoutVars>
          <dgm:bulletEnabled val="1"/>
        </dgm:presLayoutVars>
      </dgm:prSet>
      <dgm:spPr/>
      <dgm:t>
        <a:bodyPr/>
        <a:lstStyle/>
        <a:p>
          <a:endParaRPr lang="en-US"/>
        </a:p>
      </dgm:t>
    </dgm:pt>
    <dgm:pt modelId="{79615E64-20C3-4960-8276-FC28EC94E086}" type="pres">
      <dgm:prSet presAssocID="{62EEE950-3FF6-46AC-86A2-DE56E40D1C49}" presName="sibTrans" presStyleLbl="sibTrans1D1" presStyleIdx="2" presStyleCnt="5"/>
      <dgm:spPr/>
      <dgm:t>
        <a:bodyPr/>
        <a:lstStyle/>
        <a:p>
          <a:endParaRPr lang="en-US"/>
        </a:p>
      </dgm:t>
    </dgm:pt>
    <dgm:pt modelId="{269BF9FE-2BC9-42A8-A4AE-8C1EB2CF7BD4}" type="pres">
      <dgm:prSet presAssocID="{62EEE950-3FF6-46AC-86A2-DE56E40D1C49}" presName="connectorText" presStyleLbl="sibTrans1D1" presStyleIdx="2" presStyleCnt="5"/>
      <dgm:spPr/>
      <dgm:t>
        <a:bodyPr/>
        <a:lstStyle/>
        <a:p>
          <a:endParaRPr lang="en-US"/>
        </a:p>
      </dgm:t>
    </dgm:pt>
    <dgm:pt modelId="{4469F4AC-3349-4E29-A74F-F49D6D162DF1}" type="pres">
      <dgm:prSet presAssocID="{633A9CEA-882D-4EAF-926F-502A71CFDC49}" presName="node" presStyleLbl="node1" presStyleIdx="3" presStyleCnt="6">
        <dgm:presLayoutVars>
          <dgm:bulletEnabled val="1"/>
        </dgm:presLayoutVars>
      </dgm:prSet>
      <dgm:spPr/>
      <dgm:t>
        <a:bodyPr/>
        <a:lstStyle/>
        <a:p>
          <a:endParaRPr lang="en-US"/>
        </a:p>
      </dgm:t>
    </dgm:pt>
    <dgm:pt modelId="{96665D1F-037C-4E08-8733-F08C68580EAF}" type="pres">
      <dgm:prSet presAssocID="{4F180A63-A140-42EC-9DB8-6C0C93ED4807}" presName="sibTrans" presStyleLbl="sibTrans1D1" presStyleIdx="3" presStyleCnt="5"/>
      <dgm:spPr/>
      <dgm:t>
        <a:bodyPr/>
        <a:lstStyle/>
        <a:p>
          <a:endParaRPr lang="en-US"/>
        </a:p>
      </dgm:t>
    </dgm:pt>
    <dgm:pt modelId="{0A80C822-0A6A-4857-99B3-81EA3ED642B3}" type="pres">
      <dgm:prSet presAssocID="{4F180A63-A140-42EC-9DB8-6C0C93ED4807}" presName="connectorText" presStyleLbl="sibTrans1D1" presStyleIdx="3" presStyleCnt="5"/>
      <dgm:spPr/>
      <dgm:t>
        <a:bodyPr/>
        <a:lstStyle/>
        <a:p>
          <a:endParaRPr lang="en-US"/>
        </a:p>
      </dgm:t>
    </dgm:pt>
    <dgm:pt modelId="{CC987A51-0057-4211-BDA8-709710C8C25B}" type="pres">
      <dgm:prSet presAssocID="{EFF0E66A-2455-4E09-B1B2-14E6CC3F9050}" presName="node" presStyleLbl="node1" presStyleIdx="4" presStyleCnt="6">
        <dgm:presLayoutVars>
          <dgm:bulletEnabled val="1"/>
        </dgm:presLayoutVars>
      </dgm:prSet>
      <dgm:spPr/>
      <dgm:t>
        <a:bodyPr/>
        <a:lstStyle/>
        <a:p>
          <a:endParaRPr lang="en-US"/>
        </a:p>
      </dgm:t>
    </dgm:pt>
    <dgm:pt modelId="{0D0C0ADF-A60B-469B-B3D5-6453BF22AC09}" type="pres">
      <dgm:prSet presAssocID="{DBB65C48-FBE1-4952-B5B2-2A476BC0F2DD}" presName="sibTrans" presStyleLbl="sibTrans1D1" presStyleIdx="4" presStyleCnt="5"/>
      <dgm:spPr/>
      <dgm:t>
        <a:bodyPr/>
        <a:lstStyle/>
        <a:p>
          <a:endParaRPr lang="en-US"/>
        </a:p>
      </dgm:t>
    </dgm:pt>
    <dgm:pt modelId="{0A9481FD-71E9-487D-8384-AE078895DF9B}" type="pres">
      <dgm:prSet presAssocID="{DBB65C48-FBE1-4952-B5B2-2A476BC0F2DD}" presName="connectorText" presStyleLbl="sibTrans1D1" presStyleIdx="4" presStyleCnt="5"/>
      <dgm:spPr/>
      <dgm:t>
        <a:bodyPr/>
        <a:lstStyle/>
        <a:p>
          <a:endParaRPr lang="en-US"/>
        </a:p>
      </dgm:t>
    </dgm:pt>
    <dgm:pt modelId="{8C310960-3C57-414C-BE81-2A7490587A5D}" type="pres">
      <dgm:prSet presAssocID="{30418543-A3DC-4BF3-80CF-C377A7D662BD}" presName="node" presStyleLbl="node1" presStyleIdx="5" presStyleCnt="6">
        <dgm:presLayoutVars>
          <dgm:bulletEnabled val="1"/>
        </dgm:presLayoutVars>
      </dgm:prSet>
      <dgm:spPr/>
      <dgm:t>
        <a:bodyPr/>
        <a:lstStyle/>
        <a:p>
          <a:endParaRPr lang="en-US"/>
        </a:p>
      </dgm:t>
    </dgm:pt>
  </dgm:ptLst>
  <dgm:cxnLst>
    <dgm:cxn modelId="{36F243AE-AFF2-47E3-8208-2400A9AFB002}" type="presOf" srcId="{B036253E-E090-46B8-A2BB-BF87DEE65CB6}" destId="{9E2D2A73-0AC3-4C51-A5D4-D5F04A8C4919}" srcOrd="0" destOrd="0" presId="urn:microsoft.com/office/officeart/2005/8/layout/bProcess3"/>
    <dgm:cxn modelId="{F93EB922-3786-4C01-80B2-CBC52F0E871D}" type="presOf" srcId="{5040B0B3-AEA4-4DE6-8721-FF259E9A18F4}" destId="{B8616FDE-9BDA-4F51-8E31-C6EC828BE182}" srcOrd="0" destOrd="0" presId="urn:microsoft.com/office/officeart/2005/8/layout/bProcess3"/>
    <dgm:cxn modelId="{64B3D5A9-0666-4CA6-81D2-46C8C408BF20}" type="presOf" srcId="{DBB65C48-FBE1-4952-B5B2-2A476BC0F2DD}" destId="{0A9481FD-71E9-487D-8384-AE078895DF9B}" srcOrd="1" destOrd="0" presId="urn:microsoft.com/office/officeart/2005/8/layout/bProcess3"/>
    <dgm:cxn modelId="{A4D21D63-58B8-4381-B258-C02CA557647C}" type="presOf" srcId="{53A594AF-1A1F-4755-994E-4A846B9BE578}" destId="{105F4DFF-65B4-4035-BC1E-899D890CEFF8}" srcOrd="0" destOrd="0" presId="urn:microsoft.com/office/officeart/2005/8/layout/bProcess3"/>
    <dgm:cxn modelId="{6B280D01-242D-46B7-8319-8F52F64BD658}" srcId="{240ACA0A-256A-4C86-B817-A0BC13984D52}" destId="{EFF0E66A-2455-4E09-B1B2-14E6CC3F9050}" srcOrd="4" destOrd="0" parTransId="{56C3A600-5DA3-4CF7-8DB9-F937E342528F}" sibTransId="{DBB65C48-FBE1-4952-B5B2-2A476BC0F2DD}"/>
    <dgm:cxn modelId="{5F5A6C8F-36D3-436F-9E6B-33B7810B0C6B}" srcId="{240ACA0A-256A-4C86-B817-A0BC13984D52}" destId="{5040B0B3-AEA4-4DE6-8721-FF259E9A18F4}" srcOrd="0" destOrd="0" parTransId="{CAD97471-0632-4C5B-A9E9-D8AEAE5EBB0E}" sibTransId="{CBB4879C-574A-4BB6-9620-21788A8D0B9B}"/>
    <dgm:cxn modelId="{55DED8CA-5541-401A-BE7F-27462C42D893}" srcId="{240ACA0A-256A-4C86-B817-A0BC13984D52}" destId="{B036253E-E090-46B8-A2BB-BF87DEE65CB6}" srcOrd="1" destOrd="0" parTransId="{2C52CFE5-B4A9-4B26-BA94-F2108C147C00}" sibTransId="{7069B75B-06E8-4DA2-BA87-80F9FEDB0C9A}"/>
    <dgm:cxn modelId="{8FADA1A6-2B6F-4672-8620-C42367AE9214}" type="presOf" srcId="{EFF0E66A-2455-4E09-B1B2-14E6CC3F9050}" destId="{CC987A51-0057-4211-BDA8-709710C8C25B}" srcOrd="0" destOrd="0" presId="urn:microsoft.com/office/officeart/2005/8/layout/bProcess3"/>
    <dgm:cxn modelId="{2612B048-EE6C-4A2E-A20B-507B66E839BA}" type="presOf" srcId="{633A9CEA-882D-4EAF-926F-502A71CFDC49}" destId="{4469F4AC-3349-4E29-A74F-F49D6D162DF1}" srcOrd="0" destOrd="0" presId="urn:microsoft.com/office/officeart/2005/8/layout/bProcess3"/>
    <dgm:cxn modelId="{A8550EFF-417A-4787-8160-409523090C5A}" type="presOf" srcId="{CBB4879C-574A-4BB6-9620-21788A8D0B9B}" destId="{A1F9CCBC-A314-4002-A838-A6896E076048}" srcOrd="0" destOrd="0" presId="urn:microsoft.com/office/officeart/2005/8/layout/bProcess3"/>
    <dgm:cxn modelId="{2AE9D158-9ACF-436A-80F9-A6831F54BAF1}" type="presOf" srcId="{30418543-A3DC-4BF3-80CF-C377A7D662BD}" destId="{8C310960-3C57-414C-BE81-2A7490587A5D}" srcOrd="0" destOrd="0" presId="urn:microsoft.com/office/officeart/2005/8/layout/bProcess3"/>
    <dgm:cxn modelId="{DF86E98E-643D-4DF9-AE16-0475E236FFED}" srcId="{240ACA0A-256A-4C86-B817-A0BC13984D52}" destId="{633A9CEA-882D-4EAF-926F-502A71CFDC49}" srcOrd="3" destOrd="0" parTransId="{EAF6B916-86DB-4CF5-81BD-DD0BF840627E}" sibTransId="{4F180A63-A140-42EC-9DB8-6C0C93ED4807}"/>
    <dgm:cxn modelId="{C9C974CE-4D11-4BC7-AFE0-895AEDDA6F16}" type="presOf" srcId="{4F180A63-A140-42EC-9DB8-6C0C93ED4807}" destId="{96665D1F-037C-4E08-8733-F08C68580EAF}" srcOrd="0" destOrd="0" presId="urn:microsoft.com/office/officeart/2005/8/layout/bProcess3"/>
    <dgm:cxn modelId="{D2495074-6901-427F-830B-E660C701E8B8}" type="presOf" srcId="{62EEE950-3FF6-46AC-86A2-DE56E40D1C49}" destId="{269BF9FE-2BC9-42A8-A4AE-8C1EB2CF7BD4}" srcOrd="1" destOrd="0" presId="urn:microsoft.com/office/officeart/2005/8/layout/bProcess3"/>
    <dgm:cxn modelId="{AA809B8E-E6D3-4F5F-9CB0-4CE72AD77D4E}" srcId="{240ACA0A-256A-4C86-B817-A0BC13984D52}" destId="{53A594AF-1A1F-4755-994E-4A846B9BE578}" srcOrd="2" destOrd="0" parTransId="{812386FA-4BB5-4340-9608-7B3B8E66A5CC}" sibTransId="{62EEE950-3FF6-46AC-86A2-DE56E40D1C49}"/>
    <dgm:cxn modelId="{4DEDBA75-87E5-4733-9C7C-247F04262471}" type="presOf" srcId="{7069B75B-06E8-4DA2-BA87-80F9FEDB0C9A}" destId="{9DC43B69-EB3F-42C1-97AB-7DBCE4DFE5C1}" srcOrd="0" destOrd="0" presId="urn:microsoft.com/office/officeart/2005/8/layout/bProcess3"/>
    <dgm:cxn modelId="{00B8FE59-3667-451A-8842-52C2BF2F70D4}" type="presOf" srcId="{62EEE950-3FF6-46AC-86A2-DE56E40D1C49}" destId="{79615E64-20C3-4960-8276-FC28EC94E086}" srcOrd="0" destOrd="0" presId="urn:microsoft.com/office/officeart/2005/8/layout/bProcess3"/>
    <dgm:cxn modelId="{4202BBAD-410D-4715-B9E9-349B5D5ABB4D}" type="presOf" srcId="{CBB4879C-574A-4BB6-9620-21788A8D0B9B}" destId="{3E4CD3AF-AD3E-405A-8977-FCF1D51E9E1F}" srcOrd="1" destOrd="0" presId="urn:microsoft.com/office/officeart/2005/8/layout/bProcess3"/>
    <dgm:cxn modelId="{F15691CD-0540-48D3-95F0-72C473FB7E34}" type="presOf" srcId="{7069B75B-06E8-4DA2-BA87-80F9FEDB0C9A}" destId="{13DFD644-B968-4EBB-A3EE-78D9DCC22BBC}" srcOrd="1" destOrd="0" presId="urn:microsoft.com/office/officeart/2005/8/layout/bProcess3"/>
    <dgm:cxn modelId="{8E1CF34E-C3FF-4B97-9345-DFDA1496A1BD}" type="presOf" srcId="{240ACA0A-256A-4C86-B817-A0BC13984D52}" destId="{9C8CF5D3-5091-4425-85B4-DE650843B04B}" srcOrd="0" destOrd="0" presId="urn:microsoft.com/office/officeart/2005/8/layout/bProcess3"/>
    <dgm:cxn modelId="{7F6FBD0C-EE14-44B3-9A18-59F0588AD9C3}" type="presOf" srcId="{DBB65C48-FBE1-4952-B5B2-2A476BC0F2DD}" destId="{0D0C0ADF-A60B-469B-B3D5-6453BF22AC09}" srcOrd="0" destOrd="0" presId="urn:microsoft.com/office/officeart/2005/8/layout/bProcess3"/>
    <dgm:cxn modelId="{C147183E-5978-476D-A789-6626A9ED9866}" srcId="{240ACA0A-256A-4C86-B817-A0BC13984D52}" destId="{30418543-A3DC-4BF3-80CF-C377A7D662BD}" srcOrd="5" destOrd="0" parTransId="{BC638165-CE60-4462-B40C-81BAA7C588B1}" sibTransId="{13DB243D-B4FA-4BFA-B96D-E43672B2C552}"/>
    <dgm:cxn modelId="{699E6214-5A30-4595-8CE9-DB6000A40BEC}" type="presOf" srcId="{4F180A63-A140-42EC-9DB8-6C0C93ED4807}" destId="{0A80C822-0A6A-4857-99B3-81EA3ED642B3}" srcOrd="1" destOrd="0" presId="urn:microsoft.com/office/officeart/2005/8/layout/bProcess3"/>
    <dgm:cxn modelId="{FB21CD17-D626-4F25-B9BB-2F2D0850C9D3}" type="presParOf" srcId="{9C8CF5D3-5091-4425-85B4-DE650843B04B}" destId="{B8616FDE-9BDA-4F51-8E31-C6EC828BE182}" srcOrd="0" destOrd="0" presId="urn:microsoft.com/office/officeart/2005/8/layout/bProcess3"/>
    <dgm:cxn modelId="{859437C3-0E8C-4099-B05F-EAC31E2EAF81}" type="presParOf" srcId="{9C8CF5D3-5091-4425-85B4-DE650843B04B}" destId="{A1F9CCBC-A314-4002-A838-A6896E076048}" srcOrd="1" destOrd="0" presId="urn:microsoft.com/office/officeart/2005/8/layout/bProcess3"/>
    <dgm:cxn modelId="{F45C674B-6AA0-4F05-B852-EDEB1F047F8E}" type="presParOf" srcId="{A1F9CCBC-A314-4002-A838-A6896E076048}" destId="{3E4CD3AF-AD3E-405A-8977-FCF1D51E9E1F}" srcOrd="0" destOrd="0" presId="urn:microsoft.com/office/officeart/2005/8/layout/bProcess3"/>
    <dgm:cxn modelId="{F1013454-175C-4D06-91BB-611758CC5006}" type="presParOf" srcId="{9C8CF5D3-5091-4425-85B4-DE650843B04B}" destId="{9E2D2A73-0AC3-4C51-A5D4-D5F04A8C4919}" srcOrd="2" destOrd="0" presId="urn:microsoft.com/office/officeart/2005/8/layout/bProcess3"/>
    <dgm:cxn modelId="{FA11D4B4-DF8D-4CBC-B3B9-6A8629256B71}" type="presParOf" srcId="{9C8CF5D3-5091-4425-85B4-DE650843B04B}" destId="{9DC43B69-EB3F-42C1-97AB-7DBCE4DFE5C1}" srcOrd="3" destOrd="0" presId="urn:microsoft.com/office/officeart/2005/8/layout/bProcess3"/>
    <dgm:cxn modelId="{735C71BF-0F46-48E4-8C07-EEC6408178E9}" type="presParOf" srcId="{9DC43B69-EB3F-42C1-97AB-7DBCE4DFE5C1}" destId="{13DFD644-B968-4EBB-A3EE-78D9DCC22BBC}" srcOrd="0" destOrd="0" presId="urn:microsoft.com/office/officeart/2005/8/layout/bProcess3"/>
    <dgm:cxn modelId="{BFF1403C-D1A7-4147-8CB2-818D87C48DEC}" type="presParOf" srcId="{9C8CF5D3-5091-4425-85B4-DE650843B04B}" destId="{105F4DFF-65B4-4035-BC1E-899D890CEFF8}" srcOrd="4" destOrd="0" presId="urn:microsoft.com/office/officeart/2005/8/layout/bProcess3"/>
    <dgm:cxn modelId="{BEB9891E-BB88-4B5E-B7DA-362418E06909}" type="presParOf" srcId="{9C8CF5D3-5091-4425-85B4-DE650843B04B}" destId="{79615E64-20C3-4960-8276-FC28EC94E086}" srcOrd="5" destOrd="0" presId="urn:microsoft.com/office/officeart/2005/8/layout/bProcess3"/>
    <dgm:cxn modelId="{2376FDD6-90C1-4D0F-9A55-8CB62D591DAC}" type="presParOf" srcId="{79615E64-20C3-4960-8276-FC28EC94E086}" destId="{269BF9FE-2BC9-42A8-A4AE-8C1EB2CF7BD4}" srcOrd="0" destOrd="0" presId="urn:microsoft.com/office/officeart/2005/8/layout/bProcess3"/>
    <dgm:cxn modelId="{B36182C2-37C5-43B7-94D1-5B1DABC9D15A}" type="presParOf" srcId="{9C8CF5D3-5091-4425-85B4-DE650843B04B}" destId="{4469F4AC-3349-4E29-A74F-F49D6D162DF1}" srcOrd="6" destOrd="0" presId="urn:microsoft.com/office/officeart/2005/8/layout/bProcess3"/>
    <dgm:cxn modelId="{AF15591B-FD44-4408-B278-7B6E00A917A7}" type="presParOf" srcId="{9C8CF5D3-5091-4425-85B4-DE650843B04B}" destId="{96665D1F-037C-4E08-8733-F08C68580EAF}" srcOrd="7" destOrd="0" presId="urn:microsoft.com/office/officeart/2005/8/layout/bProcess3"/>
    <dgm:cxn modelId="{D110A008-DE4A-46C6-B5C7-35702949FC4E}" type="presParOf" srcId="{96665D1F-037C-4E08-8733-F08C68580EAF}" destId="{0A80C822-0A6A-4857-99B3-81EA3ED642B3}" srcOrd="0" destOrd="0" presId="urn:microsoft.com/office/officeart/2005/8/layout/bProcess3"/>
    <dgm:cxn modelId="{AB76D0CC-FE76-487A-B1B8-4EA9C4447E78}" type="presParOf" srcId="{9C8CF5D3-5091-4425-85B4-DE650843B04B}" destId="{CC987A51-0057-4211-BDA8-709710C8C25B}" srcOrd="8" destOrd="0" presId="urn:microsoft.com/office/officeart/2005/8/layout/bProcess3"/>
    <dgm:cxn modelId="{525B41E9-5975-4F02-9D44-7B46B59FE19E}" type="presParOf" srcId="{9C8CF5D3-5091-4425-85B4-DE650843B04B}" destId="{0D0C0ADF-A60B-469B-B3D5-6453BF22AC09}" srcOrd="9" destOrd="0" presId="urn:microsoft.com/office/officeart/2005/8/layout/bProcess3"/>
    <dgm:cxn modelId="{F4538C07-D648-41B6-AB2B-353190CFAE83}" type="presParOf" srcId="{0D0C0ADF-A60B-469B-B3D5-6453BF22AC09}" destId="{0A9481FD-71E9-487D-8384-AE078895DF9B}" srcOrd="0" destOrd="0" presId="urn:microsoft.com/office/officeart/2005/8/layout/bProcess3"/>
    <dgm:cxn modelId="{4ED7885E-4EF8-4824-8083-08EB3E37CCEE}" type="presParOf" srcId="{9C8CF5D3-5091-4425-85B4-DE650843B04B}" destId="{8C310960-3C57-414C-BE81-2A7490587A5D}"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3616E41F-9204-484A-9677-8AC99FC1E7FA}" type="datetimeFigureOut">
              <a:rPr lang="en-US" smtClean="0"/>
              <a:t>5/19/2015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57F9C1E1-2135-476E-9EFC-609246D485F3}" type="slidenum">
              <a:rPr lang="en-US" smtClean="0"/>
              <a:t>‹#›</a:t>
            </a:fld>
            <a:endParaRPr lang="en-US"/>
          </a:p>
        </p:txBody>
      </p:sp>
    </p:spTree>
    <p:extLst>
      <p:ext uri="{BB962C8B-B14F-4D97-AF65-F5344CB8AC3E}">
        <p14:creationId xmlns:p14="http://schemas.microsoft.com/office/powerpoint/2010/main" val="415077691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1E604E58-140D-4903-BC31-7723914A43DE}" type="datetimeFigureOut">
              <a:rPr lang="en-US" smtClean="0"/>
              <a:t>5/19/2015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227D64EB-181A-4E2D-AC89-30FC576AD03E}" type="slidenum">
              <a:rPr lang="en-US" smtClean="0"/>
              <a:t>‹#›</a:t>
            </a:fld>
            <a:endParaRPr lang="en-US" dirty="0"/>
          </a:p>
        </p:txBody>
      </p:sp>
    </p:spTree>
    <p:extLst>
      <p:ext uri="{BB962C8B-B14F-4D97-AF65-F5344CB8AC3E}">
        <p14:creationId xmlns:p14="http://schemas.microsoft.com/office/powerpoint/2010/main" val="156205545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Welcome participants to the training session.</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Cover any housekeeping items such as:</a:t>
            </a:r>
          </a:p>
          <a:p>
            <a:pPr lvl="1"/>
            <a:r>
              <a:rPr lang="en-US" dirty="0" smtClean="0">
                <a:latin typeface="Arial" panose="020B0604020202020204" pitchFamily="34" charset="0"/>
                <a:cs typeface="Arial" panose="020B0604020202020204" pitchFamily="34" charset="0"/>
              </a:rPr>
              <a:t>The location of restrooms and breakrooms.</a:t>
            </a:r>
          </a:p>
          <a:p>
            <a:pPr lvl="1"/>
            <a:r>
              <a:rPr lang="en-US" dirty="0" smtClean="0">
                <a:latin typeface="Arial" panose="020B0604020202020204" pitchFamily="34" charset="0"/>
                <a:cs typeface="Arial" panose="020B0604020202020204" pitchFamily="34" charset="0"/>
              </a:rPr>
              <a:t>Ground rules for the training.</a:t>
            </a:r>
          </a:p>
          <a:p>
            <a:pPr lvl="1"/>
            <a:r>
              <a:rPr lang="en-US" dirty="0" smtClean="0">
                <a:latin typeface="Arial" panose="020B0604020202020204" pitchFamily="34" charset="0"/>
                <a:cs typeface="Arial" panose="020B0604020202020204" pitchFamily="34" charset="0"/>
              </a:rPr>
              <a:t>Instructor introductions.</a:t>
            </a:r>
          </a:p>
          <a:p>
            <a:pPr lvl="1"/>
            <a:r>
              <a:rPr lang="en-US" dirty="0" smtClean="0">
                <a:latin typeface="Arial" panose="020B0604020202020204" pitchFamily="34" charset="0"/>
                <a:cs typeface="Arial" panose="020B0604020202020204" pitchFamily="34" charset="0"/>
              </a:rPr>
              <a:t>Participant introductions.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Transition: Let’s talk about why we’re all here.</a:t>
            </a:r>
          </a:p>
          <a:p>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4099914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r>
              <a:rPr lang="en-US" dirty="0" smtClean="0">
                <a:latin typeface="Arial" panose="020B0604020202020204" pitchFamily="34" charset="0"/>
                <a:cs typeface="Arial" panose="020B0604020202020204" pitchFamily="34" charset="0"/>
              </a:rPr>
              <a:t>DCF’s expectation</a:t>
            </a:r>
            <a:r>
              <a:rPr lang="en-US" baseline="0" dirty="0" smtClean="0">
                <a:latin typeface="Arial" panose="020B0604020202020204" pitchFamily="34" charset="0"/>
                <a:cs typeface="Arial" panose="020B0604020202020204" pitchFamily="34" charset="0"/>
              </a:rPr>
              <a:t> is to image documents to the person level whenever appropriate.</a:t>
            </a:r>
            <a:endParaRPr lang="en-US" dirty="0">
              <a:latin typeface="Arial" panose="020B0604020202020204" pitchFamily="34" charset="0"/>
              <a:cs typeface="Arial" panose="020B0604020202020204" pitchFamily="34" charset="0"/>
            </a:endParaRPr>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ooter Placeholder 4"/>
          <p:cNvSpPr txBox="1">
            <a:spLocks/>
          </p:cNvSpPr>
          <p:nvPr/>
        </p:nvSpPr>
        <p:spPr>
          <a:xfrm>
            <a:off x="0" y="8829967"/>
            <a:ext cx="3037840" cy="464820"/>
          </a:xfrm>
          <a:prstGeom prst="rect">
            <a:avLst/>
          </a:prstGeom>
        </p:spPr>
        <p:txBody>
          <a:bodyPr vert="horz" lIns="93164" tIns="46582" rIns="93164" bIns="46582" rtlCol="0" anchor="b"/>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version 2.0</a:t>
            </a:r>
            <a:endParaRPr lang="en-US" dirty="0"/>
          </a:p>
        </p:txBody>
      </p:sp>
      <p:sp>
        <p:nvSpPr>
          <p:cNvPr id="8"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2557847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994139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pPr lvl="0"/>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195976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pPr defTabSz="914266">
              <a:defRPr/>
            </a:pPr>
            <a:r>
              <a:rPr lang="en-US" dirty="0" smtClean="0">
                <a:latin typeface="Arial" panose="020B0604020202020204" pitchFamily="34" charset="0"/>
                <a:cs typeface="Arial" panose="020B0604020202020204" pitchFamily="34" charset="0"/>
              </a:rPr>
              <a:t>Note:  If documents are prioritized as hot for one agency on combination applications, they are prioritized as hot for both. Let’s look at an example.</a:t>
            </a:r>
            <a:r>
              <a:rPr lang="en-US" baseline="0" dirty="0" smtClean="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Supporting documentation</a:t>
            </a:r>
            <a:r>
              <a:rPr lang="en-US" baseline="0" dirty="0" smtClean="0">
                <a:latin typeface="Arial" panose="020B0604020202020204" pitchFamily="34" charset="0"/>
                <a:cs typeface="Arial" panose="020B0604020202020204" pitchFamily="34" charset="0"/>
              </a:rPr>
              <a:t> must be included with both applications when a medical and non-medical application are received.  Make a photo copy, include a set with each application, or keep the applications together and image the set of supporting documentation with each application. </a:t>
            </a:r>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50662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Remember</a:t>
            </a:r>
            <a:r>
              <a:rPr lang="en-US" dirty="0">
                <a:latin typeface="Arial" panose="020B0604020202020204" pitchFamily="34" charset="0"/>
                <a:cs typeface="Arial" panose="020B0604020202020204" pitchFamily="34" charset="0"/>
              </a:rPr>
              <a:t>:</a:t>
            </a:r>
          </a:p>
          <a:p>
            <a:pPr defTabSz="914266">
              <a:defRPr/>
            </a:pPr>
            <a:r>
              <a:rPr lang="en-US" dirty="0">
                <a:latin typeface="Arial" panose="020B0604020202020204" pitchFamily="34" charset="0"/>
                <a:cs typeface="Arial" panose="020B0604020202020204" pitchFamily="34" charset="0"/>
              </a:rPr>
              <a:t>Cold means that the case information that requires no further action.  For example, supporting documentation from a lobby interview, historical documents, and/or file only documentation.</a:t>
            </a:r>
          </a:p>
          <a:p>
            <a:r>
              <a:rPr lang="en-US" dirty="0">
                <a:latin typeface="Arial" panose="020B0604020202020204" pitchFamily="34" charset="0"/>
                <a:cs typeface="Arial" panose="020B0604020202020204" pitchFamily="34" charset="0"/>
              </a:rPr>
              <a:t>Hot means there is Unworked or unprocessed document(s) received.  Must be imaged within 24 hours of receipt.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Note:  If documents are prioritized as hot for one agency on combination applications, they are prioritized as hot for both.</a:t>
            </a: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50662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0" y="4415790"/>
            <a:ext cx="6543040" cy="4183380"/>
          </a:xfrm>
        </p:spPr>
        <p:txBody>
          <a:bodyPr/>
          <a:lstStyle/>
          <a:p>
            <a:r>
              <a:rPr lang="en-US" sz="1000" dirty="0">
                <a:latin typeface="Arial" panose="020B0604020202020204" pitchFamily="34" charset="0"/>
                <a:cs typeface="Arial" panose="020B0604020202020204" pitchFamily="34" charset="0"/>
              </a:rPr>
              <a:t>You would complete the appropriate sections based on your documents.  It’s important to complete the Case Head and Case number so the Imager doesn’t have to re-investigate.</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You will indicate the priority and identify which agency documents should be routed to.</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Staff need to check the appropriate document type under DCF Document Types section.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If you have documents that are needing to be sent to the Clearinghouse, supporting documentation must be included with both applications when a medical and non-medical application are received.  Make a photo copy, include a set with each application, or keep the applications together and the imager will image the set of supporting documentation with each application.  If you create an individual set  a cover sheet must be completed.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Potential CH Application doc type needs to be used if at least 1 person on a medical application meets the “Big 4” screening criteria. Urgent Need doc types are to be used for anyone needing immediate medical assistance.</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Once you have completed the coversheet you will place all the documents into the appropriate basket.</a:t>
            </a: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5066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r>
              <a:rPr lang="en-US" dirty="0" smtClean="0">
                <a:latin typeface="Arial" panose="020B0604020202020204" pitchFamily="34" charset="0"/>
                <a:cs typeface="Arial" panose="020B0604020202020204" pitchFamily="34" charset="0"/>
              </a:rPr>
              <a:t>Transition: Let’s look at the lessons in this course.</a:t>
            </a:r>
          </a:p>
          <a:p>
            <a:endParaRPr lang="en-US"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r>
              <a:rPr lang="en-US" dirty="0" smtClean="0"/>
              <a:t>version 2.0</a:t>
            </a:r>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50662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The mail</a:t>
            </a:r>
            <a:r>
              <a:rPr lang="en-US" baseline="0" dirty="0" smtClean="0">
                <a:latin typeface="Arial" panose="020B0604020202020204" pitchFamily="34" charset="0"/>
                <a:cs typeface="Arial" panose="020B0604020202020204" pitchFamily="34" charset="0"/>
              </a:rPr>
              <a:t> room person/imager/HSA will date stamp the returned envelopes.</a:t>
            </a:r>
          </a:p>
          <a:p>
            <a:r>
              <a:rPr lang="en-US" baseline="0" dirty="0" smtClean="0">
                <a:latin typeface="Arial" panose="020B0604020202020204" pitchFamily="34" charset="0"/>
                <a:cs typeface="Arial" panose="020B0604020202020204" pitchFamily="34" charset="0"/>
              </a:rPr>
              <a:t>Then batches it with the other returned mail and delivers it to the purple area for processing.</a:t>
            </a:r>
          </a:p>
          <a:p>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purple team will take the necessary action on the case in either KAECSES or KEES.  Next the worker will provide the Case Number and Case Head on the returned envelope.    </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Then you will batch</a:t>
            </a:r>
            <a:r>
              <a:rPr lang="en-US" baseline="0" dirty="0" smtClean="0">
                <a:latin typeface="Arial" panose="020B0604020202020204" pitchFamily="34" charset="0"/>
                <a:cs typeface="Arial" panose="020B0604020202020204" pitchFamily="34" charset="0"/>
              </a:rPr>
              <a:t> and </a:t>
            </a:r>
            <a:r>
              <a:rPr lang="en-US" dirty="0" smtClean="0">
                <a:latin typeface="Arial" panose="020B0604020202020204" pitchFamily="34" charset="0"/>
                <a:cs typeface="Arial" panose="020B0604020202020204" pitchFamily="34" charset="0"/>
              </a:rPr>
              <a:t>complete the cover </a:t>
            </a:r>
            <a:r>
              <a:rPr lang="en-US" dirty="0">
                <a:latin typeface="Arial" panose="020B0604020202020204" pitchFamily="34" charset="0"/>
                <a:cs typeface="Arial" panose="020B0604020202020204" pitchFamily="34" charset="0"/>
              </a:rPr>
              <a:t>sheet </a:t>
            </a:r>
            <a:r>
              <a:rPr lang="en-US" dirty="0" smtClean="0">
                <a:latin typeface="Arial" panose="020B0604020202020204" pitchFamily="34" charset="0"/>
                <a:cs typeface="Arial" panose="020B0604020202020204" pitchFamily="34" charset="0"/>
              </a:rPr>
              <a:t>indicate the application type</a:t>
            </a:r>
            <a:r>
              <a:rPr lang="en-US" baseline="0" dirty="0" smtClean="0">
                <a:latin typeface="Arial" panose="020B0604020202020204" pitchFamily="34" charset="0"/>
                <a:cs typeface="Arial" panose="020B0604020202020204" pitchFamily="34" charset="0"/>
              </a:rPr>
              <a:t> (Medical or Non-Medical) and application plan.  Then you will place the documents  in the Cold basket for i</a:t>
            </a:r>
            <a:r>
              <a:rPr lang="en-US" dirty="0" smtClean="0">
                <a:latin typeface="Arial" panose="020B0604020202020204" pitchFamily="34" charset="0"/>
                <a:cs typeface="Arial" panose="020B0604020202020204" pitchFamily="34" charset="0"/>
              </a:rPr>
              <a:t>maging. </a:t>
            </a:r>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50662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63301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094495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pPr lvl="0"/>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195976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pPr defTabSz="931637">
              <a:defRPr/>
            </a:pPr>
            <a:r>
              <a:rPr lang="en-US" dirty="0" smtClean="0">
                <a:latin typeface="Arial" panose="020B0604020202020204" pitchFamily="34" charset="0"/>
                <a:cs typeface="Arial" panose="020B0604020202020204" pitchFamily="34" charset="0"/>
              </a:rPr>
              <a:t>Now let’s look at ImageNow Processing by starting with basic</a:t>
            </a:r>
            <a:r>
              <a:rPr lang="en-US" baseline="0" dirty="0" smtClean="0">
                <a:latin typeface="Arial" panose="020B0604020202020204" pitchFamily="34" charset="0"/>
                <a:cs typeface="Arial" panose="020B0604020202020204" pitchFamily="34" charset="0"/>
              </a:rPr>
              <a:t> ImageNow navigation.</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0"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latin typeface="Arial" panose="020B0604020202020204" pitchFamily="34" charset="0"/>
                <a:cs typeface="Arial" panose="020B0604020202020204" pitchFamily="34" charset="0"/>
              </a:rPr>
              <a:t>Interactive Slide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a:t>
            </a:r>
            <a:r>
              <a:rPr lang="en-US" dirty="0" err="1" smtClean="0">
                <a:latin typeface="Arial" panose="020B0604020202020204" pitchFamily="34" charset="0"/>
                <a:cs typeface="Arial" panose="020B0604020202020204" pitchFamily="34" charset="0"/>
              </a:rPr>
              <a:t>ImageNow</a:t>
            </a:r>
            <a:r>
              <a:rPr lang="en-US" dirty="0" smtClean="0">
                <a:latin typeface="Arial" panose="020B0604020202020204" pitchFamily="34" charset="0"/>
                <a:cs typeface="Arial" panose="020B0604020202020204" pitchFamily="34" charset="0"/>
              </a:rPr>
              <a:t> Icon</a:t>
            </a:r>
            <a:r>
              <a:rPr lang="en-US" baseline="0" dirty="0" smtClean="0">
                <a:latin typeface="Arial" panose="020B0604020202020204" pitchFamily="34" charset="0"/>
                <a:cs typeface="Arial" panose="020B0604020202020204" pitchFamily="34" charset="0"/>
              </a:rPr>
              <a:t> will appear in three different places.</a:t>
            </a:r>
          </a:p>
          <a:p>
            <a:r>
              <a:rPr lang="en-US" baseline="0" dirty="0" smtClean="0">
                <a:latin typeface="Arial" panose="020B0604020202020204" pitchFamily="34" charset="0"/>
                <a:cs typeface="Arial" panose="020B0604020202020204" pitchFamily="34" charset="0"/>
              </a:rPr>
              <a:t>Your desktop (click the mouse), in your tool bar (click the mouse),  or on your menu.</a:t>
            </a:r>
          </a:p>
          <a:p>
            <a:r>
              <a:rPr lang="en-US" baseline="0" dirty="0" smtClean="0">
                <a:latin typeface="Arial" panose="020B0604020202020204" pitchFamily="34" charset="0"/>
                <a:cs typeface="Arial" panose="020B0604020202020204" pitchFamily="34" charset="0"/>
              </a:rPr>
              <a:t>(Click the mouse.)</a:t>
            </a:r>
          </a:p>
          <a:p>
            <a:r>
              <a:rPr lang="en-US" baseline="0" dirty="0" smtClean="0">
                <a:latin typeface="Arial" panose="020B0604020202020204" pitchFamily="34" charset="0"/>
                <a:cs typeface="Arial" panose="020B0604020202020204" pitchFamily="34" charset="0"/>
              </a:rPr>
              <a:t>You must be logged into both Image Now and KEES to use the capture functions and the ability to view images within the KEES system.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This password will be same for KEES system.</a:t>
            </a: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1241424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dirty="0" smtClean="0">
                <a:latin typeface="Arial" panose="020B0604020202020204" pitchFamily="34" charset="0"/>
                <a:cs typeface="Arial" panose="020B0604020202020204" pitchFamily="34" charset="0"/>
              </a:rPr>
              <a:t>Once logged into ImageNow, the ImageNow Toolbar will grant</a:t>
            </a:r>
            <a:r>
              <a:rPr lang="en-US" baseline="0" dirty="0" smtClean="0">
                <a:latin typeface="Arial" panose="020B0604020202020204" pitchFamily="34" charset="0"/>
                <a:cs typeface="Arial" panose="020B0604020202020204" pitchFamily="34" charset="0"/>
              </a:rPr>
              <a:t> access to the different components to which the user has access.</a:t>
            </a:r>
          </a:p>
          <a:p>
            <a:pPr defTabSz="931637">
              <a:defRPr/>
            </a:pPr>
            <a:endParaRPr lang="en-US" baseline="0" dirty="0" smtClean="0">
              <a:latin typeface="Arial" panose="020B0604020202020204" pitchFamily="34" charset="0"/>
              <a:cs typeface="Arial" panose="020B0604020202020204" pitchFamily="34" charset="0"/>
            </a:endParaRPr>
          </a:p>
          <a:p>
            <a:pPr defTabSz="931637">
              <a:defRPr/>
            </a:pPr>
            <a:r>
              <a:rPr lang="en-US" dirty="0" smtClean="0">
                <a:latin typeface="Arial" panose="020B0604020202020204" pitchFamily="34" charset="0"/>
                <a:cs typeface="Arial" panose="020B0604020202020204" pitchFamily="34" charset="0"/>
              </a:rPr>
              <a:t>NOTE: Toolbar Buttons will be specific to the Users’ Role and Responsibilities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We’ll use the ImageNow Toolbar</a:t>
            </a:r>
            <a:r>
              <a:rPr lang="en-US" baseline="0" dirty="0" smtClean="0">
                <a:latin typeface="Arial" panose="020B0604020202020204" pitchFamily="34" charset="0"/>
                <a:cs typeface="Arial" panose="020B0604020202020204" pitchFamily="34" charset="0"/>
              </a:rPr>
              <a:t> as the guide for walking through the rest of the ImageNow Training</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1241424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20000"/>
              </a:spcBef>
              <a:defRPr/>
            </a:pPr>
            <a:r>
              <a:rPr lang="en-US" sz="1100" dirty="0">
                <a:latin typeface="Arial" panose="020B0604020202020204" pitchFamily="34" charset="0"/>
                <a:cs typeface="Arial" panose="020B0604020202020204" pitchFamily="34" charset="0"/>
              </a:rPr>
              <a:t>Interactive Slide</a:t>
            </a:r>
          </a:p>
          <a:p>
            <a:pPr eaLnBrk="0" hangingPunct="0">
              <a:spcBef>
                <a:spcPct val="20000"/>
              </a:spcBef>
              <a:defRPr/>
            </a:pPr>
            <a:endParaRPr lang="en-US" sz="1100" b="1" dirty="0">
              <a:latin typeface="Arial" panose="020B0604020202020204" pitchFamily="34" charset="0"/>
              <a:cs typeface="Arial" panose="020B0604020202020204" pitchFamily="34" charset="0"/>
            </a:endParaRPr>
          </a:p>
          <a:p>
            <a:pPr eaLnBrk="0" hangingPunct="0">
              <a:spcBef>
                <a:spcPct val="20000"/>
              </a:spcBef>
              <a:defRPr/>
            </a:pPr>
            <a:r>
              <a:rPr lang="en-US" sz="1100" b="1" dirty="0">
                <a:latin typeface="Arial" panose="020B0604020202020204" pitchFamily="34" charset="0"/>
                <a:cs typeface="Arial" panose="020B0604020202020204" pitchFamily="34" charset="0"/>
              </a:rPr>
              <a:t>Click 1: Capture: </a:t>
            </a:r>
            <a:r>
              <a:rPr lang="en-US" sz="1100" dirty="0">
                <a:latin typeface="Arial" panose="020B0604020202020204" pitchFamily="34" charset="0"/>
                <a:cs typeface="Arial" panose="020B0604020202020204" pitchFamily="34" charset="0"/>
              </a:rPr>
              <a:t>To capture a document is to grab that document from its source and bring it into the ImageNow system.  There are several ways to capture documents within ImageNow. DCF will only use Package Mode.   </a:t>
            </a:r>
          </a:p>
          <a:p>
            <a:pPr eaLnBrk="0" hangingPunct="0">
              <a:spcBef>
                <a:spcPct val="20000"/>
              </a:spcBef>
              <a:defRPr/>
            </a:pPr>
            <a:r>
              <a:rPr lang="en-US" sz="1100" b="1" dirty="0">
                <a:latin typeface="Arial" panose="020B0604020202020204" pitchFamily="34" charset="0"/>
                <a:cs typeface="Arial" panose="020B0604020202020204" pitchFamily="34" charset="0"/>
              </a:rPr>
              <a:t>Click 2: Applications: </a:t>
            </a:r>
            <a:r>
              <a:rPr lang="en-US" sz="1100" dirty="0">
                <a:latin typeface="Arial" panose="020B0604020202020204" pitchFamily="34" charset="0"/>
                <a:cs typeface="Arial" panose="020B0604020202020204" pitchFamily="34" charset="0"/>
              </a:rPr>
              <a:t>Either </a:t>
            </a:r>
            <a:r>
              <a:rPr lang="en-US" sz="1100" dirty="0" err="1">
                <a:latin typeface="Arial" panose="020B0604020202020204" pitchFamily="34" charset="0"/>
                <a:cs typeface="Arial" panose="020B0604020202020204" pitchFamily="34" charset="0"/>
              </a:rPr>
              <a:t>LearnMode</a:t>
            </a:r>
            <a:r>
              <a:rPr lang="en-US" sz="1100" dirty="0">
                <a:latin typeface="Arial" panose="020B0604020202020204" pitchFamily="34" charset="0"/>
                <a:cs typeface="Arial" panose="020B0604020202020204" pitchFamily="34" charset="0"/>
              </a:rPr>
              <a:t> or Manual Application plan to set the indexing values based on KEES Case Summary, Non-Medical case information, or Unknown Drawer</a:t>
            </a:r>
            <a:endParaRPr lang="en-US" sz="1100" b="1" dirty="0">
              <a:latin typeface="Arial" panose="020B0604020202020204" pitchFamily="34" charset="0"/>
              <a:cs typeface="Arial" panose="020B0604020202020204" pitchFamily="34" charset="0"/>
            </a:endParaRPr>
          </a:p>
          <a:p>
            <a:pPr defTabSz="931637">
              <a:defRPr/>
            </a:pPr>
            <a:r>
              <a:rPr lang="en-US" sz="1100" b="1" dirty="0">
                <a:latin typeface="Arial" panose="020B0604020202020204" pitchFamily="34" charset="0"/>
                <a:cs typeface="Arial" panose="020B0604020202020204" pitchFamily="34" charset="0"/>
              </a:rPr>
              <a:t>Click 3: Documents:</a:t>
            </a:r>
            <a:r>
              <a:rPr lang="en-US" sz="1100" dirty="0">
                <a:latin typeface="Arial" panose="020B0604020202020204" pitchFamily="34" charset="0"/>
                <a:cs typeface="Arial" panose="020B0604020202020204" pitchFamily="34" charset="0"/>
              </a:rPr>
              <a:t> Easily Search and Access Documents within the ImageNow Repository</a:t>
            </a:r>
          </a:p>
          <a:p>
            <a:pPr marL="640500" lvl="1" indent="-174683">
              <a:buFont typeface="Arial" pitchFamily="34" charset="0"/>
              <a:buChar char="•"/>
            </a:pPr>
            <a:r>
              <a:rPr lang="en-US" sz="1100" dirty="0">
                <a:latin typeface="Arial" panose="020B0604020202020204" pitchFamily="34" charset="0"/>
                <a:cs typeface="Arial" panose="020B0604020202020204" pitchFamily="34" charset="0"/>
              </a:rPr>
              <a:t>Manual Searching</a:t>
            </a:r>
          </a:p>
          <a:p>
            <a:pPr marL="640500" lvl="1" indent="-174683">
              <a:buFont typeface="Arial" pitchFamily="34" charset="0"/>
              <a:buChar char="•"/>
            </a:pPr>
            <a:r>
              <a:rPr lang="en-US" sz="1100" dirty="0">
                <a:latin typeface="Arial" panose="020B0604020202020204" pitchFamily="34" charset="0"/>
                <a:cs typeface="Arial" panose="020B0604020202020204" pitchFamily="34" charset="0"/>
              </a:rPr>
              <a:t>Security: Only able to Search Documents within Specific Drawers</a:t>
            </a:r>
          </a:p>
          <a:p>
            <a:pPr marL="640500" lvl="1" indent="-174683">
              <a:buFont typeface="Arial" pitchFamily="34" charset="0"/>
              <a:buChar char="•"/>
            </a:pPr>
            <a:r>
              <a:rPr lang="en-US" sz="1100" dirty="0">
                <a:latin typeface="Arial" panose="020B0604020202020204" pitchFamily="34" charset="0"/>
                <a:cs typeface="Arial" panose="020B0604020202020204" pitchFamily="34" charset="0"/>
              </a:rPr>
              <a:t>Private Filters – user specific</a:t>
            </a:r>
          </a:p>
          <a:p>
            <a:pPr defTabSz="931637">
              <a:defRPr/>
            </a:pPr>
            <a:r>
              <a:rPr lang="en-US" sz="1100" b="1" dirty="0">
                <a:latin typeface="Arial" panose="020B0604020202020204" pitchFamily="34" charset="0"/>
                <a:cs typeface="Arial" panose="020B0604020202020204" pitchFamily="34" charset="0"/>
              </a:rPr>
              <a:t>Click 4: Help: </a:t>
            </a:r>
            <a:r>
              <a:rPr lang="en-US" sz="1100" dirty="0">
                <a:latin typeface="Arial" panose="020B0604020202020204" pitchFamily="34" charset="0"/>
                <a:cs typeface="Arial" panose="020B0604020202020204" pitchFamily="34" charset="0"/>
              </a:rPr>
              <a:t>The Help button will allow users to search for generic, functionality based guidance when using ImageNow.  The help button would remind a user how to search for a document or search to retrieve a document, but note that this help is not specific to the KEES solution.</a:t>
            </a:r>
          </a:p>
          <a:p>
            <a:pPr marL="815183" lvl="1" indent="-349364" defTabSz="931637">
              <a:buFont typeface="Arial" pitchFamily="34" charset="0"/>
              <a:buChar char="•"/>
              <a:defRPr/>
            </a:pPr>
            <a:r>
              <a:rPr lang="en-US" sz="1100" dirty="0">
                <a:latin typeface="Arial" panose="020B0604020202020204" pitchFamily="34" charset="0"/>
                <a:cs typeface="Arial" panose="020B0604020202020204" pitchFamily="34" charset="0"/>
              </a:rPr>
              <a:t>“How to search for a document”</a:t>
            </a:r>
          </a:p>
          <a:p>
            <a:pPr marL="815183" lvl="1" indent="-349364" defTabSz="931637">
              <a:buFont typeface="Arial" pitchFamily="34" charset="0"/>
              <a:buChar char="•"/>
              <a:defRPr/>
            </a:pPr>
            <a:r>
              <a:rPr lang="en-US" sz="1100" dirty="0">
                <a:latin typeface="Arial" panose="020B0604020202020204" pitchFamily="34" charset="0"/>
                <a:cs typeface="Arial" panose="020B0604020202020204" pitchFamily="34" charset="0"/>
              </a:rPr>
              <a:t>“How to link a document”</a:t>
            </a:r>
          </a:p>
          <a:p>
            <a:pPr defTabSz="931637">
              <a:defRPr/>
            </a:pPr>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Transition: </a:t>
            </a:r>
            <a:r>
              <a:rPr lang="en-US" sz="1100" dirty="0">
                <a:latin typeface="Arial" panose="020B0604020202020204" pitchFamily="34" charset="0"/>
                <a:cs typeface="Arial" panose="020B0604020202020204" pitchFamily="34" charset="0"/>
              </a:rPr>
              <a:t>These Capture Profile settings allow a document to be quickly indexed at the time of capture.</a:t>
            </a: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1241424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r>
              <a:rPr lang="en-US" dirty="0" smtClean="0">
                <a:latin typeface="Arial" panose="020B0604020202020204" pitchFamily="34" charset="0"/>
                <a:cs typeface="Arial" panose="020B0604020202020204" pitchFamily="34" charset="0"/>
              </a:rPr>
              <a:t>Users can</a:t>
            </a:r>
            <a:r>
              <a:rPr lang="en-US" baseline="0" dirty="0" smtClean="0">
                <a:latin typeface="Arial" panose="020B0604020202020204" pitchFamily="34" charset="0"/>
                <a:cs typeface="Arial" panose="020B0604020202020204" pitchFamily="34" charset="0"/>
              </a:rPr>
              <a:t> use </a:t>
            </a:r>
            <a:r>
              <a:rPr lang="en-US" dirty="0" smtClean="0">
                <a:latin typeface="Arial" panose="020B0604020202020204" pitchFamily="34" charset="0"/>
                <a:cs typeface="Arial" panose="020B0604020202020204" pitchFamily="34" charset="0"/>
              </a:rPr>
              <a:t>other </a:t>
            </a:r>
            <a:r>
              <a:rPr lang="en-US" dirty="0">
                <a:latin typeface="Arial" panose="020B0604020202020204" pitchFamily="34" charset="0"/>
                <a:cs typeface="Arial" panose="020B0604020202020204" pitchFamily="34" charset="0"/>
              </a:rPr>
              <a:t>Capture Profile and Application Plan options </a:t>
            </a:r>
            <a:r>
              <a:rPr lang="en-US" dirty="0" smtClean="0">
                <a:latin typeface="Arial" panose="020B0604020202020204" pitchFamily="34" charset="0"/>
                <a:cs typeface="Arial" panose="020B0604020202020204" pitchFamily="34" charset="0"/>
              </a:rPr>
              <a:t>by </a:t>
            </a:r>
            <a:r>
              <a:rPr lang="en-US" dirty="0">
                <a:latin typeface="Arial" panose="020B0604020202020204" pitchFamily="34" charset="0"/>
                <a:cs typeface="Arial" panose="020B0604020202020204" pitchFamily="34" charset="0"/>
              </a:rPr>
              <a:t>selecting the drop down arrow to the right of the Capture or the Applications buttons on the ImageNow Toolbar</a:t>
            </a:r>
            <a:r>
              <a:rPr lang="en-US" dirty="0" smtClean="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use the default setting, return to selecting the Capture or Application button itself, instead of the drop down arrows to the right of the buttons. This would be a good way to capture a document using Single Mode when a user’s scan station is defaulted to Package Mode. </a:t>
            </a:r>
          </a:p>
          <a:p>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following steps </a:t>
            </a:r>
            <a:r>
              <a:rPr lang="en-US" dirty="0" smtClean="0">
                <a:latin typeface="Arial" panose="020B0604020202020204" pitchFamily="34" charset="0"/>
                <a:cs typeface="Arial" panose="020B0604020202020204" pitchFamily="34" charset="0"/>
              </a:rPr>
              <a:t>will set the default</a:t>
            </a:r>
            <a:r>
              <a:rPr lang="en-US" baseline="0" dirty="0" smtClean="0">
                <a:latin typeface="Arial" panose="020B0604020202020204" pitchFamily="34" charset="0"/>
                <a:cs typeface="Arial" panose="020B0604020202020204" pitchFamily="34" charset="0"/>
              </a:rPr>
              <a:t> Capture mode</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Step </a:t>
            </a:r>
            <a:r>
              <a:rPr lang="en-US" dirty="0">
                <a:latin typeface="Arial" panose="020B0604020202020204" pitchFamily="34" charset="0"/>
                <a:cs typeface="Arial" panose="020B0604020202020204" pitchFamily="34" charset="0"/>
              </a:rPr>
              <a:t>1. </a:t>
            </a:r>
            <a:r>
              <a:rPr lang="en-US" dirty="0" smtClean="0">
                <a:latin typeface="Arial" panose="020B0604020202020204" pitchFamily="34" charset="0"/>
                <a:cs typeface="Arial" panose="020B0604020202020204" pitchFamily="34" charset="0"/>
              </a:rPr>
              <a:t>Click</a:t>
            </a:r>
            <a:r>
              <a:rPr lang="en-US" baseline="0" dirty="0" smtClean="0">
                <a:latin typeface="Arial" panose="020B0604020202020204" pitchFamily="34" charset="0"/>
                <a:cs typeface="Arial" panose="020B0604020202020204" pitchFamily="34" charset="0"/>
              </a:rPr>
              <a:t> the </a:t>
            </a:r>
            <a:r>
              <a:rPr lang="en-US" b="1" baseline="0" dirty="0" smtClean="0">
                <a:latin typeface="Arial" panose="020B0604020202020204" pitchFamily="34" charset="0"/>
                <a:cs typeface="Arial" panose="020B0604020202020204" pitchFamily="34" charset="0"/>
              </a:rPr>
              <a:t>Capture</a:t>
            </a:r>
            <a:r>
              <a:rPr lang="en-US" b="0" baseline="0" dirty="0" smtClean="0">
                <a:latin typeface="Arial" panose="020B0604020202020204" pitchFamily="34" charset="0"/>
                <a:cs typeface="Arial" panose="020B0604020202020204" pitchFamily="34" charset="0"/>
              </a:rPr>
              <a:t> drop-down arrow</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Step 2. </a:t>
            </a:r>
            <a:r>
              <a:rPr lang="en-US" dirty="0" smtClean="0">
                <a:latin typeface="Arial" panose="020B0604020202020204" pitchFamily="34" charset="0"/>
                <a:cs typeface="Arial" panose="020B0604020202020204" pitchFamily="34" charset="0"/>
              </a:rPr>
              <a:t>Right</a:t>
            </a:r>
            <a:r>
              <a:rPr lang="en-US" baseline="0" dirty="0" smtClean="0">
                <a:latin typeface="Arial" panose="020B0604020202020204" pitchFamily="34" charset="0"/>
                <a:cs typeface="Arial" panose="020B0604020202020204" pitchFamily="34" charset="0"/>
              </a:rPr>
              <a:t> </a:t>
            </a:r>
            <a:r>
              <a:rPr lang="en-US" b="0" baseline="0" dirty="0" smtClean="0">
                <a:latin typeface="Arial" panose="020B0604020202020204" pitchFamily="34" charset="0"/>
                <a:cs typeface="Arial" panose="020B0604020202020204" pitchFamily="34" charset="0"/>
              </a:rPr>
              <a:t>click on the</a:t>
            </a:r>
            <a:r>
              <a:rPr lang="en-US" b="1" baseline="0" dirty="0" smtClean="0">
                <a:latin typeface="Arial" panose="020B0604020202020204" pitchFamily="34" charset="0"/>
                <a:cs typeface="Arial" panose="020B0604020202020204" pitchFamily="34" charset="0"/>
              </a:rPr>
              <a:t> Package Mode</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Step</a:t>
            </a:r>
            <a:r>
              <a:rPr lang="en-US" baseline="0" dirty="0" smtClean="0">
                <a:latin typeface="Arial" panose="020B0604020202020204" pitchFamily="34" charset="0"/>
                <a:cs typeface="Arial" panose="020B0604020202020204" pitchFamily="34" charset="0"/>
              </a:rPr>
              <a:t> 3. Select </a:t>
            </a:r>
            <a:r>
              <a:rPr lang="en-US" b="1" baseline="0" dirty="0" smtClean="0">
                <a:latin typeface="Arial" panose="020B0604020202020204" pitchFamily="34" charset="0"/>
                <a:cs typeface="Arial" panose="020B0604020202020204" pitchFamily="34" charset="0"/>
              </a:rPr>
              <a:t>Set as Default </a:t>
            </a:r>
            <a:r>
              <a:rPr lang="en-US" b="0" baseline="0" dirty="0" smtClean="0">
                <a:latin typeface="Arial" panose="020B0604020202020204" pitchFamily="34" charset="0"/>
                <a:cs typeface="Arial" panose="020B0604020202020204" pitchFamily="34" charset="0"/>
              </a:rPr>
              <a:t>Action</a:t>
            </a:r>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8"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18138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pPr lvl="0"/>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195976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8" y="4260850"/>
            <a:ext cx="6387253" cy="4183380"/>
          </a:xfrm>
        </p:spPr>
        <p:txBody>
          <a:bodyPr/>
          <a:lstStyle/>
          <a:p>
            <a:r>
              <a:rPr lang="en-US" sz="1100" dirty="0">
                <a:latin typeface="Arial" panose="020B0604020202020204" pitchFamily="34" charset="0"/>
                <a:cs typeface="Arial" panose="020B0604020202020204" pitchFamily="34" charset="0"/>
              </a:rPr>
              <a:t>Step 4: Click the Applications drop-down arrow</a:t>
            </a:r>
          </a:p>
          <a:p>
            <a:r>
              <a:rPr lang="en-US" sz="1100" dirty="0">
                <a:latin typeface="Arial" panose="020B0604020202020204" pitchFamily="34" charset="0"/>
                <a:cs typeface="Arial" panose="020B0604020202020204" pitchFamily="34" charset="0"/>
              </a:rPr>
              <a:t>Step 5: Right Click the KEES Case Application Plan, and </a:t>
            </a:r>
          </a:p>
          <a:p>
            <a:r>
              <a:rPr lang="en-US" sz="1100" dirty="0">
                <a:latin typeface="Arial" panose="020B0604020202020204" pitchFamily="34" charset="0"/>
                <a:cs typeface="Arial" panose="020B0604020202020204" pitchFamily="34" charset="0"/>
              </a:rPr>
              <a:t>Step 6: Select Set as Default Action</a:t>
            </a:r>
            <a:r>
              <a:rPr lang="en-US" sz="1100" i="1" dirty="0">
                <a:latin typeface="Arial" panose="020B0604020202020204" pitchFamily="34" charset="0"/>
                <a:cs typeface="Arial" panose="020B0604020202020204" pitchFamily="34" charset="0"/>
              </a:rPr>
              <a:t/>
            </a:r>
            <a:br>
              <a:rPr lang="en-US" sz="1100" i="1" dirty="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8"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18138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614034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pPr lvl="0"/>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195976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pPr defTabSz="931637">
              <a:defRPr/>
            </a:pPr>
            <a:r>
              <a:rPr lang="en-US" dirty="0" smtClean="0">
                <a:latin typeface="Arial" panose="020B0604020202020204" pitchFamily="34" charset="0"/>
                <a:cs typeface="Arial" panose="020B0604020202020204" pitchFamily="34" charset="0"/>
              </a:rPr>
              <a:t>Now let’s look at ImageNow Processing by starting with basic</a:t>
            </a:r>
            <a:r>
              <a:rPr lang="en-US" baseline="0" dirty="0" smtClean="0">
                <a:latin typeface="Arial" panose="020B0604020202020204" pitchFamily="34" charset="0"/>
                <a:cs typeface="Arial" panose="020B0604020202020204" pitchFamily="34" charset="0"/>
              </a:rPr>
              <a:t> ImageNow navigation.</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0"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anose="020B0604020202020204" pitchFamily="34" charset="0"/>
                <a:cs typeface="Arial" panose="020B0604020202020204" pitchFamily="34" charset="0"/>
              </a:rPr>
              <a:t>DCF will only</a:t>
            </a:r>
            <a:r>
              <a:rPr lang="en-US" baseline="0" dirty="0" smtClean="0">
                <a:latin typeface="Arial" panose="020B0604020202020204" pitchFamily="34" charset="0"/>
                <a:cs typeface="Arial" panose="020B0604020202020204" pitchFamily="34" charset="0"/>
              </a:rPr>
              <a:t> use Package Mode.  This mode is used in scanner capture profiles and is intended for walk-up or point-of-registration situations.</a:t>
            </a:r>
          </a:p>
          <a:p>
            <a:endParaRPr lang="en-US" baseline="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a:p>
            <a:endParaRPr lang="en-US" sz="1800"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latin typeface="Arial" pitchFamily="34" charset="0"/>
                <a:cs typeface="Arial" pitchFamily="34" charset="0"/>
              </a:rPr>
              <a:t>Repeat: A </a:t>
            </a:r>
            <a:r>
              <a:rPr lang="en-US" b="1" dirty="0">
                <a:latin typeface="Arial" pitchFamily="34" charset="0"/>
                <a:cs typeface="Arial" pitchFamily="34" charset="0"/>
              </a:rPr>
              <a:t>LearnMode Application Plan </a:t>
            </a:r>
            <a:r>
              <a:rPr lang="en-US" dirty="0">
                <a:latin typeface="Arial" pitchFamily="34" charset="0"/>
                <a:cs typeface="Arial" pitchFamily="34" charset="0"/>
              </a:rPr>
              <a:t>is linked to pages within KEES to extract data for the designated index values.</a:t>
            </a:r>
          </a:p>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064226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latin typeface="Arial" pitchFamily="34" charset="0"/>
                <a:cs typeface="Arial" pitchFamily="34" charset="0"/>
              </a:rPr>
              <a:t>Repeat: A </a:t>
            </a:r>
            <a:r>
              <a:rPr lang="en-US" b="1" dirty="0">
                <a:latin typeface="Arial" pitchFamily="34" charset="0"/>
                <a:cs typeface="Arial" pitchFamily="34" charset="0"/>
              </a:rPr>
              <a:t>LearnMode Application Plan </a:t>
            </a:r>
            <a:r>
              <a:rPr lang="en-US" dirty="0">
                <a:latin typeface="Arial" pitchFamily="34" charset="0"/>
                <a:cs typeface="Arial" pitchFamily="34" charset="0"/>
              </a:rPr>
              <a:t>is linked to pages within KEES to extract data for the designated index values.</a:t>
            </a:r>
          </a:p>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064226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dirty="0">
                <a:latin typeface="Arial" pitchFamily="34" charset="0"/>
                <a:cs typeface="Arial" pitchFamily="34" charset="0"/>
              </a:rPr>
              <a:t>A </a:t>
            </a:r>
            <a:r>
              <a:rPr lang="en-US" b="1" dirty="0">
                <a:latin typeface="Arial" pitchFamily="34" charset="0"/>
                <a:cs typeface="Arial" pitchFamily="34" charset="0"/>
              </a:rPr>
              <a:t>Manual Application Plan </a:t>
            </a:r>
            <a:r>
              <a:rPr lang="en-US" dirty="0">
                <a:latin typeface="Arial" pitchFamily="34" charset="0"/>
                <a:cs typeface="Arial" pitchFamily="34" charset="0"/>
              </a:rPr>
              <a:t>will require the user to populate the designated indexing value by typing each value.</a:t>
            </a:r>
          </a:p>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06422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dirty="0">
                <a:latin typeface="Arial" pitchFamily="34" charset="0"/>
                <a:cs typeface="Arial" pitchFamily="34" charset="0"/>
              </a:rPr>
              <a:t>A </a:t>
            </a:r>
            <a:r>
              <a:rPr lang="en-US" b="1" dirty="0">
                <a:latin typeface="Arial" pitchFamily="34" charset="0"/>
                <a:cs typeface="Arial" pitchFamily="34" charset="0"/>
              </a:rPr>
              <a:t>Manual Application Plan </a:t>
            </a:r>
            <a:r>
              <a:rPr lang="en-US" dirty="0">
                <a:latin typeface="Arial" pitchFamily="34" charset="0"/>
                <a:cs typeface="Arial" pitchFamily="34" charset="0"/>
              </a:rPr>
              <a:t>will require the user to populate the designated indexing value by typing each value.</a:t>
            </a:r>
          </a:p>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064226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latin typeface="Arial" pitchFamily="34" charset="0"/>
                <a:cs typeface="Arial" pitchFamily="34" charset="0"/>
              </a:rPr>
              <a:t>Repeat: A </a:t>
            </a:r>
            <a:r>
              <a:rPr lang="en-US" b="1" dirty="0">
                <a:latin typeface="Arial" pitchFamily="34" charset="0"/>
                <a:cs typeface="Arial" pitchFamily="34" charset="0"/>
              </a:rPr>
              <a:t>Manual Application Plan </a:t>
            </a:r>
            <a:r>
              <a:rPr lang="en-US" dirty="0">
                <a:latin typeface="Arial" pitchFamily="34" charset="0"/>
                <a:cs typeface="Arial" pitchFamily="34" charset="0"/>
              </a:rPr>
              <a:t>will require the user to populate the designated indexing value by typing each value.</a:t>
            </a:r>
          </a:p>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064226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latin typeface="Arial" pitchFamily="34" charset="0"/>
                <a:cs typeface="Arial" pitchFamily="34" charset="0"/>
              </a:rPr>
              <a:t>Repeat: A </a:t>
            </a:r>
            <a:r>
              <a:rPr lang="en-US" b="1" dirty="0">
                <a:latin typeface="Arial" pitchFamily="34" charset="0"/>
                <a:cs typeface="Arial" pitchFamily="34" charset="0"/>
              </a:rPr>
              <a:t>Manual Application Plan </a:t>
            </a:r>
            <a:r>
              <a:rPr lang="en-US" dirty="0">
                <a:latin typeface="Arial" pitchFamily="34" charset="0"/>
                <a:cs typeface="Arial" pitchFamily="34" charset="0"/>
              </a:rPr>
              <a:t>will require the user to populate the designated indexing value by typing each value.</a:t>
            </a:r>
          </a:p>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064226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r>
              <a:rPr lang="en-US" dirty="0">
                <a:latin typeface="Arial" panose="020B0604020202020204" pitchFamily="34" charset="0"/>
                <a:cs typeface="Arial" panose="020B0604020202020204" pitchFamily="34" charset="0"/>
              </a:rPr>
              <a:t>Users must start a new instance of Internet Explorer, and not simply utilize a new tab in their current Internet Explorer session.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8"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18138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a:p>
            <a:endParaRPr lang="en-US" sz="1800"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a:p>
            <a:endParaRPr lang="en-US" sz="1800"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a:defRPr/>
            </a:pPr>
            <a:r>
              <a:rPr lang="en-US" sz="1800" dirty="0"/>
              <a:t>Interactive Slide</a:t>
            </a:r>
          </a:p>
          <a:p>
            <a:endParaRPr lang="en-US" sz="1800" dirty="0"/>
          </a:p>
          <a:p>
            <a:endParaRPr lang="en-US" sz="1800"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a:p>
            <a:endParaRPr lang="en-US" sz="1800"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anose="020B0604020202020204" pitchFamily="34" charset="0"/>
                <a:cs typeface="Arial" panose="020B0604020202020204" pitchFamily="34" charset="0"/>
              </a:rPr>
              <a:t>The KEES Imaging Solution is the Enterprise Content Management is also known</a:t>
            </a:r>
            <a:r>
              <a:rPr lang="en-US" baseline="0" dirty="0" smtClean="0">
                <a:latin typeface="Arial" panose="020B0604020202020204" pitchFamily="34" charset="0"/>
                <a:cs typeface="Arial" panose="020B0604020202020204" pitchFamily="34" charset="0"/>
              </a:rPr>
              <a:t> as ECM.  This system takes physical documents and stores them digital in an organized folders for DCF and Medical programs.  This is also referred to as Imaging.</a:t>
            </a:r>
          </a:p>
          <a:p>
            <a:r>
              <a:rPr lang="en-US" baseline="0" dirty="0" err="1" smtClean="0">
                <a:latin typeface="Arial" panose="020B0604020202020204" pitchFamily="34" charset="0"/>
                <a:cs typeface="Arial" panose="020B0604020202020204" pitchFamily="34" charset="0"/>
              </a:rPr>
              <a:t>ImageNow</a:t>
            </a:r>
            <a:r>
              <a:rPr lang="en-US" baseline="0" dirty="0" smtClean="0">
                <a:latin typeface="Arial" panose="020B0604020202020204" pitchFamily="34" charset="0"/>
                <a:cs typeface="Arial" panose="020B0604020202020204" pitchFamily="34" charset="0"/>
              </a:rPr>
              <a:t> is the software that will be utilized to capture and store electronic images.</a:t>
            </a:r>
          </a:p>
          <a:p>
            <a:endParaRPr lang="en-US" baseline="0" dirty="0" smtClean="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a:p>
            <a:endParaRPr lang="en-US" sz="1800"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a:defRPr/>
            </a:pPr>
            <a:r>
              <a:rPr lang="en-US" dirty="0">
                <a:latin typeface="Arial" panose="020B0604020202020204" pitchFamily="34" charset="0"/>
                <a:cs typeface="Arial" panose="020B0604020202020204" pitchFamily="34" charset="0"/>
              </a:rPr>
              <a:t>Interactive Slide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**User can select the “Always use this profile” checkbox to avoid this dialog box in future.</a:t>
            </a: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a:p>
            <a:endParaRPr lang="en-US" sz="1800"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a:p>
            <a:endParaRPr lang="en-US" sz="1800"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a:defRPr/>
            </a:pPr>
            <a:r>
              <a:rPr lang="en-US" sz="1800" dirty="0"/>
              <a:t>Interactive Slide</a:t>
            </a:r>
          </a:p>
          <a:p>
            <a:endParaRPr lang="en-US" sz="1800" dirty="0"/>
          </a:p>
          <a:p>
            <a:endParaRPr lang="en-US" sz="1800"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Review your document for readability.</a:t>
            </a:r>
          </a:p>
          <a:p>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There are two ways you can “Submit” the document.  </a:t>
            </a:r>
          </a:p>
          <a:p>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614034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pPr lvl="0"/>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1959762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pPr defTabSz="931637">
              <a:defRPr/>
            </a:pPr>
            <a:r>
              <a:rPr lang="en-US" dirty="0" smtClean="0">
                <a:latin typeface="Arial" panose="020B0604020202020204" pitchFamily="34" charset="0"/>
                <a:cs typeface="Arial" panose="020B0604020202020204" pitchFamily="34" charset="0"/>
              </a:rPr>
              <a:t>Now let’s look at how</a:t>
            </a:r>
            <a:r>
              <a:rPr lang="en-US" baseline="0" dirty="0" smtClean="0">
                <a:latin typeface="Arial" panose="020B0604020202020204" pitchFamily="34" charset="0"/>
                <a:cs typeface="Arial" panose="020B0604020202020204" pitchFamily="34" charset="0"/>
              </a:rPr>
              <a:t> to retrieve those documents. </a:t>
            </a:r>
            <a:endParaRPr lang="en-US" dirty="0">
              <a:latin typeface="Arial" panose="020B0604020202020204" pitchFamily="34" charset="0"/>
              <a:cs typeface="Arial" panose="020B0604020202020204" pitchFamily="34" charset="0"/>
            </a:endParaRPr>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latin typeface="Arial" panose="020B0604020202020204" pitchFamily="34" charset="0"/>
                <a:cs typeface="Arial" panose="020B0604020202020204" pitchFamily="34" charset="0"/>
              </a:rPr>
              <a:t>Ability to access an electronic file from anywhere in the state.</a:t>
            </a:r>
          </a:p>
          <a:p>
            <a:r>
              <a:rPr lang="en-US" baseline="0" dirty="0" smtClean="0">
                <a:latin typeface="Arial" panose="020B0604020202020204" pitchFamily="34" charset="0"/>
                <a:cs typeface="Arial" panose="020B0604020202020204" pitchFamily="34" charset="0"/>
              </a:rPr>
              <a:t>Gives workers electronic accessibility from their computer to documents previously kept in a paper file.  </a:t>
            </a:r>
          </a:p>
          <a:p>
            <a:r>
              <a:rPr lang="en-US" baseline="0" dirty="0" smtClean="0">
                <a:latin typeface="Arial" panose="020B0604020202020204" pitchFamily="34" charset="0"/>
                <a:cs typeface="Arial" panose="020B0604020202020204" pitchFamily="34" charset="0"/>
              </a:rPr>
              <a:t>Ability to transfer a case and supporting documentation to another county electronically. </a:t>
            </a:r>
            <a:endParaRPr lang="en-US" b="1" i="1" u="none"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Allows ImageNow users to view case specific documents across programs within KEES.  Example:  Medical/EES documents will be viewable for all ImageNow Users. </a:t>
            </a: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a:defRPr/>
            </a:pPr>
            <a:r>
              <a:rPr lang="en-US" dirty="0">
                <a:latin typeface="Arial" panose="020B0604020202020204" pitchFamily="34" charset="0"/>
                <a:cs typeface="Arial" panose="020B0604020202020204" pitchFamily="34" charset="0"/>
              </a:rPr>
              <a:t>Images Button in KEES are located on relevant KEES pages and will retrieve documents related to that page.  For example: The income page will only retrieve documents related to income like pay stubs, tax forms, etc.   This is controlled through the document type.   Some document types may be visible from multiple KEES pages.  We will walk through this process.</a:t>
            </a:r>
          </a:p>
          <a:p>
            <a:pPr marL="457133" lvl="1"/>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We will select the “Allow” button.”</a:t>
            </a:r>
          </a:p>
          <a:p>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7081334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Interactive Slide</a:t>
            </a:r>
          </a:p>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7081334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708133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latin typeface="Arial" panose="020B0604020202020204" pitchFamily="34" charset="0"/>
                <a:cs typeface="Arial" panose="020B0604020202020204" pitchFamily="34" charset="0"/>
              </a:rPr>
              <a:t>Interactive Slide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There will be times when you will need to retrieve documents that are not associated to a KEES</a:t>
            </a:r>
            <a:r>
              <a:rPr lang="en-US" baseline="0" dirty="0" smtClean="0">
                <a:latin typeface="Arial" panose="020B0604020202020204" pitchFamily="34" charset="0"/>
                <a:cs typeface="Arial" panose="020B0604020202020204" pitchFamily="34" charset="0"/>
              </a:rPr>
              <a:t> case.  For example your non-medical applications, documents for Work Programs and unknown documents.  Let’s see what steps are involved with this process. </a:t>
            </a:r>
          </a:p>
          <a:p>
            <a:r>
              <a:rPr lang="en-US" baseline="0" dirty="0" smtClean="0">
                <a:latin typeface="Arial" panose="020B0604020202020204" pitchFamily="34" charset="0"/>
                <a:cs typeface="Arial" panose="020B0604020202020204" pitchFamily="34" charset="0"/>
              </a:rPr>
              <a:t>Step 1.  Log on to </a:t>
            </a:r>
            <a:r>
              <a:rPr lang="en-US" baseline="0" dirty="0" err="1" smtClean="0">
                <a:latin typeface="Arial" panose="020B0604020202020204" pitchFamily="34" charset="0"/>
                <a:cs typeface="Arial" panose="020B0604020202020204" pitchFamily="34" charset="0"/>
              </a:rPr>
              <a:t>ImageNow</a:t>
            </a:r>
            <a:r>
              <a:rPr lang="en-US" baseline="0" dirty="0" smtClean="0">
                <a:latin typeface="Arial" panose="020B0604020202020204" pitchFamily="34" charset="0"/>
                <a:cs typeface="Arial" panose="020B0604020202020204" pitchFamily="34" charset="0"/>
              </a:rPr>
              <a:t>.</a:t>
            </a:r>
          </a:p>
          <a:p>
            <a:r>
              <a:rPr lang="en-US" baseline="0" dirty="0" smtClean="0">
                <a:latin typeface="Arial" panose="020B0604020202020204" pitchFamily="34" charset="0"/>
                <a:cs typeface="Arial" panose="020B0604020202020204" pitchFamily="34" charset="0"/>
              </a:rPr>
              <a:t>Step 2. </a:t>
            </a:r>
            <a:r>
              <a:rPr lang="en-US" baseline="0" dirty="0" err="1" smtClean="0">
                <a:latin typeface="Arial" panose="020B0604020202020204" pitchFamily="34" charset="0"/>
                <a:cs typeface="Arial" panose="020B0604020202020204" pitchFamily="34" charset="0"/>
              </a:rPr>
              <a:t>ImageNow</a:t>
            </a:r>
            <a:r>
              <a:rPr lang="en-US" baseline="0" dirty="0" smtClean="0">
                <a:latin typeface="Arial" panose="020B0604020202020204" pitchFamily="34" charset="0"/>
                <a:cs typeface="Arial" panose="020B0604020202020204" pitchFamily="34" charset="0"/>
              </a:rPr>
              <a:t> Toolbar will be displayed.  Navigate to the Document View drop-down on the </a:t>
            </a:r>
            <a:r>
              <a:rPr lang="en-US" baseline="0" dirty="0" err="1" smtClean="0">
                <a:latin typeface="Arial" panose="020B0604020202020204" pitchFamily="34" charset="0"/>
                <a:cs typeface="Arial" panose="020B0604020202020204" pitchFamily="34" charset="0"/>
              </a:rPr>
              <a:t>ImageNow</a:t>
            </a:r>
            <a:r>
              <a:rPr lang="en-US" baseline="0" dirty="0" smtClean="0">
                <a:latin typeface="Arial" panose="020B0604020202020204" pitchFamily="34" charset="0"/>
                <a:cs typeface="Arial" panose="020B0604020202020204" pitchFamily="34" charset="0"/>
              </a:rPr>
              <a:t> Toolbar and click on KEES DCF Non-Medical Documents as the desired Documents View filter.</a:t>
            </a:r>
          </a:p>
          <a:p>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9250214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86">
              <a:defRPr/>
            </a:pPr>
            <a:r>
              <a:rPr lang="en-US" dirty="0">
                <a:latin typeface="Arial" panose="020B0604020202020204" pitchFamily="34" charset="0"/>
                <a:cs typeface="Arial" panose="020B0604020202020204" pitchFamily="34" charset="0"/>
              </a:rPr>
              <a:t>Interactive Slide</a:t>
            </a:r>
          </a:p>
          <a:p>
            <a:pPr defTabSz="931586">
              <a:defRPr/>
            </a:pPr>
            <a:endParaRPr lang="en-US" dirty="0" smtClean="0">
              <a:latin typeface="Arial" panose="020B0604020202020204" pitchFamily="34" charset="0"/>
              <a:cs typeface="Arial" panose="020B0604020202020204" pitchFamily="34" charset="0"/>
            </a:endParaRPr>
          </a:p>
          <a:p>
            <a:pPr defTabSz="931586">
              <a:defRPr/>
            </a:pPr>
            <a:r>
              <a:rPr lang="en-US" dirty="0" smtClean="0">
                <a:latin typeface="Arial" panose="020B0604020202020204" pitchFamily="34" charset="0"/>
                <a:cs typeface="Arial" panose="020B0604020202020204" pitchFamily="34" charset="0"/>
              </a:rPr>
              <a:t>Step</a:t>
            </a:r>
            <a:r>
              <a:rPr lang="en-US" baseline="0" dirty="0" smtClean="0">
                <a:latin typeface="Arial" panose="020B0604020202020204" pitchFamily="34" charset="0"/>
                <a:cs typeface="Arial" panose="020B0604020202020204" pitchFamily="34" charset="0"/>
              </a:rPr>
              <a:t> 3.  The </a:t>
            </a:r>
            <a:r>
              <a:rPr lang="en-US" baseline="0" dirty="0" err="1" smtClean="0">
                <a:latin typeface="Arial" panose="020B0604020202020204" pitchFamily="34" charset="0"/>
                <a:cs typeface="Arial" panose="020B0604020202020204" pitchFamily="34" charset="0"/>
              </a:rPr>
              <a:t>ImageNow</a:t>
            </a:r>
            <a:r>
              <a:rPr lang="en-US" baseline="0" dirty="0" smtClean="0">
                <a:latin typeface="Arial" panose="020B0604020202020204" pitchFamily="34" charset="0"/>
                <a:cs typeface="Arial" panose="020B0604020202020204" pitchFamily="34" charset="0"/>
              </a:rPr>
              <a:t> Explorer will open.</a:t>
            </a:r>
          </a:p>
          <a:p>
            <a:pPr defTabSz="931586">
              <a:defRPr/>
            </a:pPr>
            <a:r>
              <a:rPr lang="en-US" baseline="0" dirty="0" smtClean="0">
                <a:latin typeface="Arial" panose="020B0604020202020204" pitchFamily="34" charset="0"/>
                <a:cs typeface="Arial" panose="020B0604020202020204" pitchFamily="34" charset="0"/>
              </a:rPr>
              <a:t>Step 4.  You can do a quick search by using the drop-down list or (Click the mouse) by using filters under the document type.</a:t>
            </a:r>
          </a:p>
          <a:p>
            <a:pPr defTabSz="931586">
              <a:defRPr/>
            </a:pPr>
            <a:endParaRPr lang="en-US" baseline="0" dirty="0" smtClean="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0279115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86">
              <a:defRPr/>
            </a:pPr>
            <a:r>
              <a:rPr lang="en-US" dirty="0">
                <a:latin typeface="Arial" panose="020B0604020202020204" pitchFamily="34" charset="0"/>
                <a:cs typeface="Arial" panose="020B0604020202020204" pitchFamily="34" charset="0"/>
              </a:rPr>
              <a:t>Interactive Slide</a:t>
            </a:r>
          </a:p>
          <a:p>
            <a:pPr defTabSz="931586">
              <a:defRPr/>
            </a:pPr>
            <a:endParaRPr lang="en-US" dirty="0" smtClean="0">
              <a:latin typeface="Arial" panose="020B0604020202020204" pitchFamily="34" charset="0"/>
              <a:cs typeface="Arial" panose="020B0604020202020204" pitchFamily="34" charset="0"/>
            </a:endParaRPr>
          </a:p>
          <a:p>
            <a:pPr defTabSz="931586">
              <a:defRPr/>
            </a:pPr>
            <a:r>
              <a:rPr lang="en-US" dirty="0" smtClean="0">
                <a:latin typeface="Arial" panose="020B0604020202020204" pitchFamily="34" charset="0"/>
                <a:cs typeface="Arial" panose="020B0604020202020204" pitchFamily="34" charset="0"/>
              </a:rPr>
              <a:t>Once</a:t>
            </a:r>
            <a:r>
              <a:rPr lang="en-US" baseline="0" dirty="0" smtClean="0">
                <a:latin typeface="Arial" panose="020B0604020202020204" pitchFamily="34" charset="0"/>
                <a:cs typeface="Arial" panose="020B0604020202020204" pitchFamily="34" charset="0"/>
              </a:rPr>
              <a:t> you have entered your search criteria.  You would click the word “Go.” which is Step 5 of this process.</a:t>
            </a:r>
          </a:p>
          <a:p>
            <a:pPr defTabSz="931586">
              <a:defRPr/>
            </a:pPr>
            <a:r>
              <a:rPr lang="en-US" baseline="0" dirty="0" smtClean="0">
                <a:latin typeface="Arial" panose="020B0604020202020204" pitchFamily="34" charset="0"/>
                <a:cs typeface="Arial" panose="020B0604020202020204" pitchFamily="34" charset="0"/>
              </a:rPr>
              <a:t>Step 6.  The search results page will display with the list of documents.  Double click the document you want to view.</a:t>
            </a:r>
          </a:p>
          <a:p>
            <a:pPr defTabSz="931586">
              <a:defRPr/>
            </a:pP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027911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86">
              <a:defRPr/>
            </a:pPr>
            <a:r>
              <a:rPr lang="en-US" dirty="0" smtClean="0">
                <a:latin typeface="Arial" panose="020B0604020202020204" pitchFamily="34" charset="0"/>
                <a:cs typeface="Arial" panose="020B0604020202020204" pitchFamily="34" charset="0"/>
              </a:rPr>
              <a:t>Step</a:t>
            </a:r>
            <a:r>
              <a:rPr lang="en-US" baseline="0" dirty="0" smtClean="0">
                <a:latin typeface="Arial" panose="020B0604020202020204" pitchFamily="34" charset="0"/>
                <a:cs typeface="Arial" panose="020B0604020202020204" pitchFamily="34" charset="0"/>
              </a:rPr>
              <a:t> 7.  The Document will open in the </a:t>
            </a:r>
            <a:r>
              <a:rPr lang="en-US" baseline="0" dirty="0" err="1" smtClean="0">
                <a:latin typeface="Arial" panose="020B0604020202020204" pitchFamily="34" charset="0"/>
                <a:cs typeface="Arial" panose="020B0604020202020204" pitchFamily="34" charset="0"/>
              </a:rPr>
              <a:t>ImageNowViewer</a:t>
            </a:r>
            <a:r>
              <a:rPr lang="en-US" baseline="0" dirty="0" smtClean="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To close</a:t>
            </a:r>
            <a:r>
              <a:rPr lang="en-US" baseline="0" dirty="0" smtClean="0">
                <a:latin typeface="Arial" panose="020B0604020202020204" pitchFamily="34" charset="0"/>
                <a:cs typeface="Arial" panose="020B0604020202020204" pitchFamily="34" charset="0"/>
              </a:rPr>
              <a:t> the document, select the “X” in the upper right-hand corner.</a:t>
            </a:r>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0279115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6827" y="4415790"/>
            <a:ext cx="5296747" cy="4183380"/>
          </a:xfrm>
        </p:spPr>
        <p:txBody>
          <a:bodyPr/>
          <a:lstStyle/>
          <a:p>
            <a:pPr defTabSz="914266">
              <a:defRPr/>
            </a:pPr>
            <a:r>
              <a:rPr lang="en-US" sz="1100" dirty="0">
                <a:latin typeface="Arial" panose="020B0604020202020204" pitchFamily="34" charset="0"/>
                <a:cs typeface="Arial" panose="020B0604020202020204" pitchFamily="34" charset="0"/>
              </a:rPr>
              <a:t>Interactive Slide</a:t>
            </a:r>
          </a:p>
          <a:p>
            <a:r>
              <a:rPr lang="en-US" sz="1100" dirty="0">
                <a:latin typeface="Arial" panose="020B0604020202020204" pitchFamily="34" charset="0"/>
                <a:cs typeface="Arial" panose="020B0604020202020204" pitchFamily="34" charset="0"/>
              </a:rPr>
              <a:t>First we need to o</a:t>
            </a:r>
            <a:r>
              <a:rPr lang="en-US" dirty="0" smtClean="0">
                <a:latin typeface="Arial" panose="020B0604020202020204" pitchFamily="34" charset="0"/>
                <a:cs typeface="Arial" panose="020B0604020202020204" pitchFamily="34" charset="0"/>
              </a:rPr>
              <a:t>pen </a:t>
            </a:r>
            <a:r>
              <a:rPr lang="en-US" dirty="0">
                <a:latin typeface="Arial" panose="020B0604020202020204" pitchFamily="34" charset="0"/>
                <a:cs typeface="Arial" panose="020B0604020202020204" pitchFamily="34" charset="0"/>
              </a:rPr>
              <a:t>the document needing to be copied in the </a:t>
            </a:r>
            <a:r>
              <a:rPr lang="en-US" dirty="0" err="1">
                <a:latin typeface="Arial" panose="020B0604020202020204" pitchFamily="34" charset="0"/>
                <a:cs typeface="Arial" panose="020B0604020202020204" pitchFamily="34" charset="0"/>
              </a:rPr>
              <a:t>ImageNow</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Viewer.</a:t>
            </a:r>
            <a:r>
              <a:rPr lang="en-US" baseline="0" dirty="0" smtClean="0">
                <a:latin typeface="Arial" panose="020B0604020202020204" pitchFamily="34" charset="0"/>
                <a:cs typeface="Arial" panose="020B0604020202020204" pitchFamily="34" charset="0"/>
              </a:rPr>
              <a:t>  Open the document to verify you have the correct image. (Interactive Screen)</a:t>
            </a:r>
            <a:endParaRPr lang="en-US" dirty="0">
              <a:latin typeface="Arial" panose="020B0604020202020204" pitchFamily="34" charset="0"/>
              <a:cs typeface="Arial" panose="020B0604020202020204" pitchFamily="34" charset="0"/>
            </a:endParaRPr>
          </a:p>
          <a:p>
            <a:pPr defTabSz="931637">
              <a:defRPr/>
            </a:pPr>
            <a:r>
              <a:rPr lang="en-US" sz="1100" dirty="0">
                <a:latin typeface="Arial" panose="020B0604020202020204" pitchFamily="34" charset="0"/>
                <a:cs typeface="Arial" panose="020B0604020202020204" pitchFamily="34" charset="0"/>
              </a:rPr>
              <a:t>Next we will </a:t>
            </a:r>
            <a:r>
              <a:rPr lang="en-US" dirty="0" smtClean="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File </a:t>
            </a:r>
            <a:r>
              <a:rPr lang="en-US" dirty="0">
                <a:latin typeface="Arial" panose="020B0604020202020204" pitchFamily="34" charset="0"/>
                <a:cs typeface="Arial" panose="020B0604020202020204" pitchFamily="34" charset="0"/>
              </a:rPr>
              <a:t>and </a:t>
            </a:r>
            <a:r>
              <a:rPr lang="en-US" b="1" dirty="0">
                <a:latin typeface="Arial" panose="020B0604020202020204" pitchFamily="34" charset="0"/>
                <a:cs typeface="Arial" panose="020B0604020202020204" pitchFamily="34" charset="0"/>
              </a:rPr>
              <a:t>Copy Document</a:t>
            </a:r>
            <a:r>
              <a:rPr lang="en-US" dirty="0" smtClean="0">
                <a:latin typeface="Arial" panose="020B0604020202020204" pitchFamily="34" charset="0"/>
                <a:cs typeface="Arial" panose="020B0604020202020204" pitchFamily="34" charset="0"/>
              </a:rPr>
              <a:t>. (Interactive Screen)   </a:t>
            </a: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Copy Document</a:t>
            </a:r>
            <a:r>
              <a:rPr lang="en-US" dirty="0">
                <a:latin typeface="Arial" panose="020B0604020202020204" pitchFamily="34" charset="0"/>
                <a:cs typeface="Arial" panose="020B0604020202020204" pitchFamily="34" charset="0"/>
              </a:rPr>
              <a:t> dialog will open</a:t>
            </a:r>
            <a:r>
              <a:rPr lang="en-US" dirty="0" smtClean="0">
                <a:latin typeface="Arial" panose="020B0604020202020204" pitchFamily="34" charset="0"/>
                <a:cs typeface="Arial" panose="020B0604020202020204" pitchFamily="34" charset="0"/>
              </a:rPr>
              <a:t>.</a:t>
            </a:r>
          </a:p>
          <a:p>
            <a:pPr defTabSz="931637">
              <a:defRPr/>
            </a:pPr>
            <a:endParaRPr lang="en-US"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18138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endParaRPr lang="en-US" dirty="0" smtClean="0"/>
          </a:p>
          <a:p>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6827" y="4415790"/>
            <a:ext cx="5296747" cy="4183380"/>
          </a:xfrm>
        </p:spPr>
        <p:txBody>
          <a:bodyPr/>
          <a:lstStyle/>
          <a:p>
            <a:pPr defTabSz="914266">
              <a:defRPr/>
            </a:pPr>
            <a:r>
              <a:rPr lang="en-US" dirty="0">
                <a:latin typeface="Arial" panose="020B0604020202020204" pitchFamily="34" charset="0"/>
                <a:cs typeface="Arial" panose="020B0604020202020204" pitchFamily="34" charset="0"/>
              </a:rPr>
              <a:t>Interactive Slide</a:t>
            </a:r>
          </a:p>
          <a:p>
            <a:pPr defTabSz="931637">
              <a:defRPr/>
            </a:pPr>
            <a:r>
              <a:rPr lang="en-US" dirty="0">
                <a:latin typeface="Arial" panose="020B0604020202020204" pitchFamily="34" charset="0"/>
                <a:cs typeface="Arial" panose="020B0604020202020204" pitchFamily="34" charset="0"/>
              </a:rPr>
              <a:t>Next we will select KEES DCF Non-Medical Application Plan.</a:t>
            </a:r>
          </a:p>
          <a:p>
            <a:pPr defTabSz="931637">
              <a:defRPr/>
            </a:pPr>
            <a:r>
              <a:rPr lang="en-US" dirty="0">
                <a:latin typeface="Arial" panose="020B0604020202020204" pitchFamily="34" charset="0"/>
                <a:cs typeface="Arial" panose="020B0604020202020204" pitchFamily="34" charset="0"/>
              </a:rPr>
              <a:t>The Enter Received Date window will appear.  We will just click on “Ok”.  (Interactive Slide)</a:t>
            </a:r>
          </a:p>
          <a:p>
            <a:pPr defTabSz="931637">
              <a:defRPr/>
            </a:pPr>
            <a:r>
              <a:rPr lang="en-US" dirty="0">
                <a:latin typeface="Arial" panose="020B0604020202020204" pitchFamily="34" charset="0"/>
                <a:cs typeface="Arial" panose="020B0604020202020204" pitchFamily="34" charset="0"/>
              </a:rPr>
              <a:t>The Copy Document window will appear with the New Application Plan but with KEES case number.</a:t>
            </a:r>
          </a:p>
          <a:p>
            <a:pPr defTabSz="931637">
              <a:defRPr/>
            </a:pPr>
            <a:endParaRPr lang="en-US" dirty="0">
              <a:latin typeface="Arial" panose="020B0604020202020204" pitchFamily="34" charset="0"/>
              <a:cs typeface="Arial" panose="020B0604020202020204" pitchFamily="34" charset="0"/>
            </a:endParaRPr>
          </a:p>
          <a:p>
            <a:pPr defTabSz="931637">
              <a:defRPr/>
            </a:pPr>
            <a:r>
              <a:rPr lang="en-US" dirty="0">
                <a:latin typeface="Arial" panose="020B0604020202020204" pitchFamily="34" charset="0"/>
                <a:cs typeface="Arial" panose="020B0604020202020204" pitchFamily="34" charset="0"/>
              </a:rPr>
              <a:t>Step 4: Manually enter the KAECSES case information in the Case Number, Case Name, Receive Date &amp; Document Type in the applicable index values.</a:t>
            </a:r>
          </a:p>
          <a:p>
            <a:r>
              <a:rPr lang="en-US" dirty="0">
                <a:latin typeface="Arial" panose="020B0604020202020204" pitchFamily="34" charset="0"/>
                <a:cs typeface="Arial" panose="020B0604020202020204" pitchFamily="34" charset="0"/>
              </a:rPr>
              <a:t>Step 5: In the </a:t>
            </a:r>
            <a:r>
              <a:rPr lang="en-US" b="1" dirty="0">
                <a:latin typeface="Arial" panose="020B0604020202020204" pitchFamily="34" charset="0"/>
                <a:cs typeface="Arial" panose="020B0604020202020204" pitchFamily="34" charset="0"/>
              </a:rPr>
              <a:t>Content</a:t>
            </a:r>
            <a:r>
              <a:rPr lang="en-US" dirty="0">
                <a:latin typeface="Arial" panose="020B0604020202020204" pitchFamily="34" charset="0"/>
                <a:cs typeface="Arial" panose="020B0604020202020204" pitchFamily="34" charset="0"/>
              </a:rPr>
              <a:t> section, select the appropriate radio button, or enter the </a:t>
            </a:r>
            <a:r>
              <a:rPr lang="en-US" b="1" dirty="0">
                <a:latin typeface="Arial" panose="020B0604020202020204" pitchFamily="34" charset="0"/>
                <a:cs typeface="Arial" panose="020B0604020202020204" pitchFamily="34" charset="0"/>
              </a:rPr>
              <a:t>Page range</a:t>
            </a:r>
            <a:r>
              <a:rPr lang="en-US" dirty="0">
                <a:latin typeface="Arial" panose="020B0604020202020204" pitchFamily="34" charset="0"/>
                <a:cs typeface="Arial" panose="020B0604020202020204" pitchFamily="34" charset="0"/>
              </a:rPr>
              <a:t> to indicate the pages to be copied.</a:t>
            </a:r>
          </a:p>
          <a:p>
            <a:r>
              <a:rPr lang="en-US" dirty="0">
                <a:latin typeface="Arial" panose="020B0604020202020204" pitchFamily="34" charset="0"/>
                <a:cs typeface="Arial" panose="020B0604020202020204" pitchFamily="34" charset="0"/>
              </a:rPr>
              <a:t>Step 6: Confirm the </a:t>
            </a:r>
            <a:r>
              <a:rPr lang="en-US" b="1" dirty="0">
                <a:latin typeface="Arial" panose="020B0604020202020204" pitchFamily="34" charset="0"/>
                <a:cs typeface="Arial" panose="020B0604020202020204" pitchFamily="34" charset="0"/>
              </a:rPr>
              <a:t>Remove select pages from current document</a:t>
            </a:r>
            <a:r>
              <a:rPr lang="en-US" dirty="0">
                <a:latin typeface="Arial" panose="020B0604020202020204" pitchFamily="34" charset="0"/>
                <a:cs typeface="Arial" panose="020B0604020202020204" pitchFamily="34" charset="0"/>
              </a:rPr>
              <a:t> checkbox IS NOT selected.</a:t>
            </a:r>
          </a:p>
          <a:p>
            <a:pPr defTabSz="931637">
              <a:defRPr/>
            </a:pPr>
            <a:r>
              <a:rPr lang="en-US" dirty="0">
                <a:latin typeface="Arial" panose="020B0604020202020204" pitchFamily="34" charset="0"/>
                <a:cs typeface="Arial" panose="020B0604020202020204" pitchFamily="34" charset="0"/>
              </a:rPr>
              <a:t>Step 7: Select </a:t>
            </a:r>
            <a:r>
              <a:rPr lang="en-US" b="1" dirty="0">
                <a:latin typeface="Arial" panose="020B0604020202020204" pitchFamily="34" charset="0"/>
                <a:cs typeface="Arial" panose="020B0604020202020204" pitchFamily="34" charset="0"/>
              </a:rPr>
              <a:t>OK</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The Copy Document dialog closes and the original document is present in the ImageNow Viewer.  (Note: The new document has been created; retrieve the document by searching for the document keys applied in Step 4.)</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18138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6827" y="4415790"/>
            <a:ext cx="5296747" cy="4183380"/>
          </a:xfrm>
        </p:spPr>
        <p:txBody>
          <a:bodyPr/>
          <a:lstStyle/>
          <a:p>
            <a:pPr defTabSz="914266">
              <a:defRPr/>
            </a:pPr>
            <a:r>
              <a:rPr lang="en-US" dirty="0">
                <a:latin typeface="Arial" panose="020B0604020202020204" pitchFamily="34" charset="0"/>
                <a:cs typeface="Arial" panose="020B0604020202020204" pitchFamily="34" charset="0"/>
              </a:rPr>
              <a:t>Interactive Slide</a:t>
            </a:r>
          </a:p>
          <a:p>
            <a:pPr defTabSz="931637">
              <a:defRPr/>
            </a:pPr>
            <a:r>
              <a:rPr lang="en-US" dirty="0">
                <a:latin typeface="Arial" panose="020B0604020202020204" pitchFamily="34" charset="0"/>
                <a:cs typeface="Arial" panose="020B0604020202020204" pitchFamily="34" charset="0"/>
              </a:rPr>
              <a:t>Next manually enter the KAECSES case information in the Case Number, Case Name, Receive Date.  </a:t>
            </a:r>
          </a:p>
          <a:p>
            <a:pPr defTabSz="931637">
              <a:defRPr/>
            </a:pPr>
            <a:r>
              <a:rPr lang="en-US" dirty="0">
                <a:latin typeface="Arial" panose="020B0604020202020204" pitchFamily="34" charset="0"/>
                <a:cs typeface="Arial" panose="020B0604020202020204" pitchFamily="34" charset="0"/>
              </a:rPr>
              <a:t>If applicable select the Document Type from the drop-down.  </a:t>
            </a:r>
          </a:p>
          <a:p>
            <a:r>
              <a:rPr lang="en-US" dirty="0">
                <a:latin typeface="Arial" panose="020B0604020202020204" pitchFamily="34" charset="0"/>
                <a:cs typeface="Arial" panose="020B0604020202020204" pitchFamily="34" charset="0"/>
              </a:rPr>
              <a:t>In the </a:t>
            </a:r>
            <a:r>
              <a:rPr lang="en-US" b="1" dirty="0">
                <a:latin typeface="Arial" panose="020B0604020202020204" pitchFamily="34" charset="0"/>
                <a:cs typeface="Arial" panose="020B0604020202020204" pitchFamily="34" charset="0"/>
              </a:rPr>
              <a:t>Content</a:t>
            </a:r>
            <a:r>
              <a:rPr lang="en-US" dirty="0">
                <a:latin typeface="Arial" panose="020B0604020202020204" pitchFamily="34" charset="0"/>
                <a:cs typeface="Arial" panose="020B0604020202020204" pitchFamily="34" charset="0"/>
              </a:rPr>
              <a:t> section, select the appropriate radio button, or enter the </a:t>
            </a:r>
            <a:r>
              <a:rPr lang="en-US" b="1" dirty="0">
                <a:latin typeface="Arial" panose="020B0604020202020204" pitchFamily="34" charset="0"/>
                <a:cs typeface="Arial" panose="020B0604020202020204" pitchFamily="34" charset="0"/>
              </a:rPr>
              <a:t>Page range</a:t>
            </a:r>
            <a:r>
              <a:rPr lang="en-US" dirty="0">
                <a:latin typeface="Arial" panose="020B0604020202020204" pitchFamily="34" charset="0"/>
                <a:cs typeface="Arial" panose="020B0604020202020204" pitchFamily="34" charset="0"/>
              </a:rPr>
              <a:t> to indicate the pages to be copied.</a:t>
            </a:r>
          </a:p>
          <a:p>
            <a:r>
              <a:rPr lang="en-US" dirty="0">
                <a:latin typeface="Arial" panose="020B0604020202020204" pitchFamily="34" charset="0"/>
                <a:cs typeface="Arial" panose="020B0604020202020204" pitchFamily="34" charset="0"/>
              </a:rPr>
              <a:t>Then confirm the </a:t>
            </a:r>
            <a:r>
              <a:rPr lang="en-US" b="1" dirty="0">
                <a:latin typeface="Arial" panose="020B0604020202020204" pitchFamily="34" charset="0"/>
                <a:cs typeface="Arial" panose="020B0604020202020204" pitchFamily="34" charset="0"/>
              </a:rPr>
              <a:t>Remove select pages from current document</a:t>
            </a:r>
            <a:r>
              <a:rPr lang="en-US" dirty="0">
                <a:latin typeface="Arial" panose="020B0604020202020204" pitchFamily="34" charset="0"/>
                <a:cs typeface="Arial" panose="020B0604020202020204" pitchFamily="34" charset="0"/>
              </a:rPr>
              <a:t> checkbox IS NOT selected.</a:t>
            </a:r>
          </a:p>
          <a:p>
            <a:pPr defTabSz="931637">
              <a:defRPr/>
            </a:pPr>
            <a:r>
              <a:rPr lang="en-US" dirty="0">
                <a:latin typeface="Arial" panose="020B0604020202020204" pitchFamily="34" charset="0"/>
                <a:cs typeface="Arial" panose="020B0604020202020204" pitchFamily="34" charset="0"/>
              </a:rPr>
              <a:t>The last step is select </a:t>
            </a:r>
            <a:r>
              <a:rPr lang="en-US" b="1" dirty="0">
                <a:latin typeface="Arial" panose="020B0604020202020204" pitchFamily="34" charset="0"/>
                <a:cs typeface="Arial" panose="020B0604020202020204" pitchFamily="34" charset="0"/>
              </a:rPr>
              <a:t>OK</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The Copy Document dialog closes and the original document is present in the ImageNow Viewer.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18138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dirty="0">
                <a:latin typeface="Arial" panose="020B0604020202020204" pitchFamily="34" charset="0"/>
                <a:cs typeface="Arial" panose="020B0604020202020204" pitchFamily="34" charset="0"/>
              </a:rPr>
              <a:t>Interactive Slide</a:t>
            </a:r>
          </a:p>
          <a:p>
            <a:pPr defTabSz="931637">
              <a:defRPr/>
            </a:pPr>
            <a:endParaRPr lang="en-US" dirty="0">
              <a:latin typeface="Arial" panose="020B0604020202020204" pitchFamily="34" charset="0"/>
              <a:cs typeface="Arial" panose="020B0604020202020204" pitchFamily="34" charset="0"/>
            </a:endParaRPr>
          </a:p>
          <a:p>
            <a:pPr defTabSz="931637">
              <a:defRPr/>
            </a:pPr>
            <a:r>
              <a:rPr lang="en-US" dirty="0">
                <a:latin typeface="Arial" panose="020B0604020202020204" pitchFamily="34" charset="0"/>
                <a:cs typeface="Arial" panose="020B0604020202020204" pitchFamily="34" charset="0"/>
              </a:rPr>
              <a:t>Splitting a document will be required of all applications and supporting documents received through both the Lobby and Non-Lobby processes, if more than one document type. </a:t>
            </a:r>
          </a:p>
          <a:p>
            <a:pPr defTabSz="931637">
              <a:defRPr/>
            </a:pPr>
            <a:endParaRPr lang="en-US" dirty="0">
              <a:latin typeface="Arial" panose="020B0604020202020204" pitchFamily="34" charset="0"/>
              <a:cs typeface="Arial" panose="020B0604020202020204" pitchFamily="34" charset="0"/>
            </a:endParaRPr>
          </a:p>
          <a:p>
            <a:pPr defTabSz="931637">
              <a:defRPr/>
            </a:pPr>
            <a:r>
              <a:rPr lang="en-US" dirty="0">
                <a:latin typeface="Arial" panose="020B0604020202020204" pitchFamily="34" charset="0"/>
                <a:cs typeface="Arial" panose="020B0604020202020204" pitchFamily="34" charset="0"/>
              </a:rPr>
              <a:t>Our first step is to search and Open the document needing to be split in the ImageNow Viewer.</a:t>
            </a:r>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dirty="0">
                <a:latin typeface="Arial" panose="020B0604020202020204" pitchFamily="34" charset="0"/>
                <a:cs typeface="Arial" panose="020B0604020202020204" pitchFamily="34" charset="0"/>
              </a:rPr>
              <a:t>Interactive Slide</a:t>
            </a:r>
          </a:p>
          <a:p>
            <a:pPr defTabSz="931637">
              <a:defRPr/>
            </a:pPr>
            <a:endParaRPr lang="en-US" dirty="0" smtClean="0">
              <a:latin typeface="Arial" panose="020B0604020202020204" pitchFamily="34" charset="0"/>
              <a:cs typeface="Arial" panose="020B0604020202020204" pitchFamily="34" charset="0"/>
            </a:endParaRPr>
          </a:p>
          <a:p>
            <a:pPr defTabSz="931637">
              <a:defRPr/>
            </a:pPr>
            <a:r>
              <a:rPr lang="en-US" dirty="0" smtClean="0">
                <a:latin typeface="Arial" panose="020B0604020202020204" pitchFamily="34" charset="0"/>
                <a:cs typeface="Arial" panose="020B0604020202020204" pitchFamily="34" charset="0"/>
              </a:rPr>
              <a:t>Open the KEES Indexing Form by Selecting</a:t>
            </a:r>
            <a:r>
              <a:rPr lang="en-US" baseline="0" dirty="0" smtClean="0">
                <a:latin typeface="Arial" panose="020B0604020202020204" pitchFamily="34" charset="0"/>
                <a:cs typeface="Arial" panose="020B0604020202020204" pitchFamily="34" charset="0"/>
              </a:rPr>
              <a:t> View, Form or by hitting F12.</a:t>
            </a:r>
          </a:p>
          <a:p>
            <a:pPr defTabSz="931637">
              <a:defRPr/>
            </a:pPr>
            <a:endParaRPr lang="en-US" baseline="0" dirty="0" smtClean="0">
              <a:latin typeface="Arial" panose="020B0604020202020204" pitchFamily="34" charset="0"/>
              <a:cs typeface="Arial" panose="020B0604020202020204" pitchFamily="34" charset="0"/>
            </a:endParaRPr>
          </a:p>
          <a:p>
            <a:pPr defTabSz="931637">
              <a:defRPr/>
            </a:pPr>
            <a:r>
              <a:rPr lang="en-US" baseline="0" dirty="0" smtClean="0">
                <a:latin typeface="Arial" panose="020B0604020202020204" pitchFamily="34" charset="0"/>
                <a:cs typeface="Arial" panose="020B0604020202020204" pitchFamily="34" charset="0"/>
              </a:rPr>
              <a:t>Then select the designated Page range by selecting the specified Page number ranger.</a:t>
            </a:r>
          </a:p>
          <a:p>
            <a:pPr defTabSz="931637">
              <a:defRPr/>
            </a:pPr>
            <a:endParaRPr lang="en-US" baseline="0" dirty="0" smtClean="0">
              <a:latin typeface="Arial" panose="020B0604020202020204" pitchFamily="34" charset="0"/>
              <a:cs typeface="Arial" panose="020B0604020202020204" pitchFamily="34" charset="0"/>
            </a:endParaRPr>
          </a:p>
          <a:p>
            <a:pPr defTabSz="931637">
              <a:defRPr/>
            </a:pPr>
            <a:r>
              <a:rPr lang="en-US" baseline="0" dirty="0" smtClean="0">
                <a:latin typeface="Arial" panose="020B0604020202020204" pitchFamily="34" charset="0"/>
                <a:cs typeface="Arial" panose="020B0604020202020204" pitchFamily="34" charset="0"/>
              </a:rPr>
              <a:t>Next select the appropriate Document Category and the Doc Type values from the drop-down list.  The Doc Type list will vary in values depending upon your Document Category.</a:t>
            </a:r>
          </a:p>
          <a:p>
            <a:pPr defTabSz="931637">
              <a:defRPr/>
            </a:pPr>
            <a:endParaRPr lang="en-US" baseline="0" dirty="0" smtClean="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dirty="0">
                <a:latin typeface="Arial" panose="020B0604020202020204" pitchFamily="34" charset="0"/>
                <a:cs typeface="Arial" panose="020B0604020202020204" pitchFamily="34" charset="0"/>
              </a:rPr>
              <a:t>Interactive Slide</a:t>
            </a:r>
          </a:p>
          <a:p>
            <a:pPr defTabSz="931637">
              <a:defRPr/>
            </a:pPr>
            <a:endParaRPr lang="en-US" dirty="0">
              <a:latin typeface="Arial" panose="020B0604020202020204" pitchFamily="34" charset="0"/>
              <a:cs typeface="Arial" panose="020B0604020202020204" pitchFamily="34" charset="0"/>
            </a:endParaRPr>
          </a:p>
          <a:p>
            <a:pPr defTabSz="931637">
              <a:defRPr/>
            </a:pPr>
            <a:r>
              <a:rPr lang="en-US" dirty="0">
                <a:latin typeface="Arial" panose="020B0604020202020204" pitchFamily="34" charset="0"/>
                <a:cs typeface="Arial" panose="020B0604020202020204" pitchFamily="34" charset="0"/>
              </a:rPr>
              <a:t>Then select the Copy on the </a:t>
            </a:r>
            <a:r>
              <a:rPr lang="en-US" dirty="0" err="1">
                <a:latin typeface="Arial" panose="020B0604020202020204" pitchFamily="34" charset="0"/>
                <a:cs typeface="Arial" panose="020B0604020202020204" pitchFamily="34" charset="0"/>
              </a:rPr>
              <a:t>eForm</a:t>
            </a:r>
            <a:r>
              <a:rPr lang="en-US" dirty="0">
                <a:latin typeface="Arial" panose="020B0604020202020204" pitchFamily="34" charset="0"/>
                <a:cs typeface="Arial" panose="020B0604020202020204" pitchFamily="34" charset="0"/>
              </a:rPr>
              <a:t>.</a:t>
            </a:r>
          </a:p>
          <a:p>
            <a:pPr defTabSz="931637">
              <a:defRPr/>
            </a:pPr>
            <a:endParaRPr lang="en-US" dirty="0">
              <a:latin typeface="Arial" panose="020B0604020202020204" pitchFamily="34" charset="0"/>
              <a:cs typeface="Arial" panose="020B0604020202020204" pitchFamily="34" charset="0"/>
            </a:endParaRPr>
          </a:p>
          <a:p>
            <a:pPr defTabSz="931637">
              <a:defRPr/>
            </a:pPr>
            <a:r>
              <a:rPr lang="en-US" dirty="0">
                <a:latin typeface="Arial" panose="020B0604020202020204" pitchFamily="34" charset="0"/>
                <a:cs typeface="Arial" panose="020B0604020202020204" pitchFamily="34" charset="0"/>
              </a:rPr>
              <a:t>The following message will appear, letting you know that the pages have been assigned.  You would select “OK”.</a:t>
            </a:r>
          </a:p>
          <a:p>
            <a:pPr defTabSz="931637">
              <a:defRPr/>
            </a:pPr>
            <a:endParaRPr lang="en-US" dirty="0">
              <a:latin typeface="Arial" panose="020B0604020202020204" pitchFamily="34" charset="0"/>
              <a:cs typeface="Arial" panose="020B0604020202020204" pitchFamily="34" charset="0"/>
            </a:endParaRPr>
          </a:p>
          <a:p>
            <a:pPr defTabSz="931637">
              <a:defRPr/>
            </a:pPr>
            <a:r>
              <a:rPr lang="en-US" dirty="0">
                <a:latin typeface="Arial" panose="020B0604020202020204" pitchFamily="34" charset="0"/>
                <a:cs typeface="Arial" panose="020B0604020202020204" pitchFamily="34" charset="0"/>
              </a:rPr>
              <a:t>The last step of this process is the select the “Submit” button to split the designated page range from the original document and create the new document referencing to the Case Number or Case Name.</a:t>
            </a:r>
          </a:p>
          <a:p>
            <a:pPr defTabSz="931637">
              <a:defRPr/>
            </a:pPr>
            <a:endParaRPr lang="en-US" dirty="0">
              <a:latin typeface="Arial" panose="020B0604020202020204" pitchFamily="34" charset="0"/>
              <a:cs typeface="Arial" panose="020B0604020202020204" pitchFamily="34" charset="0"/>
            </a:endParaRPr>
          </a:p>
          <a:p>
            <a:pPr defTabSz="931637">
              <a:defRPr/>
            </a:pPr>
            <a:endParaRPr lang="en-US" dirty="0">
              <a:latin typeface="Arial" panose="020B0604020202020204" pitchFamily="34" charset="0"/>
              <a:cs typeface="Arial" panose="020B0604020202020204" pitchFamily="34" charset="0"/>
            </a:endParaRPr>
          </a:p>
          <a:p>
            <a:pPr defTabSz="931637">
              <a:defRPr/>
            </a:pPr>
            <a:endParaRPr lang="en-US" dirty="0">
              <a:latin typeface="Arial" panose="020B0604020202020204" pitchFamily="34" charset="0"/>
              <a:cs typeface="Arial" panose="020B0604020202020204" pitchFamily="34" charset="0"/>
            </a:endParaRPr>
          </a:p>
          <a:p>
            <a:pPr defTabSz="931637">
              <a:defRPr/>
            </a:pPr>
            <a:endParaRPr lang="en-US"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Let’s walk through this process.  </a:t>
            </a:r>
          </a:p>
          <a:p>
            <a:endParaRPr lang="en-US"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You must be in the context of the case and on the KEES</a:t>
            </a:r>
            <a:r>
              <a:rPr lang="en-US" baseline="0" dirty="0" smtClean="0">
                <a:latin typeface="Arial" panose="020B0604020202020204" pitchFamily="34" charset="0"/>
                <a:cs typeface="Arial" panose="020B0604020202020204" pitchFamily="34" charset="0"/>
              </a:rPr>
              <a:t> Case Summary page in order to auto-populate the Case Number and the Case Name for this process to work.</a:t>
            </a:r>
            <a:endParaRPr lang="en-US"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latin typeface="Arial" panose="020B0604020202020204" pitchFamily="34" charset="0"/>
                <a:cs typeface="Arial" panose="020B0604020202020204" pitchFamily="34" charset="0"/>
              </a:rPr>
              <a:t>Interactive Slide</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If you know the type of document that you are looking for you could also select the document type.</a:t>
            </a:r>
            <a:endParaRPr lang="en-US"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latin typeface="Arial" panose="020B0604020202020204" pitchFamily="34" charset="0"/>
                <a:cs typeface="Arial" panose="020B0604020202020204" pitchFamily="34" charset="0"/>
              </a:rPr>
              <a:t>Interactive Slide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Once</a:t>
            </a:r>
            <a:r>
              <a:rPr lang="en-US" baseline="0" dirty="0" smtClean="0">
                <a:latin typeface="Arial" panose="020B0604020202020204" pitchFamily="34" charset="0"/>
                <a:cs typeface="Arial" panose="020B0604020202020204" pitchFamily="34" charset="0"/>
              </a:rPr>
              <a:t> you have entered your search criteria.  You would click the word “Go.” </a:t>
            </a:r>
            <a:endParaRPr lang="en-US"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anose="020B0604020202020204" pitchFamily="34" charset="0"/>
                <a:cs typeface="Arial" panose="020B0604020202020204" pitchFamily="34" charset="0"/>
              </a:rPr>
              <a:t>Categorizing</a:t>
            </a:r>
            <a:r>
              <a:rPr lang="en-US" baseline="0" dirty="0" smtClean="0">
                <a:latin typeface="Arial" panose="020B0604020202020204" pitchFamily="34" charset="0"/>
                <a:cs typeface="Arial" panose="020B0604020202020204" pitchFamily="34" charset="0"/>
              </a:rPr>
              <a:t> images enables them to be retrieved or found easier.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Use this opportunity to double check the capture step.</a:t>
            </a:r>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latin typeface="Arial" panose="020B0604020202020204" pitchFamily="34" charset="0"/>
                <a:cs typeface="Arial" panose="020B0604020202020204" pitchFamily="34" charset="0"/>
              </a:rPr>
              <a:t>Interactive Slide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On the </a:t>
            </a:r>
            <a:r>
              <a:rPr lang="en-US" dirty="0" err="1" smtClean="0">
                <a:latin typeface="Arial" panose="020B0604020202020204" pitchFamily="34" charset="0"/>
                <a:cs typeface="Arial" panose="020B0604020202020204" pitchFamily="34" charset="0"/>
              </a:rPr>
              <a:t>ImageNow</a:t>
            </a:r>
            <a:r>
              <a:rPr lang="en-US" baseline="0" dirty="0" smtClean="0">
                <a:latin typeface="Arial" panose="020B0604020202020204" pitchFamily="34" charset="0"/>
                <a:cs typeface="Arial" panose="020B0604020202020204" pitchFamily="34" charset="0"/>
              </a:rPr>
              <a:t> Viewer, view the KEES Indexing </a:t>
            </a:r>
            <a:r>
              <a:rPr lang="en-US" baseline="0" dirty="0" err="1" smtClean="0">
                <a:latin typeface="Arial" panose="020B0604020202020204" pitchFamily="34" charset="0"/>
                <a:cs typeface="Arial" panose="020B0604020202020204" pitchFamily="34" charset="0"/>
              </a:rPr>
              <a:t>eForm</a:t>
            </a:r>
            <a:r>
              <a:rPr lang="en-US" baseline="0" dirty="0" smtClean="0">
                <a:latin typeface="Arial" panose="020B0604020202020204" pitchFamily="34" charset="0"/>
                <a:cs typeface="Arial" panose="020B0604020202020204" pitchFamily="34" charset="0"/>
              </a:rPr>
              <a:t>.  Don’t forget you can use the shortcut of F12.</a:t>
            </a:r>
            <a:endParaRPr lang="en-US"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latin typeface="Arial" panose="020B0604020202020204" pitchFamily="34" charset="0"/>
                <a:cs typeface="Arial" panose="020B0604020202020204" pitchFamily="34" charset="0"/>
              </a:rPr>
              <a:t>Interactive Slide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following prompt will display.  Select “Ok.”</a:t>
            </a:r>
            <a:endParaRPr lang="en-US"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3304691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5787" y="4415790"/>
            <a:ext cx="6698827" cy="4183380"/>
          </a:xfrm>
        </p:spPr>
        <p:txBody>
          <a:bodyPr/>
          <a:lstStyle/>
          <a:p>
            <a:pPr marL="285692" indent="-285692">
              <a:lnSpc>
                <a:spcPct val="115000"/>
              </a:lnSpc>
              <a:buFont typeface="Courier New"/>
              <a:buChar char="o"/>
            </a:pPr>
            <a:r>
              <a:rPr lang="en-US" dirty="0">
                <a:latin typeface="Arial" panose="020B0604020202020204" pitchFamily="34" charset="0"/>
                <a:ea typeface="Calibri"/>
                <a:cs typeface="Arial" panose="020B0604020202020204" pitchFamily="34" charset="0"/>
              </a:rPr>
              <a:t>Person Level Indexing vs. Case Level Indexing:</a:t>
            </a:r>
          </a:p>
          <a:p>
            <a:pPr marL="685663" lvl="1" indent="-228553">
              <a:lnSpc>
                <a:spcPct val="115000"/>
              </a:lnSpc>
              <a:buFont typeface="Wingdings"/>
              <a:buChar char=""/>
            </a:pPr>
            <a:r>
              <a:rPr lang="en-US" dirty="0">
                <a:latin typeface="Arial" panose="020B0604020202020204" pitchFamily="34" charset="0"/>
                <a:ea typeface="Calibri"/>
                <a:cs typeface="Arial" panose="020B0604020202020204" pitchFamily="34" charset="0"/>
              </a:rPr>
              <a:t>Person level documents follow the person from case to case.  Some of examples include personal identifying documents such as birth certificates, driver’s licenses, passports, and social security cards.  These documents are indexed at the person level.  </a:t>
            </a:r>
          </a:p>
          <a:p>
            <a:pPr marL="1142770" lvl="2" indent="-228553">
              <a:lnSpc>
                <a:spcPct val="115000"/>
              </a:lnSpc>
              <a:spcBef>
                <a:spcPts val="1200"/>
              </a:spcBef>
              <a:spcAft>
                <a:spcPts val="300"/>
              </a:spcAft>
              <a:buFont typeface="Symbol"/>
              <a:buChar char=""/>
            </a:pPr>
            <a:r>
              <a:rPr lang="en-US" dirty="0">
                <a:latin typeface="Arial" panose="020B0604020202020204" pitchFamily="34" charset="0"/>
                <a:ea typeface="Calibri"/>
                <a:cs typeface="Arial" panose="020B0604020202020204" pitchFamily="34" charset="0"/>
              </a:rPr>
              <a:t>Example: Sarah and her two children have a Medical Assistance case.  All personal identifying documents for Sarah and her two children have been provided to the Clearinghouse.  Sarah later applies for Food Assistance for her two children.  All personal identifying documents will also be accessible through the non-medical case number.</a:t>
            </a:r>
          </a:p>
          <a:p>
            <a:pPr marL="1142770" lvl="2" indent="-228553">
              <a:lnSpc>
                <a:spcPct val="115000"/>
              </a:lnSpc>
              <a:buFont typeface="Symbol"/>
              <a:buChar char=""/>
            </a:pPr>
            <a:r>
              <a:rPr lang="en-US" dirty="0">
                <a:latin typeface="Arial" panose="020B0604020202020204" pitchFamily="34" charset="0"/>
                <a:ea typeface="Calibri"/>
                <a:cs typeface="Arial" panose="020B0604020202020204" pitchFamily="34" charset="0"/>
              </a:rPr>
              <a:t>Images tied to a KAECSES case number cannot be indexed to the person level with Phase 2 implementation.</a:t>
            </a:r>
          </a:p>
          <a:p>
            <a:pPr marL="685663" lvl="1" indent="-228553">
              <a:lnSpc>
                <a:spcPct val="115000"/>
              </a:lnSpc>
              <a:buFont typeface="Wingdings"/>
              <a:buChar char=""/>
            </a:pPr>
            <a:r>
              <a:rPr lang="en-US" dirty="0">
                <a:latin typeface="Arial" panose="020B0604020202020204" pitchFamily="34" charset="0"/>
                <a:ea typeface="Calibri"/>
                <a:cs typeface="Arial" panose="020B0604020202020204" pitchFamily="34" charset="0"/>
              </a:rPr>
              <a:t>Case level documents do not follow a person from case to case.  Some examples include landlord letters and paycheck stubs.  These documents are indexed at the case level.</a:t>
            </a:r>
          </a:p>
          <a:p>
            <a:pPr marL="1142770" lvl="2" indent="-228553">
              <a:lnSpc>
                <a:spcPct val="115000"/>
              </a:lnSpc>
              <a:buFont typeface="Symbol"/>
              <a:buChar char=""/>
            </a:pPr>
            <a:r>
              <a:rPr lang="en-US" dirty="0">
                <a:latin typeface="Arial" panose="020B0604020202020204" pitchFamily="34" charset="0"/>
                <a:ea typeface="Calibri"/>
                <a:cs typeface="Arial" panose="020B0604020202020204" pitchFamily="34" charset="0"/>
              </a:rPr>
              <a:t>Example:  Sarah has a Food Assistance case on case number 123.  She is employed and her paycheck stubs are indexed to the income folder for case number 123.  Sarah later moves in with her boyfriend and starts receiving Food Assistance on case number 456.  Her paycheck stubs will not be in the income folder for case number 456.  </a:t>
            </a:r>
          </a:p>
          <a:p>
            <a:pPr marL="685663" lvl="1" indent="-228553">
              <a:lnSpc>
                <a:spcPct val="115000"/>
              </a:lnSpc>
              <a:buFont typeface="Wingdings"/>
              <a:buChar char=""/>
            </a:pPr>
            <a:r>
              <a:rPr lang="en-US" dirty="0">
                <a:latin typeface="Arial" panose="020B0604020202020204" pitchFamily="34" charset="0"/>
                <a:ea typeface="Calibri"/>
                <a:cs typeface="Arial" panose="020B0604020202020204" pitchFamily="34" charset="0"/>
              </a:rPr>
              <a:t>DCF’s expectation is to image documents to the person level whenever appropriate.</a:t>
            </a:r>
          </a:p>
          <a:p>
            <a:pPr marL="685663" lvl="1" indent="-228553">
              <a:lnSpc>
                <a:spcPct val="115000"/>
              </a:lnSpc>
              <a:buFont typeface="Wingdings"/>
              <a:buChar char=""/>
            </a:pPr>
            <a:r>
              <a:rPr lang="en-US" dirty="0">
                <a:latin typeface="Arial" panose="020B0604020202020204" pitchFamily="34" charset="0"/>
                <a:ea typeface="Calibri"/>
                <a:cs typeface="Arial" panose="020B0604020202020204" pitchFamily="34" charset="0"/>
              </a:rPr>
              <a:t>When an image cannot be associated to a person or a case it will be stored within the "Unknown" document drawer within ImageNow.</a:t>
            </a:r>
          </a:p>
          <a:p>
            <a:pPr defTabSz="931586">
              <a:defRPr/>
            </a:pPr>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14879641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12614" y="4415790"/>
            <a:ext cx="4985173" cy="4183380"/>
          </a:xfrm>
        </p:spPr>
        <p:txBody>
          <a:bodyPr/>
          <a:lstStyle/>
          <a:p>
            <a:pPr>
              <a:lnSpc>
                <a:spcPct val="115000"/>
              </a:lnSpc>
            </a:pPr>
            <a:r>
              <a:rPr lang="en-US" dirty="0">
                <a:latin typeface="Arial" panose="020B0604020202020204" pitchFamily="34" charset="0"/>
                <a:ea typeface="Calibri"/>
                <a:cs typeface="Arial" panose="020B0604020202020204" pitchFamily="34" charset="0"/>
              </a:rPr>
              <a:t>Let’s look an example of how to index to the person level.</a:t>
            </a:r>
          </a:p>
          <a:p>
            <a:pPr marL="174672" indent="-174672" defTabSz="931586">
              <a:buFont typeface="Arial" pitchFamily="34" charset="0"/>
              <a:buChar char="•"/>
              <a:defRPr/>
            </a:pPr>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14879641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28955089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6827" y="4415790"/>
            <a:ext cx="5296747" cy="4183380"/>
          </a:xfrm>
        </p:spPr>
        <p:txBody>
          <a:bodyPr/>
          <a:lstStyle/>
          <a:p>
            <a:r>
              <a:rPr lang="en-US" dirty="0">
                <a:latin typeface="Arial" panose="020B0604020202020204" pitchFamily="34" charset="0"/>
                <a:cs typeface="Arial" panose="020B0604020202020204" pitchFamily="34" charset="0"/>
              </a:rPr>
              <a:t>Step 1. Navigate to the Case Summary Screen </a:t>
            </a:r>
          </a:p>
          <a:p>
            <a:r>
              <a:rPr lang="en-US" dirty="0">
                <a:latin typeface="Arial" panose="020B0604020202020204" pitchFamily="34" charset="0"/>
                <a:cs typeface="Arial" panose="020B0604020202020204" pitchFamily="34" charset="0"/>
              </a:rPr>
              <a:t>Step 2. Find and click on the </a:t>
            </a:r>
            <a:r>
              <a:rPr lang="en-US" b="1" dirty="0">
                <a:latin typeface="Arial" panose="020B0604020202020204" pitchFamily="34" charset="0"/>
                <a:cs typeface="Arial" panose="020B0604020202020204" pitchFamily="34" charset="0"/>
              </a:rPr>
              <a:t>Images</a:t>
            </a:r>
            <a:r>
              <a:rPr lang="en-US" dirty="0">
                <a:latin typeface="Arial" panose="020B0604020202020204" pitchFamily="34" charset="0"/>
                <a:cs typeface="Arial" panose="020B0604020202020204" pitchFamily="34" charset="0"/>
              </a:rPr>
              <a:t> button found on the upper right hand corner of the Case Summary Screen.</a:t>
            </a:r>
          </a:p>
          <a:p>
            <a:r>
              <a:rPr lang="en-US" dirty="0">
                <a:latin typeface="Arial" panose="020B0604020202020204" pitchFamily="34" charset="0"/>
                <a:cs typeface="Arial" panose="020B0604020202020204" pitchFamily="34" charset="0"/>
              </a:rPr>
              <a:t>Step 3. Select the PII document by double clicking on the designated line and will display in the ImageNow viewer. </a:t>
            </a:r>
          </a:p>
        </p:txBody>
      </p:sp>
      <p:sp>
        <p:nvSpPr>
          <p:cNvPr id="4" name="Header Placeholder 3"/>
          <p:cNvSpPr>
            <a:spLocks noGrp="1"/>
          </p:cNvSpPr>
          <p:nvPr>
            <p:ph type="hdr" sz="quarter" idx="10"/>
          </p:nvPr>
        </p:nvSpPr>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181381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6827" y="4415790"/>
            <a:ext cx="5296747" cy="4183380"/>
          </a:xfrm>
        </p:spPr>
        <p:txBody>
          <a:bodyPr/>
          <a:lstStyle/>
          <a:p>
            <a:pPr defTabSz="914266">
              <a:defRPr/>
            </a:pPr>
            <a:r>
              <a:rPr lang="en-US" dirty="0">
                <a:latin typeface="Arial" panose="020B0604020202020204" pitchFamily="34" charset="0"/>
                <a:cs typeface="Arial" panose="020B0604020202020204" pitchFamily="34" charset="0"/>
              </a:rPr>
              <a:t>Interactive Slide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Step </a:t>
            </a:r>
            <a:r>
              <a:rPr lang="en-US" dirty="0">
                <a:latin typeface="Arial" panose="020B0604020202020204" pitchFamily="34" charset="0"/>
                <a:cs typeface="Arial" panose="020B0604020202020204" pitchFamily="34" charset="0"/>
              </a:rPr>
              <a:t>4: Click View/Forms or F12 to display the KEES Indexing eForm.</a:t>
            </a:r>
          </a:p>
          <a:p>
            <a:r>
              <a:rPr lang="en-US" dirty="0">
                <a:latin typeface="Arial" panose="020B0604020202020204" pitchFamily="34" charset="0"/>
                <a:cs typeface="Arial" panose="020B0604020202020204" pitchFamily="34" charset="0"/>
              </a:rPr>
              <a:t>Step 5: Utilizing the drop down functionality for </a:t>
            </a:r>
            <a:r>
              <a:rPr lang="en-US" b="1" dirty="0">
                <a:latin typeface="Arial" panose="020B0604020202020204" pitchFamily="34" charset="0"/>
                <a:cs typeface="Arial" panose="020B0604020202020204" pitchFamily="34" charset="0"/>
              </a:rPr>
              <a:t>Document Category</a:t>
            </a:r>
            <a:r>
              <a:rPr lang="en-US" dirty="0">
                <a:latin typeface="Arial" panose="020B0604020202020204" pitchFamily="34" charset="0"/>
                <a:cs typeface="Arial" panose="020B0604020202020204" pitchFamily="34" charset="0"/>
              </a:rPr>
              <a:t>, select the appropriate Document Category. </a:t>
            </a:r>
          </a:p>
          <a:p>
            <a:r>
              <a:rPr lang="en-US" dirty="0">
                <a:latin typeface="Arial" panose="020B0604020202020204" pitchFamily="34" charset="0"/>
                <a:cs typeface="Arial" panose="020B0604020202020204" pitchFamily="34" charset="0"/>
              </a:rPr>
              <a:t>Step 6:Then select the appropriate </a:t>
            </a:r>
            <a:r>
              <a:rPr lang="en-US" b="1" dirty="0">
                <a:latin typeface="Arial" panose="020B0604020202020204" pitchFamily="34" charset="0"/>
                <a:cs typeface="Arial" panose="020B0604020202020204" pitchFamily="34" charset="0"/>
              </a:rPr>
              <a:t>Document </a:t>
            </a:r>
            <a:r>
              <a:rPr lang="en-US" b="1" dirty="0" smtClean="0">
                <a:latin typeface="Arial" panose="020B0604020202020204" pitchFamily="34" charset="0"/>
                <a:cs typeface="Arial" panose="020B0604020202020204" pitchFamily="34" charset="0"/>
              </a:rPr>
              <a:t>Type</a:t>
            </a:r>
          </a:p>
          <a:p>
            <a:endParaRPr lang="en-US" b="1"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181381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6827" y="4415790"/>
            <a:ext cx="5296747" cy="4183380"/>
          </a:xfrm>
        </p:spPr>
        <p:txBody>
          <a:bodyPr/>
          <a:lstStyle/>
          <a:p>
            <a:pPr defTabSz="914266">
              <a:defRPr/>
            </a:pPr>
            <a:r>
              <a:rPr lang="en-US" dirty="0">
                <a:latin typeface="Arial" panose="020B0604020202020204" pitchFamily="34" charset="0"/>
                <a:cs typeface="Arial" panose="020B0604020202020204" pitchFamily="34" charset="0"/>
              </a:rPr>
              <a:t>Interactive Slide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Step 7: Click on </a:t>
            </a:r>
            <a:r>
              <a:rPr lang="en-US" i="1" dirty="0">
                <a:latin typeface="Arial" panose="020B0604020202020204" pitchFamily="34" charset="0"/>
                <a:cs typeface="Arial" panose="020B0604020202020204" pitchFamily="34" charset="0"/>
              </a:rPr>
              <a:t>Magnifying Glass </a:t>
            </a:r>
            <a:r>
              <a:rPr lang="en-US" dirty="0">
                <a:latin typeface="Arial" panose="020B0604020202020204" pitchFamily="34" charset="0"/>
                <a:cs typeface="Arial" panose="020B0604020202020204" pitchFamily="34" charset="0"/>
              </a:rPr>
              <a:t> to search for the Selected Case Member Information.</a:t>
            </a:r>
          </a:p>
          <a:p>
            <a:r>
              <a:rPr lang="en-US" dirty="0">
                <a:latin typeface="Arial" panose="020B0604020202020204" pitchFamily="34" charset="0"/>
                <a:cs typeface="Arial" panose="020B0604020202020204" pitchFamily="34" charset="0"/>
              </a:rPr>
              <a:t>Step 8: Select the correct member of the Family displayed. Click </a:t>
            </a:r>
            <a:r>
              <a:rPr lang="en-US" b="1" dirty="0">
                <a:latin typeface="Arial" panose="020B0604020202020204" pitchFamily="34" charset="0"/>
                <a:cs typeface="Arial" panose="020B0604020202020204" pitchFamily="34" charset="0"/>
              </a:rPr>
              <a:t>&lt;OK&gt;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181381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6827" y="4415790"/>
            <a:ext cx="5296747" cy="4183380"/>
          </a:xfrm>
        </p:spPr>
        <p:txBody>
          <a:bodyPr/>
          <a:lstStyle/>
          <a:p>
            <a:pPr defTabSz="914266">
              <a:defRPr/>
            </a:pPr>
            <a:r>
              <a:rPr lang="en-US" dirty="0">
                <a:latin typeface="Arial" panose="020B0604020202020204" pitchFamily="34" charset="0"/>
                <a:cs typeface="Arial" panose="020B0604020202020204" pitchFamily="34" charset="0"/>
              </a:rPr>
              <a:t>Interactive Slide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Step 9: Select the </a:t>
            </a:r>
            <a:r>
              <a:rPr lang="en-US" b="1" dirty="0">
                <a:latin typeface="Arial" panose="020B0604020202020204" pitchFamily="34" charset="0"/>
                <a:cs typeface="Arial" panose="020B0604020202020204" pitchFamily="34" charset="0"/>
              </a:rPr>
              <a:t>Submit </a:t>
            </a:r>
            <a:r>
              <a:rPr lang="en-US" dirty="0">
                <a:latin typeface="Arial" panose="020B0604020202020204" pitchFamily="34" charset="0"/>
                <a:cs typeface="Arial" panose="020B0604020202020204" pitchFamily="34" charset="0"/>
              </a:rPr>
              <a:t>button in the upper right hand corner of the eForm.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following prompt will appear and we will select “OK”</a:t>
            </a:r>
          </a:p>
          <a:p>
            <a:r>
              <a:rPr lang="en-US" dirty="0">
                <a:latin typeface="Arial" panose="020B0604020202020204" pitchFamily="34" charset="0"/>
                <a:cs typeface="Arial" panose="020B0604020202020204" pitchFamily="34" charset="0"/>
              </a:rPr>
              <a:t>NOTE: If there are more pages to copy/split from original image, follow these steps until completely re-indexed the ‘bundled’ document.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18138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5633010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40573361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4700768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pPr lvl="0"/>
            <a:endParaRPr lang="en-US" dirty="0"/>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1959762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0" y="4415790"/>
            <a:ext cx="5140960" cy="4183380"/>
          </a:xfrm>
        </p:spPr>
        <p:txBody>
          <a:bodyPr/>
          <a:lstStyle/>
          <a:p>
            <a:endParaRPr lang="en-US" dirty="0">
              <a:latin typeface="Arial" panose="020B0604020202020204" pitchFamily="34" charset="0"/>
              <a:cs typeface="Arial" panose="020B0604020202020204" pitchFamily="34" charset="0"/>
            </a:endParaRPr>
          </a:p>
        </p:txBody>
      </p:sp>
      <p:sp>
        <p:nvSpPr>
          <p:cNvPr id="9"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7"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25844869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dirty="0">
                <a:latin typeface="Arial" panose="020B0604020202020204" pitchFamily="34" charset="0"/>
                <a:cs typeface="Arial" panose="020B0604020202020204" pitchFamily="34" charset="0"/>
              </a:rPr>
              <a:t>Here we will be posed with </a:t>
            </a:r>
            <a:r>
              <a:rPr lang="en-US" dirty="0" smtClean="0">
                <a:latin typeface="Arial" panose="020B0604020202020204" pitchFamily="34" charset="0"/>
                <a:cs typeface="Arial" panose="020B0604020202020204" pitchFamily="34" charset="0"/>
              </a:rPr>
              <a:t>two </a:t>
            </a:r>
            <a:r>
              <a:rPr lang="en-US" dirty="0">
                <a:latin typeface="Arial" panose="020B0604020202020204" pitchFamily="34" charset="0"/>
                <a:cs typeface="Arial" panose="020B0604020202020204" pitchFamily="34" charset="0"/>
              </a:rPr>
              <a:t>different types of issues users may find in ImageNow</a:t>
            </a:r>
          </a:p>
          <a:p>
            <a:endParaRPr lang="en-US"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6"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23169079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Steps to move document out of Working Status:</a:t>
            </a:r>
          </a:p>
          <a:p>
            <a:pPr marL="232909" indent="-232909">
              <a:buFont typeface="+mj-lt"/>
              <a:buAutoNum type="arabicPeriod"/>
            </a:pPr>
            <a:r>
              <a:rPr lang="en-US" dirty="0" smtClean="0">
                <a:latin typeface="Arial" panose="020B0604020202020204" pitchFamily="34" charset="0"/>
                <a:cs typeface="Arial" panose="020B0604020202020204" pitchFamily="34" charset="0"/>
              </a:rPr>
              <a:t>Locate document in ImageNow</a:t>
            </a:r>
            <a:r>
              <a:rPr lang="en-US" baseline="0" dirty="0" smtClean="0">
                <a:latin typeface="Arial" panose="020B0604020202020204" pitchFamily="34" charset="0"/>
                <a:cs typeface="Arial" panose="020B0604020202020204" pitchFamily="34" charset="0"/>
              </a:rPr>
              <a:t> Explorer through Search</a:t>
            </a:r>
          </a:p>
          <a:p>
            <a:pPr marL="232909" indent="-232909">
              <a:buFont typeface="+mj-lt"/>
              <a:buAutoNum type="arabicPeriod"/>
            </a:pPr>
            <a:r>
              <a:rPr lang="en-US" baseline="0" dirty="0" smtClean="0">
                <a:latin typeface="Arial" panose="020B0604020202020204" pitchFamily="34" charset="0"/>
                <a:cs typeface="Arial" panose="020B0604020202020204" pitchFamily="34" charset="0"/>
              </a:rPr>
              <a:t>Right click on document line</a:t>
            </a:r>
          </a:p>
          <a:p>
            <a:pPr marL="232909" indent="-232909">
              <a:buFont typeface="+mj-lt"/>
              <a:buAutoNum type="arabicPeriod"/>
            </a:pPr>
            <a:r>
              <a:rPr lang="en-US" baseline="0" dirty="0" smtClean="0">
                <a:latin typeface="Arial" panose="020B0604020202020204" pitchFamily="34" charset="0"/>
                <a:cs typeface="Arial" panose="020B0604020202020204" pitchFamily="34" charset="0"/>
              </a:rPr>
              <a:t>Scroll down to ‘Workflow’</a:t>
            </a:r>
          </a:p>
          <a:p>
            <a:pPr marL="232909" indent="-232909">
              <a:buFont typeface="+mj-lt"/>
              <a:buAutoNum type="arabicPeriod"/>
            </a:pPr>
            <a:r>
              <a:rPr lang="en-US" baseline="0" dirty="0" smtClean="0">
                <a:latin typeface="Arial" panose="020B0604020202020204" pitchFamily="34" charset="0"/>
                <a:cs typeface="Arial" panose="020B0604020202020204" pitchFamily="34" charset="0"/>
              </a:rPr>
              <a:t>Second pop-up menu will appear. “Select Mark Item as Pending”</a:t>
            </a:r>
          </a:p>
          <a:p>
            <a:pPr marL="232909" indent="-232909">
              <a:buFont typeface="+mj-lt"/>
              <a:buAutoNum type="arabicPeriod"/>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NOTE: Not everyone will have this security right. If the document is stuck, please reach out your supervisor to move the document out of a working status. </a:t>
            </a:r>
            <a:endParaRPr lang="en-US" dirty="0">
              <a:latin typeface="Arial" panose="020B0604020202020204" pitchFamily="34" charset="0"/>
              <a:cs typeface="Arial" panose="020B0604020202020204" pitchFamily="34" charset="0"/>
            </a:endParaRPr>
          </a:p>
        </p:txBody>
      </p:sp>
      <p:sp>
        <p:nvSpPr>
          <p:cNvPr id="5"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Tree>
    <p:extLst>
      <p:ext uri="{BB962C8B-B14F-4D97-AF65-F5344CB8AC3E}">
        <p14:creationId xmlns:p14="http://schemas.microsoft.com/office/powerpoint/2010/main" val="37282840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6"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15088708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4700768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4"/>
          <p:cNvSpPr>
            <a:spLocks noGrp="1"/>
          </p:cNvSpPr>
          <p:nvPr>
            <p:ph type="ftr" sz="quarter" idx="4"/>
          </p:nvPr>
        </p:nvSpPr>
        <p:spPr>
          <a:xfrm>
            <a:off x="0" y="8829967"/>
            <a:ext cx="3037840" cy="464820"/>
          </a:xfrm>
        </p:spPr>
        <p:txBody>
          <a:bodyPr/>
          <a:lstStyle/>
          <a:p>
            <a:r>
              <a:rPr lang="en-US" dirty="0" smtClean="0"/>
              <a:t>version 2.0</a:t>
            </a:r>
            <a:endParaRPr lang="en-US" dirty="0"/>
          </a:p>
        </p:txBody>
      </p:sp>
      <p:sp>
        <p:nvSpPr>
          <p:cNvPr id="7" name="Header Placeholder 3"/>
          <p:cNvSpPr>
            <a:spLocks noGrp="1"/>
          </p:cNvSpPr>
          <p:nvPr>
            <p:ph type="hdr" sz="quarter"/>
          </p:nvPr>
        </p:nvSpPr>
        <p:spPr>
          <a:xfrm>
            <a:off x="0" y="0"/>
            <a:ext cx="3037840" cy="464820"/>
          </a:xfrm>
        </p:spPr>
        <p:txBody>
          <a:bodyPr/>
          <a:lstStyle/>
          <a:p>
            <a:r>
              <a:rPr lang="en-US" dirty="0" smtClean="0"/>
              <a:t>Unit 28: Imaging</a:t>
            </a:r>
            <a:endParaRPr lang="en-US" dirty="0"/>
          </a:p>
        </p:txBody>
      </p:sp>
    </p:spTree>
    <p:extLst>
      <p:ext uri="{BB962C8B-B14F-4D97-AF65-F5344CB8AC3E}">
        <p14:creationId xmlns:p14="http://schemas.microsoft.com/office/powerpoint/2010/main" val="47007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3200"/>
            </a:lvl1pPr>
          </a:lstStyle>
          <a:p>
            <a:r>
              <a:rPr lang="en-US" dirty="0" smtClean="0"/>
              <a:t>Unit Title</a:t>
            </a:r>
            <a:endParaRPr lang="en-US" dirty="0"/>
          </a:p>
        </p:txBody>
      </p:sp>
      <p:sp>
        <p:nvSpPr>
          <p:cNvPr id="3" name="Subtitle 2"/>
          <p:cNvSpPr>
            <a:spLocks noGrp="1"/>
          </p:cNvSpPr>
          <p:nvPr>
            <p:ph type="subTitle" idx="1" hasCustomPrompt="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Course Title</a:t>
            </a:r>
            <a:endParaRPr lang="en-US" dirty="0"/>
          </a:p>
        </p:txBody>
      </p:sp>
      <p:sp>
        <p:nvSpPr>
          <p:cNvPr id="4" name="Date Placeholder 3"/>
          <p:cNvSpPr>
            <a:spLocks noGrp="1"/>
          </p:cNvSpPr>
          <p:nvPr>
            <p:ph type="dt" sz="half" idx="10"/>
          </p:nvPr>
        </p:nvSpPr>
        <p:spPr/>
        <p:txBody>
          <a:bodyPr/>
          <a:lstStyle/>
          <a:p>
            <a:fld id="{6E309117-9E3A-4E13-9B89-4B0AF74BE981}" type="datetime1">
              <a:rPr lang="en-US" smtClean="0"/>
              <a:t>5/19/2015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8B7E1D-52E2-4F04-9DFE-B1650792F521}" type="slidenum">
              <a:rPr lang="en-US" smtClean="0"/>
              <a:t>‹#›</a:t>
            </a:fld>
            <a:endParaRPr lang="en-US" dirty="0"/>
          </a:p>
        </p:txBody>
      </p:sp>
    </p:spTree>
    <p:extLst>
      <p:ext uri="{BB962C8B-B14F-4D97-AF65-F5344CB8AC3E}">
        <p14:creationId xmlns:p14="http://schemas.microsoft.com/office/powerpoint/2010/main" val="40064735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a:lvl1pPr>
          </a:lstStyle>
          <a:p>
            <a:r>
              <a:rPr lang="en-US" dirty="0" smtClean="0"/>
              <a:t>[Unit Name]: [Course Name]</a:t>
            </a:r>
            <a:endParaRPr lang="en-US" dirty="0"/>
          </a:p>
        </p:txBody>
      </p:sp>
      <p:sp>
        <p:nvSpPr>
          <p:cNvPr id="3" name="Content Placeholder 2"/>
          <p:cNvSpPr>
            <a:spLocks noGrp="1"/>
          </p:cNvSpPr>
          <p:nvPr>
            <p:ph idx="1"/>
          </p:nvPr>
        </p:nvSpPr>
        <p:spPr>
          <a:xfrm>
            <a:off x="2514600" y="1600200"/>
            <a:ext cx="64770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045AFDF-5F34-4BDE-A523-14E645E42F7A}" type="datetime1">
              <a:rPr lang="en-US" smtClean="0"/>
              <a:t>5/19/2015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8B7E1D-52E2-4F04-9DFE-B1650792F521}" type="slidenum">
              <a:rPr lang="en-US" smtClean="0"/>
              <a:t>‹#›</a:t>
            </a:fld>
            <a:endParaRPr lang="en-US" dirty="0"/>
          </a:p>
        </p:txBody>
      </p:sp>
      <p:pic>
        <p:nvPicPr>
          <p:cNvPr id="9" name="Picture 2" descr="C:\Users\jlking\Pictures\Captivate Images\LadyOnComputer.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74" y="3878369"/>
            <a:ext cx="2412114" cy="244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9976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400"/>
            </a:lvl1pPr>
          </a:lstStyle>
          <a:p>
            <a:r>
              <a:rPr lang="en-US" dirty="0" smtClean="0"/>
              <a:t>[Unit Name]: [Course Name]</a:t>
            </a:r>
            <a:endParaRPr lang="en-US" dirty="0"/>
          </a:p>
        </p:txBody>
      </p:sp>
      <p:sp>
        <p:nvSpPr>
          <p:cNvPr id="3" name="Date Placeholder 2"/>
          <p:cNvSpPr>
            <a:spLocks noGrp="1"/>
          </p:cNvSpPr>
          <p:nvPr>
            <p:ph type="dt" sz="half" idx="10"/>
          </p:nvPr>
        </p:nvSpPr>
        <p:spPr/>
        <p:txBody>
          <a:bodyPr/>
          <a:lstStyle/>
          <a:p>
            <a:fld id="{BB5BE3E0-A89E-4D5A-84A5-C50D98FF72A8}" type="datetime1">
              <a:rPr lang="en-US" smtClean="0"/>
              <a:t>5/19/2015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8B7E1D-52E2-4F04-9DFE-B1650792F521}" type="slidenum">
              <a:rPr lang="en-US" smtClean="0"/>
              <a:t>‹#›</a:t>
            </a:fld>
            <a:endParaRPr lang="en-US" dirty="0"/>
          </a:p>
        </p:txBody>
      </p:sp>
    </p:spTree>
    <p:extLst>
      <p:ext uri="{BB962C8B-B14F-4D97-AF65-F5344CB8AC3E}">
        <p14:creationId xmlns:p14="http://schemas.microsoft.com/office/powerpoint/2010/main" val="4710402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2131F-2DC4-463A-8F12-C8D2007B82D4}" type="datetime1">
              <a:rPr lang="en-US" smtClean="0"/>
              <a:t>5/19/2015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8B7E1D-52E2-4F04-9DFE-B1650792F521}" type="slidenum">
              <a:rPr lang="en-US" smtClean="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4072" y="3657600"/>
            <a:ext cx="4239927" cy="2695096"/>
          </a:xfrm>
          <a:prstGeom prst="rect">
            <a:avLst/>
          </a:prstGeom>
        </p:spPr>
      </p:pic>
    </p:spTree>
    <p:extLst>
      <p:ext uri="{BB962C8B-B14F-4D97-AF65-F5344CB8AC3E}">
        <p14:creationId xmlns:p14="http://schemas.microsoft.com/office/powerpoint/2010/main" val="140900818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7FFB033-6272-4A7D-9149-8057F8224108}" type="datetimeFigureOut">
              <a:rPr lang="en-US">
                <a:solidFill>
                  <a:prstClr val="black"/>
                </a:solidFill>
              </a:rPr>
              <a:pPr/>
              <a:t>5/19/2015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A57F6D-98DF-4836-BCD5-78ABF23D3614}"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46069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7FFB033-6272-4A7D-9149-8057F8224108}" type="datetimeFigureOut">
              <a:rPr lang="en-US">
                <a:solidFill>
                  <a:prstClr val="black"/>
                </a:solidFill>
              </a:rPr>
              <a:pPr/>
              <a:t>5/19/2015</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38A57F6D-98DF-4836-BCD5-78ABF23D3614}"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19836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B5BE3E0-A89E-4D5A-84A5-C50D98FF72A8}" type="datetime1">
              <a:rPr lang="en-US" smtClean="0"/>
              <a:t>5/19/2015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8B7E1D-52E2-4F04-9DFE-B1650792F521}" type="slidenum">
              <a:rPr lang="en-US" smtClean="0"/>
              <a:t>‹#›</a:t>
            </a:fld>
            <a:endParaRPr lang="en-US" dirty="0"/>
          </a:p>
        </p:txBody>
      </p:sp>
      <p:sp>
        <p:nvSpPr>
          <p:cNvPr id="6" name="Title 1"/>
          <p:cNvSpPr>
            <a:spLocks noGrp="1"/>
          </p:cNvSpPr>
          <p:nvPr>
            <p:ph type="title" hasCustomPrompt="1"/>
          </p:nvPr>
        </p:nvSpPr>
        <p:spPr>
          <a:xfrm>
            <a:off x="1600200" y="73152"/>
            <a:ext cx="7086600" cy="566928"/>
          </a:xfrm>
        </p:spPr>
        <p:txBody>
          <a:bodyPr>
            <a:normAutofit/>
          </a:bodyPr>
          <a:lstStyle>
            <a:lvl1pPr algn="l">
              <a:defRPr sz="2400" baseline="0"/>
            </a:lvl1pPr>
          </a:lstStyle>
          <a:p>
            <a:r>
              <a:rPr lang="en-US" dirty="0" smtClean="0"/>
              <a:t>Medical Eligibility &gt; EDBC</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99" y="3113230"/>
            <a:ext cx="3200400" cy="3249469"/>
          </a:xfrm>
          <a:prstGeom prst="rect">
            <a:avLst/>
          </a:prstGeom>
        </p:spPr>
      </p:pic>
    </p:spTree>
    <p:extLst>
      <p:ext uri="{BB962C8B-B14F-4D97-AF65-F5344CB8AC3E}">
        <p14:creationId xmlns:p14="http://schemas.microsoft.com/office/powerpoint/2010/main" val="30226506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0200" y="73152"/>
            <a:ext cx="7086600" cy="566928"/>
          </a:xfrm>
        </p:spPr>
        <p:txBody>
          <a:bodyPr>
            <a:normAutofit/>
          </a:bodyPr>
          <a:lstStyle>
            <a:lvl1pPr algn="l">
              <a:defRPr sz="2400" b="1">
                <a:solidFill>
                  <a:schemeClr val="tx2"/>
                </a:solidFill>
              </a:defRPr>
            </a:lvl1pPr>
          </a:lstStyle>
          <a:p>
            <a:r>
              <a:rPr lang="en-US" dirty="0" smtClean="0"/>
              <a:t>[Unit Name]: [Course Name]</a:t>
            </a:r>
            <a:endParaRPr lang="en-US" dirty="0"/>
          </a:p>
        </p:txBody>
      </p:sp>
      <p:sp>
        <p:nvSpPr>
          <p:cNvPr id="3" name="Content Placeholder 2"/>
          <p:cNvSpPr>
            <a:spLocks noGrp="1"/>
          </p:cNvSpPr>
          <p:nvPr>
            <p:ph idx="1"/>
          </p:nvPr>
        </p:nvSpPr>
        <p:spPr>
          <a:xfrm>
            <a:off x="152400" y="1600200"/>
            <a:ext cx="64770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F2289F4-53CA-479D-80E6-B0DFD5AF9977}" type="datetime1">
              <a:rPr lang="en-US" smtClean="0"/>
              <a:t>5/19/2015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8B7E1D-52E2-4F04-9DFE-B1650792F521}" type="slidenum">
              <a:rPr lang="en-US" smtClean="0"/>
              <a:t>‹#›</a:t>
            </a:fld>
            <a:endParaRPr lang="en-US" dirty="0"/>
          </a:p>
        </p:txBody>
      </p:sp>
      <p:pic>
        <p:nvPicPr>
          <p:cNvPr id="7" name="Picture 2" descr="C:\Users\jlking\Pictures\Captivate Images\RogerMajors_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35712" y="2923958"/>
            <a:ext cx="2255888" cy="339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3889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3" descr="C:\Users\jlking\Pictures\Captivate Images\Woman_Phon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92725" y="3665838"/>
            <a:ext cx="3459513" cy="26690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1600200" y="73152"/>
            <a:ext cx="7086600" cy="566928"/>
          </a:xfrm>
        </p:spPr>
        <p:txBody>
          <a:bodyPr>
            <a:normAutofit/>
          </a:bodyPr>
          <a:lstStyle>
            <a:lvl1pPr algn="l">
              <a:defRPr sz="2400" b="1">
                <a:solidFill>
                  <a:schemeClr val="tx2"/>
                </a:solidFill>
              </a:defRPr>
            </a:lvl1pPr>
          </a:lstStyle>
          <a:p>
            <a:r>
              <a:rPr lang="en-US" dirty="0" smtClean="0"/>
              <a:t>[Unit Name]: [Course Name]</a:t>
            </a:r>
            <a:endParaRPr lang="en-US" dirty="0"/>
          </a:p>
        </p:txBody>
      </p:sp>
      <p:sp>
        <p:nvSpPr>
          <p:cNvPr id="3" name="Content Placeholder 2"/>
          <p:cNvSpPr>
            <a:spLocks noGrp="1"/>
          </p:cNvSpPr>
          <p:nvPr>
            <p:ph idx="1"/>
          </p:nvPr>
        </p:nvSpPr>
        <p:spPr>
          <a:xfrm>
            <a:off x="152400" y="1600200"/>
            <a:ext cx="64770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879C245-D8F7-4E8F-9951-ECBED2495234}" type="datetime1">
              <a:rPr lang="en-US" smtClean="0"/>
              <a:t>5/19/2015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8B7E1D-52E2-4F04-9DFE-B1650792F521}" type="slidenum">
              <a:rPr lang="en-US" smtClean="0"/>
              <a:t>‹#›</a:t>
            </a:fld>
            <a:endParaRPr lang="en-US" dirty="0"/>
          </a:p>
        </p:txBody>
      </p:sp>
    </p:spTree>
    <p:extLst>
      <p:ext uri="{BB962C8B-B14F-4D97-AF65-F5344CB8AC3E}">
        <p14:creationId xmlns:p14="http://schemas.microsoft.com/office/powerpoint/2010/main" val="36400694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0200" y="73152"/>
            <a:ext cx="7086600" cy="566928"/>
          </a:xfrm>
        </p:spPr>
        <p:txBody>
          <a:bodyPr>
            <a:normAutofit/>
          </a:bodyPr>
          <a:lstStyle>
            <a:lvl1pPr algn="l">
              <a:defRPr sz="2400" b="1">
                <a:solidFill>
                  <a:schemeClr val="tx2"/>
                </a:solidFill>
              </a:defRPr>
            </a:lvl1pPr>
          </a:lstStyle>
          <a:p>
            <a:r>
              <a:rPr lang="en-US" dirty="0" smtClean="0"/>
              <a:t>[Unit Name]: [Course Name]</a:t>
            </a:r>
            <a:endParaRPr lang="en-US" dirty="0"/>
          </a:p>
        </p:txBody>
      </p:sp>
      <p:sp>
        <p:nvSpPr>
          <p:cNvPr id="3" name="Content Placeholder 2"/>
          <p:cNvSpPr>
            <a:spLocks noGrp="1"/>
          </p:cNvSpPr>
          <p:nvPr>
            <p:ph idx="1"/>
          </p:nvPr>
        </p:nvSpPr>
        <p:spPr>
          <a:xfrm>
            <a:off x="152400" y="1600200"/>
            <a:ext cx="64770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069C098-7D44-4CE0-A451-F49D2FAEF88A}" type="datetime1">
              <a:rPr lang="en-US" smtClean="0"/>
              <a:t>5/19/2015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8B7E1D-52E2-4F04-9DFE-B1650792F521}" type="slidenum">
              <a:rPr lang="en-US" smtClean="0"/>
              <a:t>‹#›</a:t>
            </a:fld>
            <a:endParaRPr lang="en-US" dirty="0"/>
          </a:p>
        </p:txBody>
      </p:sp>
      <p:pic>
        <p:nvPicPr>
          <p:cNvPr id="9" name="Picture 2" descr="C:\Users\jlking\Pictures\Captivate Images\CaseWorker_MarySoto_withfiles.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00522" y="2977116"/>
            <a:ext cx="2234613" cy="33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8528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0200" y="73152"/>
            <a:ext cx="7086600" cy="566928"/>
          </a:xfrm>
        </p:spPr>
        <p:txBody>
          <a:bodyPr>
            <a:normAutofit/>
          </a:bodyPr>
          <a:lstStyle>
            <a:lvl1pPr algn="l">
              <a:defRPr sz="2400" b="1">
                <a:solidFill>
                  <a:schemeClr val="tx2"/>
                </a:solidFill>
              </a:defRPr>
            </a:lvl1pPr>
          </a:lstStyle>
          <a:p>
            <a:r>
              <a:rPr lang="en-US" dirty="0" smtClean="0"/>
              <a:t>[Unit Name]: [Course Name]</a:t>
            </a:r>
            <a:endParaRPr lang="en-US" dirty="0"/>
          </a:p>
        </p:txBody>
      </p:sp>
      <p:sp>
        <p:nvSpPr>
          <p:cNvPr id="3" name="Content Placeholder 2"/>
          <p:cNvSpPr>
            <a:spLocks noGrp="1"/>
          </p:cNvSpPr>
          <p:nvPr>
            <p:ph idx="1"/>
          </p:nvPr>
        </p:nvSpPr>
        <p:spPr>
          <a:xfrm>
            <a:off x="152400" y="1600200"/>
            <a:ext cx="64770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9B12890-DC6E-49CF-A9B7-0AB2280D24BE}" type="datetime1">
              <a:rPr lang="en-US" smtClean="0"/>
              <a:t>5/19/2015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8B7E1D-52E2-4F04-9DFE-B1650792F521}" type="slidenum">
              <a:rPr lang="en-US" smtClean="0"/>
              <a:t>‹#›</a:t>
            </a:fld>
            <a:endParaRPr lang="en-US" dirty="0"/>
          </a:p>
        </p:txBody>
      </p:sp>
      <p:pic>
        <p:nvPicPr>
          <p:cNvPr id="8" name="Picture 2" descr="C:\Users\jlking\Pictures\Captivate Images\Worker_JohnBrow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28391" y="4194377"/>
            <a:ext cx="2615609" cy="213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0119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0200" y="76200"/>
            <a:ext cx="7086600" cy="563562"/>
          </a:xfrm>
        </p:spPr>
        <p:txBody>
          <a:bodyPr>
            <a:normAutofit/>
          </a:bodyPr>
          <a:lstStyle>
            <a:lvl1pPr algn="l">
              <a:defRPr sz="2400" b="1" baseline="0">
                <a:solidFill>
                  <a:schemeClr val="tx2"/>
                </a:solidFill>
              </a:defRPr>
            </a:lvl1pPr>
          </a:lstStyle>
          <a:p>
            <a:r>
              <a:rPr lang="en-US" dirty="0" smtClean="0"/>
              <a:t>[Unit Name]: [Course Name]</a:t>
            </a:r>
            <a:endParaRPr lang="en-US" dirty="0"/>
          </a:p>
        </p:txBody>
      </p:sp>
      <p:sp>
        <p:nvSpPr>
          <p:cNvPr id="3" name="Content Placeholder 2"/>
          <p:cNvSpPr>
            <a:spLocks noGrp="1"/>
          </p:cNvSpPr>
          <p:nvPr>
            <p:ph idx="1"/>
          </p:nvPr>
        </p:nvSpPr>
        <p:spPr>
          <a:xfrm>
            <a:off x="152400" y="1600200"/>
            <a:ext cx="64770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B315391-01A4-4AD5-8896-58B2DC7FFD4A}" type="datetime1">
              <a:rPr lang="en-US" smtClean="0"/>
              <a:t>5/19/2015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908B7E1D-52E2-4F04-9DFE-B1650792F521}" type="slidenum">
              <a:rPr lang="en-US" smtClean="0"/>
              <a:pPr/>
              <a:t>‹#›</a:t>
            </a:fld>
            <a:endParaRPr lang="en-US" dirty="0"/>
          </a:p>
        </p:txBody>
      </p:sp>
      <p:pic>
        <p:nvPicPr>
          <p:cNvPr id="9" name="Picture 2" descr="C:\Users\jlking\Pictures\Captivate Images\Girl_Jumpi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6683" y="3138617"/>
            <a:ext cx="2538164"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96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0200" y="73152"/>
            <a:ext cx="7086600" cy="566928"/>
          </a:xfrm>
        </p:spPr>
        <p:txBody>
          <a:bodyPr>
            <a:normAutofit/>
          </a:bodyPr>
          <a:lstStyle>
            <a:lvl1pPr algn="l">
              <a:defRPr sz="2400" b="1" baseline="0">
                <a:solidFill>
                  <a:schemeClr val="tx2"/>
                </a:solidFill>
              </a:defRPr>
            </a:lvl1pPr>
          </a:lstStyle>
          <a:p>
            <a:r>
              <a:rPr lang="en-US" dirty="0" smtClean="0"/>
              <a:t>[Unit Name]: [Course Name]</a:t>
            </a:r>
            <a:endParaRPr lang="en-US" dirty="0"/>
          </a:p>
        </p:txBody>
      </p:sp>
      <p:sp>
        <p:nvSpPr>
          <p:cNvPr id="3" name="Content Placeholder 2"/>
          <p:cNvSpPr>
            <a:spLocks noGrp="1"/>
          </p:cNvSpPr>
          <p:nvPr>
            <p:ph idx="1"/>
          </p:nvPr>
        </p:nvSpPr>
        <p:spPr>
          <a:xfrm>
            <a:off x="2514600" y="1600200"/>
            <a:ext cx="64770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E9B19B9-A318-4C24-871D-61FD5F93BB52}" type="datetime1">
              <a:rPr lang="en-US" smtClean="0"/>
              <a:t>5/19/2015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8B7E1D-52E2-4F04-9DFE-B1650792F521}" type="slidenum">
              <a:rPr lang="en-US" smtClean="0"/>
              <a:t>‹#›</a:t>
            </a:fld>
            <a:endParaRPr lang="en-US" dirty="0"/>
          </a:p>
        </p:txBody>
      </p:sp>
      <p:pic>
        <p:nvPicPr>
          <p:cNvPr id="8" name="Picture 2" descr="C:\Users\jlking\Pictures\Captivate Images\Man in business sui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005" y="3838832"/>
            <a:ext cx="3055890" cy="2487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7600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400"/>
            </a:lvl1pPr>
          </a:lstStyle>
          <a:p>
            <a:r>
              <a:rPr lang="en-US" dirty="0" smtClean="0"/>
              <a:t>[Unit Name]: [Course Name]</a:t>
            </a:r>
            <a:endParaRPr lang="en-US" dirty="0"/>
          </a:p>
        </p:txBody>
      </p:sp>
      <p:sp>
        <p:nvSpPr>
          <p:cNvPr id="3" name="Content Placeholder 2"/>
          <p:cNvSpPr>
            <a:spLocks noGrp="1"/>
          </p:cNvSpPr>
          <p:nvPr>
            <p:ph idx="1" hasCustomPrompt="1"/>
          </p:nvPr>
        </p:nvSpPr>
        <p:spPr>
          <a:xfrm>
            <a:off x="2514600" y="1600200"/>
            <a:ext cx="6477000" cy="4525963"/>
          </a:xfrm>
        </p:spPr>
        <p:txBody>
          <a:bodyPr/>
          <a:lstStyle>
            <a:lvl1pPr marL="0" indent="0" eaLnBrk="0" hangingPunct="0">
              <a:defRPr/>
            </a:lvl1pPr>
            <a:lvl2pPr>
              <a:defRPr sz="2400"/>
            </a:lvl2pPr>
            <a:lvl3pPr>
              <a:defRPr sz="2000"/>
            </a:lvl3pPr>
            <a:lvl4pPr>
              <a:defRPr sz="1800"/>
            </a:lvl4pPr>
            <a:lvl5pPr>
              <a:defRPr sz="1800"/>
            </a:lvl5pPr>
          </a:lstStyle>
          <a:p>
            <a:pPr marL="0" indent="0" eaLnBrk="0" hangingPunct="0">
              <a:buNone/>
              <a:defRPr/>
            </a:pPr>
            <a:r>
              <a:rPr lang="en-US" sz="2000" dirty="0" smtClean="0">
                <a:latin typeface="Arial" pitchFamily="34" charset="0"/>
                <a:cs typeface="Arial" pitchFamily="34" charset="0"/>
              </a:rPr>
              <a:t>Insert question here</a:t>
            </a:r>
          </a:p>
        </p:txBody>
      </p:sp>
      <p:sp>
        <p:nvSpPr>
          <p:cNvPr id="4" name="Date Placeholder 3"/>
          <p:cNvSpPr>
            <a:spLocks noGrp="1"/>
          </p:cNvSpPr>
          <p:nvPr>
            <p:ph type="dt" sz="half" idx="10"/>
          </p:nvPr>
        </p:nvSpPr>
        <p:spPr/>
        <p:txBody>
          <a:bodyPr/>
          <a:lstStyle/>
          <a:p>
            <a:fld id="{4946B848-056F-4238-957C-E78CA4A03CA7}" type="datetime1">
              <a:rPr lang="en-US" smtClean="0"/>
              <a:t>5/19/2015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8B7E1D-52E2-4F04-9DFE-B1650792F521}" type="slidenum">
              <a:rPr lang="en-US" smtClean="0"/>
              <a:t>‹#›</a:t>
            </a:fld>
            <a:endParaRPr lang="en-US" dirty="0"/>
          </a:p>
        </p:txBody>
      </p:sp>
      <p:pic>
        <p:nvPicPr>
          <p:cNvPr id="9" name="Picture 2" descr="C:\Users\jlking\Pictures\Captivate Images\Woman2thinki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4013795"/>
            <a:ext cx="2543834" cy="231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5191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0200" y="76200"/>
            <a:ext cx="7086600" cy="563562"/>
          </a:xfrm>
        </p:spPr>
        <p:txBody>
          <a:bodyPr>
            <a:normAutofit/>
          </a:bodyPr>
          <a:lstStyle>
            <a:lvl1pPr algn="l">
              <a:defRPr sz="2400" b="1" baseline="0">
                <a:solidFill>
                  <a:schemeClr val="tx2"/>
                </a:solidFill>
              </a:defRPr>
            </a:lvl1pPr>
          </a:lstStyle>
          <a:p>
            <a:r>
              <a:rPr lang="en-US" dirty="0" smtClean="0"/>
              <a:t>[Unit Name]: [Course Name]</a:t>
            </a:r>
            <a:endParaRPr lang="en-US" dirty="0"/>
          </a:p>
        </p:txBody>
      </p:sp>
      <p:sp>
        <p:nvSpPr>
          <p:cNvPr id="3" name="Content Placeholder 2"/>
          <p:cNvSpPr>
            <a:spLocks noGrp="1"/>
          </p:cNvSpPr>
          <p:nvPr>
            <p:ph idx="1"/>
          </p:nvPr>
        </p:nvSpPr>
        <p:spPr>
          <a:xfrm>
            <a:off x="2514600" y="1600200"/>
            <a:ext cx="64770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045AFDF-5F34-4BDE-A523-14E645E42F7A}" type="datetime1">
              <a:rPr lang="en-US" smtClean="0"/>
              <a:t>5/19/2015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8B7E1D-52E2-4F04-9DFE-B1650792F521}" type="slidenum">
              <a:rPr lang="en-US" smtClean="0"/>
              <a:t>‹#›</a:t>
            </a:fld>
            <a:endParaRPr lang="en-US" dirty="0"/>
          </a:p>
        </p:txBody>
      </p:sp>
      <p:pic>
        <p:nvPicPr>
          <p:cNvPr id="8" name="Picture 2" descr="C:\Users\jlking\Pictures\Captivate Images\Female_SarahEstes.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81435"/>
            <a:ext cx="2191253" cy="344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7831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24600"/>
            <a:ext cx="9144000" cy="533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6"/>
          <p:cNvSpPr/>
          <p:nvPr userDrawn="1"/>
        </p:nvSpPr>
        <p:spPr>
          <a:xfrm>
            <a:off x="0" y="0"/>
            <a:ext cx="9144000" cy="1066800"/>
          </a:xfrm>
          <a:prstGeom prst="rect">
            <a:avLst/>
          </a:prstGeom>
          <a:gradFill flip="none" rotWithShape="1">
            <a:gsLst>
              <a:gs pos="2000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600200" y="73152"/>
            <a:ext cx="7086600" cy="56692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D02D6-4717-4200-9213-C4225A3D1042}" type="datetime1">
              <a:rPr lang="en-US" smtClean="0"/>
              <a:t>5/19/2015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7E1D-52E2-4F04-9DFE-B1650792F521}" type="slidenum">
              <a:rPr lang="en-US" smtClean="0"/>
              <a:t>‹#›</a:t>
            </a:fld>
            <a:endParaRPr lang="en-US" dirty="0"/>
          </a:p>
        </p:txBody>
      </p:sp>
      <p:pic>
        <p:nvPicPr>
          <p:cNvPr id="8" name="Picture 7" descr="H:\AAAScottStuffSTAAdmin\Logos\KEES-blue-gold.png"/>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52400" y="152400"/>
            <a:ext cx="1219200" cy="785617"/>
          </a:xfrm>
          <a:prstGeom prst="rect">
            <a:avLst/>
          </a:prstGeom>
          <a:noFill/>
          <a:ln>
            <a:noFill/>
          </a:ln>
        </p:spPr>
      </p:pic>
    </p:spTree>
    <p:extLst>
      <p:ext uri="{BB962C8B-B14F-4D97-AF65-F5344CB8AC3E}">
        <p14:creationId xmlns:p14="http://schemas.microsoft.com/office/powerpoint/2010/main" val="2212503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4" r:id="rId5"/>
    <p:sldLayoutId id="2147483665" r:id="rId6"/>
    <p:sldLayoutId id="2147483662" r:id="rId7"/>
    <p:sldLayoutId id="2147483663" r:id="rId8"/>
    <p:sldLayoutId id="2147483666" r:id="rId9"/>
    <p:sldLayoutId id="2147483667" r:id="rId10"/>
    <p:sldLayoutId id="2147483654" r:id="rId11"/>
    <p:sldLayoutId id="2147483655" r:id="rId12"/>
    <p:sldLayoutId id="2147483669" r:id="rId13"/>
    <p:sldLayoutId id="2147483670" r:id="rId14"/>
    <p:sldLayoutId id="2147483671" r:id="rId15"/>
  </p:sldLayoutIdLst>
  <p:timing>
    <p:tnLst>
      <p:par>
        <p:cTn id="1" dur="indefinite" restart="never" nodeType="tmRoot"/>
      </p:par>
    </p:tnLst>
  </p:timing>
  <p:hf hdr="0" ftr="0" dt="0"/>
  <p:txStyles>
    <p:titleStyle>
      <a:lvl1pPr algn="ctr" defTabSz="914400" rtl="0" eaLnBrk="1" latinLnBrk="0" hangingPunct="1">
        <a:spcBef>
          <a:spcPct val="0"/>
        </a:spcBef>
        <a:buNone/>
        <a:defRPr sz="2400" b="1"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4.xml"/><Relationship Id="rId1" Type="http://schemas.openxmlformats.org/officeDocument/2006/relationships/slideLayout" Target="../slideLayouts/slideLayout11.xml"/><Relationship Id="rId5" Type="http://schemas.openxmlformats.org/officeDocument/2006/relationships/image" Target="cid:image006.png@01CE7EED.2E59A960" TargetMode="External"/><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11.xml"/><Relationship Id="rId5" Type="http://schemas.openxmlformats.org/officeDocument/2006/relationships/image" Target="../media/image92.png"/><Relationship Id="rId4" Type="http://schemas.openxmlformats.org/officeDocument/2006/relationships/image" Target="../media/image91.pn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11.xm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0100" y="2133600"/>
            <a:ext cx="7543800" cy="1470025"/>
          </a:xfrm>
        </p:spPr>
        <p:txBody>
          <a:bodyPr/>
          <a:lstStyle/>
          <a:p>
            <a:r>
              <a:rPr lang="en-US" dirty="0" smtClean="0">
                <a:solidFill>
                  <a:srgbClr val="002569"/>
                </a:solidFill>
              </a:rPr>
              <a:t>Medical Eligibility</a:t>
            </a:r>
            <a:endParaRPr lang="en-US" dirty="0">
              <a:solidFill>
                <a:srgbClr val="002569"/>
              </a:solidFill>
            </a:endParaRPr>
          </a:p>
        </p:txBody>
      </p:sp>
      <p:sp>
        <p:nvSpPr>
          <p:cNvPr id="3" name="Subtitle 2"/>
          <p:cNvSpPr>
            <a:spLocks noGrp="1"/>
          </p:cNvSpPr>
          <p:nvPr>
            <p:ph type="subTitle" idx="1"/>
          </p:nvPr>
        </p:nvSpPr>
        <p:spPr>
          <a:xfrm>
            <a:off x="800100" y="3657600"/>
            <a:ext cx="7543800" cy="838200"/>
          </a:xfrm>
        </p:spPr>
        <p:txBody>
          <a:bodyPr>
            <a:normAutofit/>
          </a:bodyPr>
          <a:lstStyle/>
          <a:p>
            <a:r>
              <a:rPr lang="en-US" b="1" dirty="0"/>
              <a:t>Imaging for Workers</a:t>
            </a:r>
            <a:endParaRPr lang="en-US" dirty="0"/>
          </a:p>
          <a:p>
            <a:endParaRPr lang="en-US" dirty="0"/>
          </a:p>
        </p:txBody>
      </p:sp>
    </p:spTree>
    <p:extLst>
      <p:ext uri="{BB962C8B-B14F-4D97-AF65-F5344CB8AC3E}">
        <p14:creationId xmlns:p14="http://schemas.microsoft.com/office/powerpoint/2010/main" val="412130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9" name="Slide Number Placeholder 8"/>
          <p:cNvSpPr>
            <a:spLocks noGrp="1"/>
          </p:cNvSpPr>
          <p:nvPr>
            <p:ph type="sldNum" sz="quarter" idx="12"/>
          </p:nvPr>
        </p:nvSpPr>
        <p:spPr/>
        <p:txBody>
          <a:bodyPr/>
          <a:lstStyle/>
          <a:p>
            <a:fld id="{908B7E1D-52E2-4F04-9DFE-B1650792F521}" type="slidenum">
              <a:rPr lang="en-US" smtClean="0"/>
              <a:t>10</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1: What Is Imaging? &gt; Speaking the Language</a:t>
            </a:r>
            <a:endParaRPr lang="en-US" dirty="0">
              <a:solidFill>
                <a:srgbClr val="002569"/>
              </a:solidFill>
            </a:endParaRPr>
          </a:p>
        </p:txBody>
      </p:sp>
      <p:sp>
        <p:nvSpPr>
          <p:cNvPr id="6" name="Content Placeholder 7"/>
          <p:cNvSpPr txBox="1">
            <a:spLocks/>
          </p:cNvSpPr>
          <p:nvPr/>
        </p:nvSpPr>
        <p:spPr>
          <a:xfrm>
            <a:off x="609600" y="1143000"/>
            <a:ext cx="7772400"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1800" dirty="0" smtClean="0"/>
              <a:t>Documents that are received from the consumer will be imaged and  indexed at either a person level or case level.</a:t>
            </a:r>
          </a:p>
          <a:p>
            <a:pPr marL="0" indent="0">
              <a:spcBef>
                <a:spcPts val="0"/>
              </a:spcBef>
              <a:buFont typeface="Arial" pitchFamily="34" charset="0"/>
              <a:buNone/>
            </a:pPr>
            <a:endParaRPr lang="en-US" sz="1800" dirty="0" smtClean="0"/>
          </a:p>
          <a:p>
            <a:pPr marL="0" indent="0">
              <a:spcBef>
                <a:spcPts val="0"/>
              </a:spcBef>
              <a:buFont typeface="Arial" pitchFamily="34" charset="0"/>
              <a:buNone/>
            </a:pPr>
            <a:r>
              <a:rPr lang="en-US" sz="1800" dirty="0" smtClean="0"/>
              <a:t>Person level </a:t>
            </a:r>
          </a:p>
          <a:p>
            <a:pPr lvl="1">
              <a:spcBef>
                <a:spcPts val="0"/>
              </a:spcBef>
            </a:pPr>
            <a:r>
              <a:rPr lang="en-US" sz="1800" dirty="0" smtClean="0"/>
              <a:t>The document follows the person from case to case  </a:t>
            </a:r>
          </a:p>
          <a:p>
            <a:pPr lvl="1">
              <a:spcBef>
                <a:spcPts val="0"/>
              </a:spcBef>
            </a:pPr>
            <a:r>
              <a:rPr lang="en-US" sz="1800" dirty="0" smtClean="0"/>
              <a:t>This includes personal identifying documents</a:t>
            </a:r>
          </a:p>
          <a:p>
            <a:pPr lvl="2">
              <a:spcBef>
                <a:spcPts val="0"/>
              </a:spcBef>
            </a:pPr>
            <a:r>
              <a:rPr lang="en-US" sz="1800" dirty="0" smtClean="0"/>
              <a:t>Birth Certificate</a:t>
            </a:r>
          </a:p>
          <a:p>
            <a:pPr lvl="2">
              <a:spcBef>
                <a:spcPts val="0"/>
              </a:spcBef>
            </a:pPr>
            <a:r>
              <a:rPr lang="en-US" sz="1800" dirty="0" smtClean="0"/>
              <a:t>Driver’s License</a:t>
            </a:r>
          </a:p>
          <a:p>
            <a:pPr lvl="2">
              <a:spcBef>
                <a:spcPts val="0"/>
              </a:spcBef>
            </a:pPr>
            <a:r>
              <a:rPr lang="en-US" sz="1800" dirty="0" smtClean="0"/>
              <a:t>Social Security Card</a:t>
            </a:r>
          </a:p>
          <a:p>
            <a:pPr marL="457200" lvl="1" indent="0">
              <a:spcBef>
                <a:spcPts val="0"/>
              </a:spcBef>
              <a:buFont typeface="Arial" pitchFamily="34" charset="0"/>
              <a:buNone/>
            </a:pPr>
            <a:endParaRPr lang="en-US" sz="1800" dirty="0" smtClean="0"/>
          </a:p>
          <a:p>
            <a:pPr marL="0" indent="0">
              <a:spcBef>
                <a:spcPts val="0"/>
              </a:spcBef>
              <a:buFont typeface="Arial" pitchFamily="34" charset="0"/>
              <a:buNone/>
            </a:pPr>
            <a:r>
              <a:rPr lang="en-US" sz="1800" dirty="0" smtClean="0"/>
              <a:t>Case level </a:t>
            </a:r>
          </a:p>
          <a:p>
            <a:pPr lvl="1">
              <a:spcBef>
                <a:spcPts val="0"/>
              </a:spcBef>
            </a:pPr>
            <a:r>
              <a:rPr lang="en-US" sz="1800" dirty="0" smtClean="0"/>
              <a:t>The documents doesn’t follow the person from case to case</a:t>
            </a:r>
          </a:p>
          <a:p>
            <a:pPr lvl="1">
              <a:spcBef>
                <a:spcPts val="0"/>
              </a:spcBef>
            </a:pPr>
            <a:r>
              <a:rPr lang="en-US" sz="1800" dirty="0" smtClean="0"/>
              <a:t>This includes general documents</a:t>
            </a:r>
          </a:p>
          <a:p>
            <a:pPr lvl="2">
              <a:spcBef>
                <a:spcPts val="0"/>
              </a:spcBef>
            </a:pPr>
            <a:r>
              <a:rPr lang="en-US" sz="1800" dirty="0" smtClean="0"/>
              <a:t>Landlord Letter</a:t>
            </a:r>
          </a:p>
          <a:p>
            <a:pPr lvl="2">
              <a:spcBef>
                <a:spcPts val="0"/>
              </a:spcBef>
            </a:pPr>
            <a:r>
              <a:rPr lang="en-US" sz="1800" dirty="0" smtClean="0"/>
              <a:t>Paycheck Stubs</a:t>
            </a:r>
          </a:p>
          <a:p>
            <a:pPr marL="457200" lvl="1" indent="0">
              <a:spcBef>
                <a:spcPts val="0"/>
              </a:spcBef>
              <a:buFont typeface="Arial" pitchFamily="34" charset="0"/>
              <a:buNone/>
            </a:pPr>
            <a:endParaRPr lang="en-US" sz="1800" dirty="0" smtClean="0"/>
          </a:p>
          <a:p>
            <a:pPr marL="0" indent="0">
              <a:buFont typeface="Arial" pitchFamily="34" charset="0"/>
              <a:buNone/>
            </a:pPr>
            <a:endParaRPr lang="en-US" sz="1800" dirty="0" smtClean="0"/>
          </a:p>
          <a:p>
            <a:endParaRPr lang="en-US" sz="1800" dirty="0"/>
          </a:p>
        </p:txBody>
      </p:sp>
    </p:spTree>
    <p:extLst>
      <p:ext uri="{BB962C8B-B14F-4D97-AF65-F5344CB8AC3E}">
        <p14:creationId xmlns:p14="http://schemas.microsoft.com/office/powerpoint/2010/main" val="18543135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pPr lvl="1"/>
            <a:endParaRPr lang="en-US" dirty="0" smtClean="0"/>
          </a:p>
          <a:p>
            <a:pPr lvl="1"/>
            <a:endParaRPr lang="en-US" dirty="0"/>
          </a:p>
          <a:p>
            <a:pPr lvl="1"/>
            <a:endParaRPr lang="en-US" sz="2000" dirty="0"/>
          </a:p>
        </p:txBody>
      </p:sp>
      <p:sp>
        <p:nvSpPr>
          <p:cNvPr id="5" name="Content Placeholder 4"/>
          <p:cNvSpPr>
            <a:spLocks noGrp="1"/>
          </p:cNvSpPr>
          <p:nvPr>
            <p:ph sz="half" idx="2"/>
          </p:nvPr>
        </p:nvSpPr>
        <p:spPr>
          <a:xfrm>
            <a:off x="1447800" y="1600200"/>
            <a:ext cx="7501467" cy="4525963"/>
          </a:xfrm>
        </p:spPr>
        <p:txBody>
          <a:bodyPr>
            <a:normAutofit/>
          </a:bodyPr>
          <a:lstStyle/>
          <a:p>
            <a:pPr marL="457200" lvl="1" indent="0" algn="ctr">
              <a:buNone/>
            </a:pPr>
            <a:endParaRPr lang="en-US" sz="2800" dirty="0" smtClean="0"/>
          </a:p>
          <a:p>
            <a:pPr marL="457200" lvl="1" indent="0" algn="ctr">
              <a:buNone/>
            </a:pPr>
            <a:endParaRPr lang="en-US" sz="2800" dirty="0"/>
          </a:p>
          <a:p>
            <a:pPr marL="457200" lvl="1" indent="0" algn="ctr">
              <a:buNone/>
            </a:pPr>
            <a:endParaRPr lang="en-US" sz="2800" dirty="0" smtClean="0"/>
          </a:p>
          <a:p>
            <a:endParaRPr lang="en-US" dirty="0"/>
          </a:p>
        </p:txBody>
      </p:sp>
      <p:sp>
        <p:nvSpPr>
          <p:cNvPr id="4" name="Slide Number Placeholder 3"/>
          <p:cNvSpPr>
            <a:spLocks noGrp="1"/>
          </p:cNvSpPr>
          <p:nvPr>
            <p:ph type="sldNum" sz="quarter" idx="12"/>
          </p:nvPr>
        </p:nvSpPr>
        <p:spPr/>
        <p:txBody>
          <a:bodyPr/>
          <a:lstStyle/>
          <a:p>
            <a:fld id="{E7C63FB1-C5B6-4AF9-ACF8-BDACE1A67BB1}" type="slidenum">
              <a:rPr lang="en-US" smtClean="0"/>
              <a:pPr/>
              <a:t>100</a:t>
            </a:fld>
            <a:endParaRPr lang="en-US" dirty="0"/>
          </a:p>
        </p:txBody>
      </p:sp>
      <p:sp>
        <p:nvSpPr>
          <p:cNvPr id="9"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Questions</a:t>
            </a:r>
            <a:endParaRPr lang="en-US" dirty="0">
              <a:solidFill>
                <a:srgbClr val="002569"/>
              </a:solidFill>
            </a:endParaRPr>
          </a:p>
        </p:txBody>
      </p:sp>
      <p:pic>
        <p:nvPicPr>
          <p:cNvPr id="18435" name="Picture 3" descr="C:\Users\katie.hastings\AppData\Local\Microsoft\Windows\Temporary Internet Files\Content.IE5\JANHY5DQ\MC90005614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362200"/>
            <a:ext cx="3326435" cy="288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144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9" name="Slide Number Placeholder 8"/>
          <p:cNvSpPr>
            <a:spLocks noGrp="1"/>
          </p:cNvSpPr>
          <p:nvPr>
            <p:ph type="sldNum" sz="quarter" idx="12"/>
          </p:nvPr>
        </p:nvSpPr>
        <p:spPr/>
        <p:txBody>
          <a:bodyPr/>
          <a:lstStyle/>
          <a:p>
            <a:fld id="{908B7E1D-52E2-4F04-9DFE-B1650792F521}" type="slidenum">
              <a:rPr lang="en-US" smtClean="0"/>
              <a:t>11</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1: What Is Imaging? &gt; Capture Profiles</a:t>
            </a:r>
            <a:endParaRPr lang="en-US" dirty="0">
              <a:solidFill>
                <a:srgbClr val="002569"/>
              </a:solidFill>
            </a:endParaRPr>
          </a:p>
        </p:txBody>
      </p:sp>
      <p:sp>
        <p:nvSpPr>
          <p:cNvPr id="6" name="Content Placeholder 7"/>
          <p:cNvSpPr txBox="1">
            <a:spLocks/>
          </p:cNvSpPr>
          <p:nvPr/>
        </p:nvSpPr>
        <p:spPr>
          <a:xfrm>
            <a:off x="609600" y="1143000"/>
            <a:ext cx="7772400"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1800" dirty="0" smtClean="0"/>
              <a:t>Package Mode</a:t>
            </a:r>
          </a:p>
          <a:p>
            <a:pPr lvl="1">
              <a:spcBef>
                <a:spcPts val="0"/>
              </a:spcBef>
            </a:pPr>
            <a:r>
              <a:rPr lang="en-US" sz="1800" dirty="0"/>
              <a:t>A</a:t>
            </a:r>
            <a:r>
              <a:rPr lang="en-US" sz="1800" dirty="0" smtClean="0"/>
              <a:t>llows an individual to scan several types of documents for the same case at one time.</a:t>
            </a:r>
          </a:p>
          <a:p>
            <a:pPr lvl="1">
              <a:spcBef>
                <a:spcPts val="0"/>
              </a:spcBef>
            </a:pPr>
            <a:r>
              <a:rPr lang="en-US" sz="1800" dirty="0" smtClean="0"/>
              <a:t>DCF will always be using this mode when capturing physical documents.</a:t>
            </a:r>
          </a:p>
          <a:p>
            <a:pPr marL="457200" lvl="1" indent="0">
              <a:spcBef>
                <a:spcPts val="0"/>
              </a:spcBef>
              <a:buFont typeface="Arial" pitchFamily="34" charset="0"/>
              <a:buNone/>
            </a:pPr>
            <a:endParaRPr lang="en-US" sz="1800" dirty="0" smtClean="0"/>
          </a:p>
          <a:p>
            <a:pPr marL="457200" lvl="1" indent="0">
              <a:spcBef>
                <a:spcPts val="0"/>
              </a:spcBef>
              <a:buFont typeface="Arial" pitchFamily="34" charset="0"/>
              <a:buNone/>
            </a:pPr>
            <a:endParaRPr lang="en-US" sz="1800" dirty="0" smtClean="0"/>
          </a:p>
          <a:p>
            <a:pPr marL="0" indent="0">
              <a:spcBef>
                <a:spcPts val="0"/>
              </a:spcBef>
              <a:buFont typeface="Arial" pitchFamily="34" charset="0"/>
              <a:buNone/>
            </a:pPr>
            <a:r>
              <a:rPr lang="en-US" sz="1800" dirty="0" smtClean="0"/>
              <a:t>IN Printer</a:t>
            </a:r>
          </a:p>
          <a:p>
            <a:pPr lvl="1">
              <a:spcBef>
                <a:spcPts val="0"/>
              </a:spcBef>
            </a:pPr>
            <a:r>
              <a:rPr lang="en-US" sz="1800" dirty="0" smtClean="0"/>
              <a:t>Utilize the </a:t>
            </a:r>
            <a:r>
              <a:rPr lang="en-US" sz="1800" dirty="0" err="1" smtClean="0"/>
              <a:t>ImageNow</a:t>
            </a:r>
            <a:r>
              <a:rPr lang="en-US" sz="1800" dirty="0" smtClean="0"/>
              <a:t> virtual printer to capture electronic documents into </a:t>
            </a:r>
            <a:r>
              <a:rPr lang="en-US" sz="1800" dirty="0" err="1" smtClean="0"/>
              <a:t>ImageNow</a:t>
            </a:r>
            <a:r>
              <a:rPr lang="en-US" sz="1800" dirty="0" smtClean="0"/>
              <a:t>. </a:t>
            </a:r>
          </a:p>
          <a:p>
            <a:pPr lvl="1">
              <a:spcBef>
                <a:spcPts val="0"/>
              </a:spcBef>
            </a:pPr>
            <a:r>
              <a:rPr lang="en-US" sz="1800" dirty="0" smtClean="0"/>
              <a:t>Imports a document, from Microsoft Office or email, into </a:t>
            </a:r>
            <a:r>
              <a:rPr lang="en-US" sz="1800" dirty="0" err="1" smtClean="0"/>
              <a:t>ImageNow</a:t>
            </a:r>
            <a:r>
              <a:rPr lang="en-US" sz="1800" dirty="0" smtClean="0"/>
              <a:t> without printing and scanning first.   </a:t>
            </a:r>
          </a:p>
          <a:p>
            <a:pPr lvl="1">
              <a:spcBef>
                <a:spcPts val="0"/>
              </a:spcBef>
            </a:pPr>
            <a:endParaRPr lang="en-US" sz="1800" dirty="0" smtClean="0"/>
          </a:p>
          <a:p>
            <a:pPr marL="457200" lvl="1" indent="0">
              <a:spcBef>
                <a:spcPts val="0"/>
              </a:spcBef>
              <a:buFont typeface="Arial" pitchFamily="34" charset="0"/>
              <a:buNone/>
            </a:pPr>
            <a:endParaRPr lang="en-US" sz="1800" dirty="0" smtClean="0"/>
          </a:p>
          <a:p>
            <a:pPr marL="0" indent="0">
              <a:buFont typeface="Arial" pitchFamily="34" charset="0"/>
              <a:buNone/>
            </a:pPr>
            <a:endParaRPr lang="en-US" sz="1800" dirty="0" smtClean="0"/>
          </a:p>
          <a:p>
            <a:endParaRPr lang="en-US" sz="1800" dirty="0"/>
          </a:p>
        </p:txBody>
      </p:sp>
    </p:spTree>
    <p:extLst>
      <p:ext uri="{BB962C8B-B14F-4D97-AF65-F5344CB8AC3E}">
        <p14:creationId xmlns:p14="http://schemas.microsoft.com/office/powerpoint/2010/main" val="4089321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12</a:t>
            </a:fld>
            <a:endParaRPr lang="en-US" dirty="0"/>
          </a:p>
        </p:txBody>
      </p:sp>
      <p:sp>
        <p:nvSpPr>
          <p:cNvPr id="5"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1: What </a:t>
            </a:r>
            <a:r>
              <a:rPr lang="en-US" dirty="0">
                <a:solidFill>
                  <a:srgbClr val="002569"/>
                </a:solidFill>
              </a:rPr>
              <a:t>I</a:t>
            </a:r>
            <a:r>
              <a:rPr lang="en-US" dirty="0" smtClean="0">
                <a:solidFill>
                  <a:srgbClr val="002569"/>
                </a:solidFill>
              </a:rPr>
              <a:t>s Imaging? &gt; Summary</a:t>
            </a:r>
            <a:endParaRPr lang="en-US" dirty="0">
              <a:solidFill>
                <a:srgbClr val="002569"/>
              </a:solidFill>
            </a:endParaRPr>
          </a:p>
        </p:txBody>
      </p:sp>
      <p:sp>
        <p:nvSpPr>
          <p:cNvPr id="7" name="Content Placeholder 2"/>
          <p:cNvSpPr txBox="1">
            <a:spLocks/>
          </p:cNvSpPr>
          <p:nvPr/>
        </p:nvSpPr>
        <p:spPr>
          <a:xfrm>
            <a:off x="1066800" y="1676400"/>
            <a:ext cx="4533900" cy="228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Font typeface="Arial" pitchFamily="34" charset="0"/>
              <a:buNone/>
            </a:pPr>
            <a:r>
              <a:rPr lang="en-US" sz="1800" dirty="0" smtClean="0"/>
              <a:t>In Lesson 1 we have looked at: </a:t>
            </a:r>
          </a:p>
          <a:p>
            <a:pPr hangingPunct="0"/>
            <a:r>
              <a:rPr lang="en-US" sz="1800" dirty="0" smtClean="0"/>
              <a:t>Benefits </a:t>
            </a:r>
            <a:r>
              <a:rPr lang="en-US" sz="1800" dirty="0"/>
              <a:t>of the KEES Imaging Solution</a:t>
            </a:r>
          </a:p>
          <a:p>
            <a:pPr hangingPunct="0"/>
            <a:r>
              <a:rPr lang="en-US" sz="1800" dirty="0" smtClean="0"/>
              <a:t>High level definitions of some </a:t>
            </a:r>
            <a:r>
              <a:rPr lang="en-US" sz="1800" dirty="0"/>
              <a:t>new terms</a:t>
            </a:r>
          </a:p>
          <a:p>
            <a:pPr marL="0" indent="0">
              <a:buFont typeface="Arial" pitchFamily="34" charset="0"/>
              <a:buNone/>
            </a:pPr>
            <a:endParaRPr lang="en-US" sz="2400" dirty="0"/>
          </a:p>
        </p:txBody>
      </p:sp>
      <p:sp>
        <p:nvSpPr>
          <p:cNvPr id="8" name="Title 6"/>
          <p:cNvSpPr txBox="1">
            <a:spLocks/>
          </p:cNvSpPr>
          <p:nvPr/>
        </p:nvSpPr>
        <p:spPr>
          <a:xfrm>
            <a:off x="1600200" y="118872"/>
            <a:ext cx="7086600" cy="566928"/>
          </a:xfrm>
          <a:prstGeom prst="rect">
            <a:avLst/>
          </a:prstGeom>
        </p:spPr>
        <p:txBody>
          <a:bodyPr>
            <a:normAutofit/>
          </a:bodyPr>
          <a:lstStyle>
            <a:lvl1pPr algn="ctr" defTabSz="914400" rtl="0" eaLnBrk="1" latinLnBrk="0" hangingPunct="1">
              <a:spcBef>
                <a:spcPct val="0"/>
              </a:spcBef>
              <a:buNone/>
              <a:defRPr sz="2400" b="1" kern="1200">
                <a:solidFill>
                  <a:schemeClr val="tx2"/>
                </a:solidFill>
                <a:latin typeface="Arial" pitchFamily="34" charset="0"/>
                <a:ea typeface="+mj-ea"/>
                <a:cs typeface="Arial" pitchFamily="34" charset="0"/>
              </a:defRPr>
            </a:lvl1pPr>
          </a:lstStyle>
          <a:p>
            <a:pPr algn="l"/>
            <a:r>
              <a:rPr lang="en-US" dirty="0" smtClean="0">
                <a:solidFill>
                  <a:srgbClr val="002569"/>
                </a:solidFill>
              </a:rPr>
              <a:t>Imaging: DCF</a:t>
            </a:r>
            <a:endParaRPr lang="en-US" dirty="0">
              <a:solidFill>
                <a:srgbClr val="002569"/>
              </a:solidFill>
            </a:endParaRPr>
          </a:p>
        </p:txBody>
      </p:sp>
    </p:spTree>
    <p:extLst>
      <p:ext uri="{BB962C8B-B14F-4D97-AF65-F5344CB8AC3E}">
        <p14:creationId xmlns:p14="http://schemas.microsoft.com/office/powerpoint/2010/main" val="1736088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8B7E1D-52E2-4F04-9DFE-B1650792F521}" type="slidenum">
              <a:rPr lang="en-US" smtClean="0"/>
              <a:pPr/>
              <a:t>13</a:t>
            </a:fld>
            <a:endParaRPr lang="en-US" dirty="0"/>
          </a:p>
        </p:txBody>
      </p:sp>
      <p:sp>
        <p:nvSpPr>
          <p:cNvPr id="5" name="Content Placeholder 5"/>
          <p:cNvSpPr txBox="1">
            <a:spLocks/>
          </p:cNvSpPr>
          <p:nvPr/>
        </p:nvSpPr>
        <p:spPr>
          <a:xfrm>
            <a:off x="990600" y="1981200"/>
            <a:ext cx="5257800"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Lesson 1: What is Imaging?</a:t>
            </a:r>
          </a:p>
          <a:p>
            <a:r>
              <a:rPr lang="en-US" sz="1800" b="1" dirty="0" smtClean="0"/>
              <a:t>Lesson 2: Sorting Documents</a:t>
            </a:r>
          </a:p>
          <a:p>
            <a:r>
              <a:rPr lang="en-US" sz="1800" dirty="0" smtClean="0"/>
              <a:t>Lesson 3: ImageNow Fundamentals</a:t>
            </a:r>
          </a:p>
          <a:p>
            <a:r>
              <a:rPr lang="en-US" sz="1800" dirty="0" smtClean="0"/>
              <a:t>Lesson 4: Document Processing</a:t>
            </a:r>
          </a:p>
          <a:p>
            <a:r>
              <a:rPr lang="en-US" sz="1800" dirty="0" smtClean="0"/>
              <a:t>Lesson 5: Document Management</a:t>
            </a:r>
          </a:p>
          <a:p>
            <a:r>
              <a:rPr lang="en-US" sz="1800" dirty="0" smtClean="0"/>
              <a:t>Lesson 6: Troubleshooting </a:t>
            </a:r>
          </a:p>
          <a:p>
            <a:pPr marL="0" indent="0">
              <a:buNone/>
            </a:pPr>
            <a:endParaRPr lang="en-US" sz="2400" dirty="0"/>
          </a:p>
        </p:txBody>
      </p:sp>
      <p:sp>
        <p:nvSpPr>
          <p:cNvPr id="7"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Agenda</a:t>
            </a:r>
            <a:endParaRPr lang="en-US" dirty="0">
              <a:solidFill>
                <a:srgbClr val="002569"/>
              </a:solidFill>
            </a:endParaRPr>
          </a:p>
        </p:txBody>
      </p:sp>
      <p:sp>
        <p:nvSpPr>
          <p:cNvPr id="9"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Tree>
    <p:extLst>
      <p:ext uri="{BB962C8B-B14F-4D97-AF65-F5344CB8AC3E}">
        <p14:creationId xmlns:p14="http://schemas.microsoft.com/office/powerpoint/2010/main" val="3567597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8" name="Content Placeholder 7"/>
          <p:cNvSpPr>
            <a:spLocks noGrp="1"/>
          </p:cNvSpPr>
          <p:nvPr>
            <p:ph idx="1"/>
          </p:nvPr>
        </p:nvSpPr>
        <p:spPr>
          <a:xfrm>
            <a:off x="687788" y="1295400"/>
            <a:ext cx="7924800" cy="1066799"/>
          </a:xfrm>
        </p:spPr>
        <p:txBody>
          <a:bodyPr>
            <a:normAutofit/>
          </a:bodyPr>
          <a:lstStyle/>
          <a:p>
            <a:pPr marL="0" indent="0">
              <a:spcBef>
                <a:spcPts val="0"/>
              </a:spcBef>
              <a:buNone/>
            </a:pPr>
            <a:r>
              <a:rPr lang="en-US" sz="1800" dirty="0" smtClean="0"/>
              <a:t>This lesson will </a:t>
            </a:r>
            <a:r>
              <a:rPr lang="en-US" sz="1800" dirty="0"/>
              <a:t>provide </a:t>
            </a:r>
            <a:r>
              <a:rPr lang="en-US" sz="1800" dirty="0" smtClean="0"/>
              <a:t>DCF workers with the lobby and non-lobby processes. We will also define the steps required prior to the </a:t>
            </a:r>
            <a:r>
              <a:rPr lang="en-US" sz="1800" dirty="0"/>
              <a:t>beginning of the imaging </a:t>
            </a:r>
            <a:r>
              <a:rPr lang="en-US" sz="1800" dirty="0" smtClean="0"/>
              <a:t>process.</a:t>
            </a:r>
            <a:endParaRPr lang="en-US" sz="1800" dirty="0"/>
          </a:p>
        </p:txBody>
      </p:sp>
      <p:sp>
        <p:nvSpPr>
          <p:cNvPr id="9" name="Slide Number Placeholder 8"/>
          <p:cNvSpPr>
            <a:spLocks noGrp="1"/>
          </p:cNvSpPr>
          <p:nvPr>
            <p:ph type="sldNum" sz="quarter" idx="12"/>
          </p:nvPr>
        </p:nvSpPr>
        <p:spPr/>
        <p:txBody>
          <a:bodyPr/>
          <a:lstStyle/>
          <a:p>
            <a:fld id="{908B7E1D-52E2-4F04-9DFE-B1650792F521}" type="slidenum">
              <a:rPr lang="en-US" smtClean="0"/>
              <a:t>14</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2: Sorting Documents &gt; Introduction</a:t>
            </a:r>
            <a:endParaRPr lang="en-US" dirty="0">
              <a:solidFill>
                <a:srgbClr val="002569"/>
              </a:solidFill>
            </a:endParaRPr>
          </a:p>
        </p:txBody>
      </p:sp>
      <p:sp>
        <p:nvSpPr>
          <p:cNvPr id="6" name="Content Placeholder 7"/>
          <p:cNvSpPr txBox="1">
            <a:spLocks/>
          </p:cNvSpPr>
          <p:nvPr/>
        </p:nvSpPr>
        <p:spPr>
          <a:xfrm>
            <a:off x="2362200" y="2590800"/>
            <a:ext cx="5638800" cy="289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After completing this lesson, you will learn:</a:t>
            </a:r>
          </a:p>
          <a:p>
            <a:pPr hangingPunct="0"/>
            <a:r>
              <a:rPr lang="en-US" sz="1800" dirty="0"/>
              <a:t>Hot versus Cold document processing</a:t>
            </a:r>
          </a:p>
          <a:p>
            <a:pPr hangingPunct="0"/>
            <a:r>
              <a:rPr lang="en-US" sz="1800" dirty="0" smtClean="0"/>
              <a:t>Lobby process and cover sheet</a:t>
            </a:r>
          </a:p>
          <a:p>
            <a:pPr hangingPunct="0"/>
            <a:r>
              <a:rPr lang="en-US" sz="1800" dirty="0" smtClean="0"/>
              <a:t>Non-lobby process</a:t>
            </a:r>
          </a:p>
          <a:p>
            <a:pPr hangingPunct="0"/>
            <a:r>
              <a:rPr lang="en-US" sz="1800" dirty="0" smtClean="0"/>
              <a:t>Why we use the Unknown drawer</a:t>
            </a:r>
          </a:p>
          <a:p>
            <a:pPr marL="0" indent="0" hangingPunct="0">
              <a:buNone/>
            </a:pPr>
            <a:endParaRPr lang="en-US" sz="2200" dirty="0" smtClean="0"/>
          </a:p>
          <a:p>
            <a:pPr hangingPunct="0"/>
            <a:endParaRPr lang="en-US" sz="2200" dirty="0" smtClean="0"/>
          </a:p>
          <a:p>
            <a:pPr marL="0" indent="0">
              <a:buFont typeface="Arial" pitchFamily="34" charset="0"/>
              <a:buNone/>
            </a:pPr>
            <a:endParaRPr lang="en-US" sz="2200" dirty="0" smtClean="0"/>
          </a:p>
          <a:p>
            <a:endParaRPr lang="en-US" sz="2200" dirty="0"/>
          </a:p>
        </p:txBody>
      </p:sp>
    </p:spTree>
    <p:extLst>
      <p:ext uri="{BB962C8B-B14F-4D97-AF65-F5344CB8AC3E}">
        <p14:creationId xmlns:p14="http://schemas.microsoft.com/office/powerpoint/2010/main" val="20335256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9" name="Slide Number Placeholder 8"/>
          <p:cNvSpPr>
            <a:spLocks noGrp="1"/>
          </p:cNvSpPr>
          <p:nvPr>
            <p:ph type="sldNum" sz="quarter" idx="12"/>
          </p:nvPr>
        </p:nvSpPr>
        <p:spPr/>
        <p:txBody>
          <a:bodyPr/>
          <a:lstStyle/>
          <a:p>
            <a:fld id="{908B7E1D-52E2-4F04-9DFE-B1650792F521}" type="slidenum">
              <a:rPr lang="en-US" smtClean="0"/>
              <a:t>15</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a:t>
            </a:r>
            <a:r>
              <a:rPr lang="en-US" dirty="0">
                <a:solidFill>
                  <a:srgbClr val="002569"/>
                </a:solidFill>
              </a:rPr>
              <a:t>2</a:t>
            </a:r>
            <a:r>
              <a:rPr lang="en-US" dirty="0" smtClean="0">
                <a:solidFill>
                  <a:srgbClr val="002569"/>
                </a:solidFill>
              </a:rPr>
              <a:t>: Sorting Documents &gt; COLD Documents</a:t>
            </a:r>
            <a:endParaRPr lang="en-US" dirty="0">
              <a:solidFill>
                <a:srgbClr val="002569"/>
              </a:solidFill>
            </a:endParaRPr>
          </a:p>
        </p:txBody>
      </p:sp>
      <p:sp>
        <p:nvSpPr>
          <p:cNvPr id="6" name="Content Placeholder 7"/>
          <p:cNvSpPr txBox="1">
            <a:spLocks/>
          </p:cNvSpPr>
          <p:nvPr/>
        </p:nvSpPr>
        <p:spPr>
          <a:xfrm>
            <a:off x="609600" y="1600200"/>
            <a:ext cx="7772400" cy="3810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1800" dirty="0" smtClean="0"/>
              <a:t>What is COLD?</a:t>
            </a:r>
          </a:p>
          <a:p>
            <a:pPr marL="0" indent="0">
              <a:spcBef>
                <a:spcPts val="0"/>
              </a:spcBef>
              <a:buFont typeface="Arial" pitchFamily="34" charset="0"/>
              <a:buNone/>
            </a:pPr>
            <a:endParaRPr lang="en-US" sz="1800" dirty="0" smtClean="0"/>
          </a:p>
          <a:p>
            <a:pPr lvl="1">
              <a:spcBef>
                <a:spcPts val="0"/>
              </a:spcBef>
            </a:pPr>
            <a:r>
              <a:rPr lang="en-US" sz="1800" dirty="0" smtClean="0"/>
              <a:t>Case Information that requires no further action</a:t>
            </a:r>
          </a:p>
          <a:p>
            <a:pPr lvl="2">
              <a:spcBef>
                <a:spcPts val="0"/>
              </a:spcBef>
            </a:pPr>
            <a:r>
              <a:rPr lang="en-US" sz="1800" dirty="0" smtClean="0"/>
              <a:t>For example, supporting documentation from a lobby interview where the worker processed the case, historical documents, and/or file only documentation.</a:t>
            </a:r>
          </a:p>
          <a:p>
            <a:pPr marL="914400" lvl="2" indent="0">
              <a:spcBef>
                <a:spcPts val="0"/>
              </a:spcBef>
              <a:buNone/>
            </a:pPr>
            <a:endParaRPr lang="en-US" sz="1800" dirty="0" smtClean="0"/>
          </a:p>
          <a:p>
            <a:pPr lvl="1">
              <a:spcBef>
                <a:spcPts val="0"/>
              </a:spcBef>
            </a:pPr>
            <a:r>
              <a:rPr lang="en-US" sz="1800" dirty="0" smtClean="0"/>
              <a:t>Documents must be imaged within 3-5 days of receipt</a:t>
            </a:r>
          </a:p>
          <a:p>
            <a:pPr marL="457200" lvl="1" indent="0">
              <a:spcBef>
                <a:spcPts val="0"/>
              </a:spcBef>
              <a:buFont typeface="Arial" pitchFamily="34" charset="0"/>
              <a:buNone/>
            </a:pPr>
            <a:endParaRPr lang="en-US" sz="1800" dirty="0" smtClean="0"/>
          </a:p>
          <a:p>
            <a:pPr marL="914400" lvl="2" indent="0">
              <a:spcBef>
                <a:spcPts val="0"/>
              </a:spcBef>
              <a:buNone/>
            </a:pPr>
            <a:endParaRPr lang="en-US" sz="1800" dirty="0"/>
          </a:p>
          <a:p>
            <a:pPr lvl="1">
              <a:spcBef>
                <a:spcPts val="0"/>
              </a:spcBef>
            </a:pPr>
            <a:r>
              <a:rPr lang="en-US" sz="1800" dirty="0" smtClean="0"/>
              <a:t>All PPS documents will be imaged after a program has been processed.  </a:t>
            </a:r>
            <a:endParaRPr lang="en-US" sz="1800" dirty="0"/>
          </a:p>
          <a:p>
            <a:pPr marL="457200" lvl="1" indent="0">
              <a:spcBef>
                <a:spcPts val="0"/>
              </a:spcBef>
              <a:buNone/>
            </a:pPr>
            <a:endParaRPr lang="en-US" sz="1800" dirty="0"/>
          </a:p>
          <a:p>
            <a:pPr marL="457200" lvl="1" indent="0">
              <a:spcBef>
                <a:spcPts val="0"/>
              </a:spcBef>
              <a:buFont typeface="Arial" pitchFamily="34" charset="0"/>
              <a:buNone/>
            </a:pPr>
            <a:endParaRPr lang="en-US" sz="1800" dirty="0" smtClean="0"/>
          </a:p>
        </p:txBody>
      </p:sp>
    </p:spTree>
    <p:extLst>
      <p:ext uri="{BB962C8B-B14F-4D97-AF65-F5344CB8AC3E}">
        <p14:creationId xmlns:p14="http://schemas.microsoft.com/office/powerpoint/2010/main" val="47677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9" name="Slide Number Placeholder 8"/>
          <p:cNvSpPr>
            <a:spLocks noGrp="1"/>
          </p:cNvSpPr>
          <p:nvPr>
            <p:ph type="sldNum" sz="quarter" idx="12"/>
          </p:nvPr>
        </p:nvSpPr>
        <p:spPr/>
        <p:txBody>
          <a:bodyPr/>
          <a:lstStyle/>
          <a:p>
            <a:fld id="{908B7E1D-52E2-4F04-9DFE-B1650792F521}" type="slidenum">
              <a:rPr lang="en-US" smtClean="0"/>
              <a:t>16</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a:t>
            </a:r>
            <a:r>
              <a:rPr lang="en-US" dirty="0">
                <a:solidFill>
                  <a:srgbClr val="002569"/>
                </a:solidFill>
              </a:rPr>
              <a:t>2</a:t>
            </a:r>
            <a:r>
              <a:rPr lang="en-US" dirty="0" smtClean="0">
                <a:solidFill>
                  <a:srgbClr val="002569"/>
                </a:solidFill>
              </a:rPr>
              <a:t>: Sorting Documents &gt; HOT Documents</a:t>
            </a:r>
            <a:endParaRPr lang="en-US" dirty="0">
              <a:solidFill>
                <a:srgbClr val="002569"/>
              </a:solidFill>
            </a:endParaRPr>
          </a:p>
        </p:txBody>
      </p:sp>
      <p:sp>
        <p:nvSpPr>
          <p:cNvPr id="6" name="Content Placeholder 7"/>
          <p:cNvSpPr txBox="1">
            <a:spLocks/>
          </p:cNvSpPr>
          <p:nvPr/>
        </p:nvSpPr>
        <p:spPr>
          <a:xfrm>
            <a:off x="609600" y="1600200"/>
            <a:ext cx="7772400" cy="4038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1800" dirty="0" smtClean="0"/>
              <a:t>What is HOT?</a:t>
            </a:r>
          </a:p>
          <a:p>
            <a:pPr marL="0" indent="0">
              <a:spcBef>
                <a:spcPts val="0"/>
              </a:spcBef>
              <a:buFont typeface="Arial" pitchFamily="34" charset="0"/>
              <a:buNone/>
            </a:pPr>
            <a:endParaRPr lang="en-US" sz="1800" dirty="0" smtClean="0"/>
          </a:p>
          <a:p>
            <a:pPr lvl="1">
              <a:spcBef>
                <a:spcPts val="0"/>
              </a:spcBef>
            </a:pPr>
            <a:r>
              <a:rPr lang="en-US" sz="1800" dirty="0" smtClean="0"/>
              <a:t>An application received through the lobby that does not have an eligibility determination made by the worker</a:t>
            </a:r>
          </a:p>
          <a:p>
            <a:pPr marL="457200" lvl="1" indent="0">
              <a:spcBef>
                <a:spcPts val="0"/>
              </a:spcBef>
              <a:buNone/>
            </a:pPr>
            <a:endParaRPr lang="en-US" sz="1800" dirty="0" smtClean="0"/>
          </a:p>
          <a:p>
            <a:pPr lvl="1">
              <a:spcBef>
                <a:spcPts val="0"/>
              </a:spcBef>
            </a:pPr>
            <a:r>
              <a:rPr lang="en-US" sz="1800" dirty="0" smtClean="0"/>
              <a:t>Documents to be routed to the Clearinghouse</a:t>
            </a:r>
          </a:p>
          <a:p>
            <a:pPr marL="457200" lvl="1" indent="0">
              <a:spcBef>
                <a:spcPts val="0"/>
              </a:spcBef>
              <a:buNone/>
            </a:pPr>
            <a:endParaRPr lang="en-US" sz="1800" dirty="0" smtClean="0"/>
          </a:p>
          <a:p>
            <a:pPr lvl="1">
              <a:spcBef>
                <a:spcPts val="0"/>
              </a:spcBef>
            </a:pPr>
            <a:r>
              <a:rPr lang="en-US" sz="1800" dirty="0" smtClean="0"/>
              <a:t>Unworked or unprocessed document(s)</a:t>
            </a:r>
            <a:endParaRPr lang="en-US" sz="1800" dirty="0"/>
          </a:p>
          <a:p>
            <a:pPr lvl="2">
              <a:spcBef>
                <a:spcPts val="0"/>
              </a:spcBef>
            </a:pPr>
            <a:r>
              <a:rPr lang="en-US" sz="1800" dirty="0" smtClean="0"/>
              <a:t>24 hour turnaround</a:t>
            </a:r>
          </a:p>
          <a:p>
            <a:pPr lvl="2">
              <a:spcBef>
                <a:spcPts val="0"/>
              </a:spcBef>
            </a:pPr>
            <a:r>
              <a:rPr lang="en-US" sz="1800" dirty="0" smtClean="0"/>
              <a:t>Must be imaged same day – no later than the next day</a:t>
            </a:r>
            <a:endParaRPr lang="en-US" sz="1800" dirty="0"/>
          </a:p>
          <a:p>
            <a:pPr marL="914400" lvl="2" indent="0">
              <a:spcBef>
                <a:spcPts val="0"/>
              </a:spcBef>
              <a:buNone/>
            </a:pPr>
            <a:endParaRPr lang="en-US" sz="1800" dirty="0" smtClean="0"/>
          </a:p>
          <a:p>
            <a:pPr lvl="1">
              <a:spcBef>
                <a:spcPts val="0"/>
              </a:spcBef>
            </a:pPr>
            <a:r>
              <a:rPr lang="en-US" sz="1800" dirty="0" smtClean="0"/>
              <a:t>Documents received via non-lobby</a:t>
            </a:r>
          </a:p>
          <a:p>
            <a:pPr marL="457200" lvl="1" indent="0">
              <a:spcBef>
                <a:spcPts val="0"/>
              </a:spcBef>
              <a:buFont typeface="Arial" pitchFamily="34" charset="0"/>
              <a:buNone/>
            </a:pPr>
            <a:endParaRPr lang="en-US" sz="1800" dirty="0" smtClean="0"/>
          </a:p>
        </p:txBody>
      </p:sp>
    </p:spTree>
    <p:extLst>
      <p:ext uri="{BB962C8B-B14F-4D97-AF65-F5344CB8AC3E}">
        <p14:creationId xmlns:p14="http://schemas.microsoft.com/office/powerpoint/2010/main" val="1327878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17</a:t>
            </a:fld>
            <a:endParaRPr lang="en-US" dirty="0">
              <a:solidFill>
                <a:prstClr val="white"/>
              </a:solidFill>
            </a:endParaRPr>
          </a:p>
        </p:txBody>
      </p:sp>
      <p:sp>
        <p:nvSpPr>
          <p:cNvPr id="2" name="Rectangle 1"/>
          <p:cNvSpPr/>
          <p:nvPr/>
        </p:nvSpPr>
        <p:spPr>
          <a:xfrm>
            <a:off x="609600" y="1410115"/>
            <a:ext cx="5334000" cy="3693319"/>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Example:</a:t>
            </a:r>
            <a:endParaRPr lang="en-US" b="1"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 consumer submits separate applications for </a:t>
            </a:r>
            <a:r>
              <a:rPr lang="en-US" dirty="0">
                <a:latin typeface="Arial" panose="020B0604020202020204" pitchFamily="34" charset="0"/>
                <a:cs typeface="Arial" panose="020B0604020202020204" pitchFamily="34" charset="0"/>
              </a:rPr>
              <a:t>m</a:t>
            </a:r>
            <a:r>
              <a:rPr lang="en-US" dirty="0" smtClean="0">
                <a:latin typeface="Arial" panose="020B0604020202020204" pitchFamily="34" charset="0"/>
                <a:cs typeface="Arial" panose="020B0604020202020204" pitchFamily="34" charset="0"/>
              </a:rPr>
              <a:t>edical and non-medical coverage through the lobby.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m</a:t>
            </a:r>
            <a:r>
              <a:rPr lang="en-US" dirty="0" smtClean="0">
                <a:latin typeface="Arial" panose="020B0604020202020204" pitchFamily="34" charset="0"/>
                <a:cs typeface="Arial" panose="020B0604020202020204" pitchFamily="34" charset="0"/>
              </a:rPr>
              <a:t>edical application didn’t meet the Big 4 criteria so it is routed </a:t>
            </a:r>
            <a:r>
              <a:rPr lang="en-US" dirty="0">
                <a:latin typeface="Arial" panose="020B0604020202020204" pitchFamily="34" charset="0"/>
                <a:cs typeface="Arial" panose="020B0604020202020204" pitchFamily="34" charset="0"/>
              </a:rPr>
              <a:t>to the </a:t>
            </a:r>
            <a:r>
              <a:rPr lang="en-US" dirty="0" smtClean="0">
                <a:latin typeface="Arial" panose="020B0604020202020204" pitchFamily="34" charset="0"/>
                <a:cs typeface="Arial" panose="020B0604020202020204" pitchFamily="34" charset="0"/>
              </a:rPr>
              <a:t>Clearinghouse (making </a:t>
            </a:r>
            <a:r>
              <a:rPr lang="en-US" dirty="0">
                <a:latin typeface="Arial" panose="020B0604020202020204" pitchFamily="34" charset="0"/>
                <a:cs typeface="Arial" panose="020B0604020202020204" pitchFamily="34" charset="0"/>
              </a:rPr>
              <a:t>the application a hot scan).  A determination was made on the non-medical </a:t>
            </a:r>
            <a:r>
              <a:rPr lang="en-US" dirty="0" smtClean="0">
                <a:latin typeface="Arial" panose="020B0604020202020204" pitchFamily="34" charset="0"/>
                <a:cs typeface="Arial" panose="020B0604020202020204" pitchFamily="34" charset="0"/>
              </a:rPr>
              <a:t>case.</a:t>
            </a:r>
          </a:p>
          <a:p>
            <a:endParaRPr lang="en-US" i="1"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Since </a:t>
            </a:r>
            <a:r>
              <a:rPr lang="en-US" dirty="0">
                <a:latin typeface="Arial" panose="020B0604020202020204" pitchFamily="34" charset="0"/>
                <a:cs typeface="Arial" panose="020B0604020202020204" pitchFamily="34" charset="0"/>
              </a:rPr>
              <a:t>part of the application is prioritized as hot, the whole application is prioritized as such.</a:t>
            </a:r>
          </a:p>
        </p:txBody>
      </p:sp>
      <p:sp>
        <p:nvSpPr>
          <p:cNvPr id="7" name="Title 6"/>
          <p:cNvSpPr>
            <a:spLocks noGrp="1"/>
          </p:cNvSpPr>
          <p:nvPr>
            <p:ph type="title"/>
          </p:nvPr>
        </p:nvSpPr>
        <p:spPr>
          <a:xfrm>
            <a:off x="1600200" y="76200"/>
            <a:ext cx="7086600" cy="563562"/>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2: Sorting Documents &gt; HOT Documents</a:t>
            </a:r>
            <a:endParaRPr lang="en-US" dirty="0">
              <a:solidFill>
                <a:srgbClr val="002569"/>
              </a:solidFill>
            </a:endParaRPr>
          </a:p>
        </p:txBody>
      </p:sp>
      <p:sp>
        <p:nvSpPr>
          <p:cNvPr id="11" name="Rectangle 10"/>
          <p:cNvSpPr/>
          <p:nvPr/>
        </p:nvSpPr>
        <p:spPr>
          <a:xfrm>
            <a:off x="6249217" y="4918768"/>
            <a:ext cx="2209800" cy="369332"/>
          </a:xfrm>
          <a:prstGeom prst="rect">
            <a:avLst/>
          </a:prstGeom>
          <a:noFill/>
        </p:spPr>
        <p:txBody>
          <a:bodyPr wrap="square">
            <a:spAutoFit/>
          </a:bodyPr>
          <a:lstStyle/>
          <a:p>
            <a:pPr lvl="0"/>
            <a:r>
              <a:rPr lang="en-US" dirty="0" smtClean="0">
                <a:latin typeface="Arial" panose="020B0604020202020204" pitchFamily="34" charset="0"/>
                <a:cs typeface="Arial" panose="020B0604020202020204" pitchFamily="34" charset="0"/>
              </a:rPr>
              <a:t>Medical Application</a:t>
            </a:r>
            <a:endParaRPr lang="en-US" dirty="0">
              <a:solidFill>
                <a:srgbClr val="002060"/>
              </a:solidFill>
              <a:latin typeface="Arial" pitchFamily="34" charset="0"/>
              <a:cs typeface="Arial" pitchFamily="34" charset="0"/>
            </a:endParaRPr>
          </a:p>
        </p:txBody>
      </p:sp>
      <p:sp>
        <p:nvSpPr>
          <p:cNvPr id="14" name="Documents"/>
          <p:cNvSpPr>
            <a:spLocks noEditPoints="1" noChangeArrowheads="1"/>
          </p:cNvSpPr>
          <p:nvPr/>
        </p:nvSpPr>
        <p:spPr bwMode="auto">
          <a:xfrm>
            <a:off x="6526212" y="2057400"/>
            <a:ext cx="1654175" cy="2696268"/>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2">
              <a:lumMod val="20000"/>
              <a:lumOff val="8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6488112" y="3190090"/>
            <a:ext cx="1732011" cy="430887"/>
          </a:xfrm>
          <a:prstGeom prst="rect">
            <a:avLst/>
          </a:prstGeom>
          <a:noFill/>
        </p:spPr>
        <p:txBody>
          <a:bodyPr wrap="square">
            <a:spAutoFit/>
          </a:bodyPr>
          <a:lstStyle/>
          <a:p>
            <a:pPr algn="ctr"/>
            <a:r>
              <a:rPr lang="en-US" b="1" dirty="0" smtClean="0">
                <a:solidFill>
                  <a:srgbClr val="FF0000"/>
                </a:solidFill>
                <a:latin typeface="Arial" panose="020B0604020202020204" pitchFamily="34" charset="0"/>
                <a:cs typeface="Arial" panose="020B0604020202020204" pitchFamily="34" charset="0"/>
              </a:rPr>
              <a:t>HOT</a:t>
            </a:r>
            <a:r>
              <a:rPr lang="en-US" sz="2200" b="1" dirty="0" smtClean="0">
                <a:solidFill>
                  <a:srgbClr val="FF0000"/>
                </a:solidFill>
              </a:rPr>
              <a:t> </a:t>
            </a:r>
          </a:p>
        </p:txBody>
      </p:sp>
    </p:spTree>
    <p:extLst>
      <p:ext uri="{BB962C8B-B14F-4D97-AF65-F5344CB8AC3E}">
        <p14:creationId xmlns:p14="http://schemas.microsoft.com/office/powerpoint/2010/main" val="1114425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3" name="Content Placeholder 2"/>
          <p:cNvSpPr>
            <a:spLocks noGrp="1"/>
          </p:cNvSpPr>
          <p:nvPr>
            <p:ph sz="half" idx="1"/>
          </p:nvPr>
        </p:nvSpPr>
        <p:spPr>
          <a:xfrm>
            <a:off x="398721" y="1981200"/>
            <a:ext cx="8305800" cy="3276599"/>
          </a:xfrm>
        </p:spPr>
        <p:txBody>
          <a:bodyPr>
            <a:normAutofit/>
          </a:bodyPr>
          <a:lstStyle/>
          <a:p>
            <a:r>
              <a:rPr lang="en-US" sz="1800" dirty="0" smtClean="0"/>
              <a:t>Claim client from the assigned BPM  Lobby Tracker</a:t>
            </a:r>
          </a:p>
          <a:p>
            <a:r>
              <a:rPr lang="en-US" sz="1800" dirty="0" smtClean="0"/>
              <a:t>Date Stamp the paper application</a:t>
            </a:r>
          </a:p>
          <a:p>
            <a:r>
              <a:rPr lang="en-US" sz="1800" dirty="0" smtClean="0"/>
              <a:t>Register program if applicable to the appropriate KAECSES and/or KEES system</a:t>
            </a:r>
          </a:p>
          <a:p>
            <a:r>
              <a:rPr lang="en-US" sz="1800" dirty="0" smtClean="0"/>
              <a:t>Follow the process management principles </a:t>
            </a:r>
          </a:p>
          <a:p>
            <a:r>
              <a:rPr lang="en-US" sz="1800" dirty="0" smtClean="0"/>
              <a:t>Eligibility determination has been completed</a:t>
            </a:r>
          </a:p>
          <a:p>
            <a:r>
              <a:rPr lang="en-US" sz="1800" dirty="0" smtClean="0"/>
              <a:t>Update the appropriate BPM Tracker with case status</a:t>
            </a:r>
          </a:p>
          <a:p>
            <a:r>
              <a:rPr lang="en-US" sz="1800" dirty="0" smtClean="0"/>
              <a:t>Complete the coversheet for Imaging</a:t>
            </a:r>
          </a:p>
          <a:p>
            <a:r>
              <a:rPr lang="en-US" sz="1800" dirty="0" smtClean="0"/>
              <a:t>Place documents in the basket (Cold or Hot)</a:t>
            </a:r>
          </a:p>
          <a:p>
            <a:pPr marL="0" indent="0">
              <a:buNone/>
            </a:pPr>
            <a:r>
              <a:rPr lang="en-US" sz="1800" dirty="0" smtClean="0"/>
              <a:t>  </a:t>
            </a:r>
            <a:endParaRPr lang="en-US" sz="1800" dirty="0"/>
          </a:p>
        </p:txBody>
      </p:sp>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18</a:t>
            </a:fld>
            <a:endParaRPr lang="en-US" dirty="0">
              <a:solidFill>
                <a:prstClr val="white"/>
              </a:solidFill>
            </a:endParaRPr>
          </a:p>
        </p:txBody>
      </p:sp>
      <p:sp>
        <p:nvSpPr>
          <p:cNvPr id="9"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2: Sorting Documents &gt; Lobby Process</a:t>
            </a:r>
            <a:endParaRPr lang="en-US" dirty="0">
              <a:solidFill>
                <a:srgbClr val="002569"/>
              </a:solidFill>
            </a:endParaRPr>
          </a:p>
        </p:txBody>
      </p:sp>
    </p:spTree>
    <p:extLst>
      <p:ext uri="{BB962C8B-B14F-4D97-AF65-F5344CB8AC3E}">
        <p14:creationId xmlns:p14="http://schemas.microsoft.com/office/powerpoint/2010/main" val="3084555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19</a:t>
            </a:fld>
            <a:endParaRPr lang="en-US" dirty="0">
              <a:solidFill>
                <a:prstClr val="white"/>
              </a:solidFill>
            </a:endParaRPr>
          </a:p>
        </p:txBody>
      </p:sp>
      <p:sp>
        <p:nvSpPr>
          <p:cNvPr id="6" name="Title 6"/>
          <p:cNvSpPr>
            <a:spLocks noGrp="1"/>
          </p:cNvSpPr>
          <p:nvPr>
            <p:ph type="title"/>
          </p:nvPr>
        </p:nvSpPr>
        <p:spPr>
          <a:xfrm>
            <a:off x="1600200" y="76200"/>
            <a:ext cx="7086600" cy="563562"/>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2: Sorting Documents &gt; Lobby Process</a:t>
            </a:r>
            <a:endParaRPr lang="en-US" dirty="0">
              <a:solidFill>
                <a:srgbClr val="002569"/>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013" b="13444"/>
          <a:stretch/>
        </p:blipFill>
        <p:spPr bwMode="auto">
          <a:xfrm>
            <a:off x="1371600" y="1447800"/>
            <a:ext cx="5793105" cy="4663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48039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8" name="Content Placeholder 7"/>
          <p:cNvSpPr>
            <a:spLocks noGrp="1"/>
          </p:cNvSpPr>
          <p:nvPr>
            <p:ph idx="1"/>
          </p:nvPr>
        </p:nvSpPr>
        <p:spPr>
          <a:xfrm>
            <a:off x="152400" y="1143000"/>
            <a:ext cx="8839200" cy="990600"/>
          </a:xfrm>
        </p:spPr>
        <p:txBody>
          <a:bodyPr>
            <a:normAutofit/>
          </a:bodyPr>
          <a:lstStyle/>
          <a:p>
            <a:pPr marL="0" indent="0">
              <a:spcBef>
                <a:spcPts val="0"/>
              </a:spcBef>
              <a:buNone/>
            </a:pPr>
            <a:r>
              <a:rPr lang="en-US" sz="1800" dirty="0" smtClean="0"/>
              <a:t>This course </a:t>
            </a:r>
            <a:r>
              <a:rPr lang="en-US" sz="1800" dirty="0"/>
              <a:t>will provide </a:t>
            </a:r>
            <a:r>
              <a:rPr lang="en-US" sz="1800" dirty="0" smtClean="0"/>
              <a:t>DCF workers with </a:t>
            </a:r>
            <a:r>
              <a:rPr lang="en-US" sz="1800" dirty="0"/>
              <a:t>an overview of the fundamentals of imaging, as well as explain the business process as it relates to the Imaging Solution for </a:t>
            </a:r>
            <a:r>
              <a:rPr lang="en-US" sz="1800" dirty="0" smtClean="0"/>
              <a:t>Case Workers.  </a:t>
            </a:r>
          </a:p>
          <a:p>
            <a:pPr marL="0" indent="0">
              <a:buNone/>
            </a:pPr>
            <a:endParaRPr lang="en-US" dirty="0" smtClean="0"/>
          </a:p>
          <a:p>
            <a:endParaRPr lang="en-US" dirty="0"/>
          </a:p>
        </p:txBody>
      </p:sp>
      <p:sp>
        <p:nvSpPr>
          <p:cNvPr id="9" name="Slide Number Placeholder 8"/>
          <p:cNvSpPr>
            <a:spLocks noGrp="1"/>
          </p:cNvSpPr>
          <p:nvPr>
            <p:ph type="sldNum" sz="quarter" idx="12"/>
          </p:nvPr>
        </p:nvSpPr>
        <p:spPr/>
        <p:txBody>
          <a:bodyPr/>
          <a:lstStyle/>
          <a:p>
            <a:fld id="{908B7E1D-52E2-4F04-9DFE-B1650792F521}" type="slidenum">
              <a:rPr lang="en-US" smtClean="0"/>
              <a:t>2</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Introduction</a:t>
            </a:r>
            <a:endParaRPr lang="en-US" dirty="0">
              <a:solidFill>
                <a:srgbClr val="002569"/>
              </a:solidFill>
            </a:endParaRPr>
          </a:p>
        </p:txBody>
      </p:sp>
      <p:sp>
        <p:nvSpPr>
          <p:cNvPr id="6" name="Content Placeholder 7"/>
          <p:cNvSpPr txBox="1">
            <a:spLocks/>
          </p:cNvSpPr>
          <p:nvPr/>
        </p:nvSpPr>
        <p:spPr>
          <a:xfrm>
            <a:off x="609600" y="2438400"/>
            <a:ext cx="7086600" cy="3505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After completing this course, you will be able to:</a:t>
            </a:r>
          </a:p>
          <a:p>
            <a:pPr hangingPunct="0"/>
            <a:r>
              <a:rPr lang="en-US" sz="1800" dirty="0" smtClean="0"/>
              <a:t>Identify ‘Hot’ or ‘Cold’ documents</a:t>
            </a:r>
          </a:p>
          <a:p>
            <a:pPr hangingPunct="0"/>
            <a:r>
              <a:rPr lang="en-US" sz="1800" dirty="0" smtClean="0"/>
              <a:t>Capture documents </a:t>
            </a:r>
          </a:p>
          <a:p>
            <a:pPr hangingPunct="0"/>
            <a:r>
              <a:rPr lang="en-US" sz="1800" dirty="0" smtClean="0"/>
              <a:t>Perform imaging duties (tasks) related to your role </a:t>
            </a:r>
          </a:p>
          <a:p>
            <a:pPr hangingPunct="0"/>
            <a:r>
              <a:rPr lang="en-US" sz="1800" dirty="0" smtClean="0"/>
              <a:t>Sort and View documents through the KEES Indexing </a:t>
            </a:r>
            <a:r>
              <a:rPr lang="en-US" sz="1800" dirty="0" err="1" smtClean="0"/>
              <a:t>eForm</a:t>
            </a:r>
            <a:endParaRPr lang="en-US" sz="1800" dirty="0" smtClean="0"/>
          </a:p>
          <a:p>
            <a:pPr hangingPunct="0"/>
            <a:r>
              <a:rPr lang="en-US" sz="1800" dirty="0" smtClean="0"/>
              <a:t>Indexing to the person level</a:t>
            </a:r>
          </a:p>
          <a:p>
            <a:pPr hangingPunct="0"/>
            <a:r>
              <a:rPr lang="en-US" sz="1800" dirty="0" smtClean="0"/>
              <a:t>Troubleshoot Issues  </a:t>
            </a:r>
          </a:p>
          <a:p>
            <a:pPr marL="0" indent="0">
              <a:buNone/>
            </a:pPr>
            <a:endParaRPr lang="en-US" dirty="0"/>
          </a:p>
        </p:txBody>
      </p:sp>
    </p:spTree>
    <p:extLst>
      <p:ext uri="{BB962C8B-B14F-4D97-AF65-F5344CB8AC3E}">
        <p14:creationId xmlns:p14="http://schemas.microsoft.com/office/powerpoint/2010/main" val="1734773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20</a:t>
            </a:fld>
            <a:endParaRPr lang="en-US" dirty="0">
              <a:solidFill>
                <a:prstClr val="white"/>
              </a:solidFill>
            </a:endParaRPr>
          </a:p>
        </p:txBody>
      </p:sp>
      <p:sp>
        <p:nvSpPr>
          <p:cNvPr id="8" name="Title 6"/>
          <p:cNvSpPr>
            <a:spLocks noGrp="1"/>
          </p:cNvSpPr>
          <p:nvPr>
            <p:ph type="title"/>
          </p:nvPr>
        </p:nvSpPr>
        <p:spPr>
          <a:xfrm>
            <a:off x="1600200" y="76200"/>
            <a:ext cx="7086600" cy="563562"/>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9"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2: Sorting Documents &gt; Non-Lobby Process</a:t>
            </a:r>
            <a:endParaRPr lang="en-US" dirty="0">
              <a:solidFill>
                <a:srgbClr val="002569"/>
              </a:solidFill>
            </a:endParaRPr>
          </a:p>
        </p:txBody>
      </p:sp>
      <p:sp>
        <p:nvSpPr>
          <p:cNvPr id="6" name="Content Placeholder 2"/>
          <p:cNvSpPr>
            <a:spLocks noGrp="1"/>
          </p:cNvSpPr>
          <p:nvPr>
            <p:ph sz="half" idx="1"/>
          </p:nvPr>
        </p:nvSpPr>
        <p:spPr>
          <a:xfrm>
            <a:off x="398721" y="1981200"/>
            <a:ext cx="8305800" cy="3276599"/>
          </a:xfrm>
        </p:spPr>
        <p:txBody>
          <a:bodyPr>
            <a:normAutofit/>
          </a:bodyPr>
          <a:lstStyle/>
          <a:p>
            <a:r>
              <a:rPr lang="en-US" sz="1800" dirty="0" smtClean="0"/>
              <a:t>Claim client from the assigned BPM Non-Lobby Tracker</a:t>
            </a:r>
          </a:p>
          <a:p>
            <a:r>
              <a:rPr lang="en-US" sz="1800" dirty="0" smtClean="0"/>
              <a:t>Retrieve Document from </a:t>
            </a:r>
            <a:r>
              <a:rPr lang="en-US" sz="1800" dirty="0" err="1" smtClean="0"/>
              <a:t>ImageNow</a:t>
            </a:r>
            <a:r>
              <a:rPr lang="en-US" sz="1800" dirty="0" smtClean="0"/>
              <a:t> or within the KEES system</a:t>
            </a:r>
          </a:p>
          <a:p>
            <a:r>
              <a:rPr lang="en-US" sz="1800" dirty="0" smtClean="0"/>
              <a:t>Follow the process management principles </a:t>
            </a:r>
          </a:p>
          <a:p>
            <a:r>
              <a:rPr lang="en-US" sz="1800" dirty="0" smtClean="0"/>
              <a:t>Eligibility determination has been completed</a:t>
            </a:r>
          </a:p>
          <a:p>
            <a:r>
              <a:rPr lang="en-US" sz="1800" dirty="0" smtClean="0"/>
              <a:t>Update the appropriate BPM Non-Lobby Tracker with case status</a:t>
            </a:r>
          </a:p>
          <a:p>
            <a:pPr marL="0" indent="0">
              <a:buNone/>
            </a:pPr>
            <a:r>
              <a:rPr lang="en-US" sz="1800" dirty="0" smtClean="0"/>
              <a:t>  </a:t>
            </a:r>
            <a:endParaRPr lang="en-US" sz="1800" dirty="0"/>
          </a:p>
        </p:txBody>
      </p:sp>
    </p:spTree>
    <p:extLst>
      <p:ext uri="{BB962C8B-B14F-4D97-AF65-F5344CB8AC3E}">
        <p14:creationId xmlns:p14="http://schemas.microsoft.com/office/powerpoint/2010/main" val="1573131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21</a:t>
            </a:fld>
            <a:endParaRPr lang="en-US" dirty="0">
              <a:solidFill>
                <a:prstClr val="white"/>
              </a:solidFill>
            </a:endParaRPr>
          </a:p>
        </p:txBody>
      </p:sp>
      <p:sp>
        <p:nvSpPr>
          <p:cNvPr id="8" name="Title 6"/>
          <p:cNvSpPr>
            <a:spLocks noGrp="1"/>
          </p:cNvSpPr>
          <p:nvPr>
            <p:ph type="title"/>
          </p:nvPr>
        </p:nvSpPr>
        <p:spPr>
          <a:xfrm>
            <a:off x="1600200" y="76200"/>
            <a:ext cx="7086600" cy="563562"/>
          </a:xfrm>
        </p:spPr>
        <p:txBody>
          <a:bodyPr>
            <a:normAutofit/>
          </a:bodyPr>
          <a:lstStyle/>
          <a:p>
            <a:pPr algn="l"/>
            <a:r>
              <a:rPr lang="en-US" dirty="0" smtClean="0"/>
              <a:t>Imaging: DCF</a:t>
            </a:r>
            <a:endParaRPr lang="en-US" dirty="0"/>
          </a:p>
        </p:txBody>
      </p:sp>
      <p:sp>
        <p:nvSpPr>
          <p:cNvPr id="9"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Lesson 2: Sorting Documents &gt; Returned Mail</a:t>
            </a:r>
            <a:endParaRPr lang="en-US" dirty="0"/>
          </a:p>
        </p:txBody>
      </p:sp>
      <p:graphicFrame>
        <p:nvGraphicFramePr>
          <p:cNvPr id="2" name="Diagram 1"/>
          <p:cNvGraphicFramePr/>
          <p:nvPr>
            <p:extLst>
              <p:ext uri="{D42A27DB-BD31-4B8C-83A1-F6EECF244321}">
                <p14:modId xmlns:p14="http://schemas.microsoft.com/office/powerpoint/2010/main" val="2943349564"/>
              </p:ext>
            </p:extLst>
          </p:nvPr>
        </p:nvGraphicFramePr>
        <p:xfrm>
          <a:off x="457200" y="1219200"/>
          <a:ext cx="79248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457200" y="4724400"/>
            <a:ext cx="5219700" cy="1477328"/>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Document Types</a:t>
            </a:r>
          </a:p>
          <a:p>
            <a:r>
              <a:rPr lang="en-US" dirty="0" smtClean="0">
                <a:latin typeface="Arial" panose="020B0604020202020204" pitchFamily="34" charset="0"/>
                <a:cs typeface="Arial" panose="020B0604020202020204" pitchFamily="34" charset="0"/>
              </a:rPr>
              <a:t>Returned </a:t>
            </a:r>
            <a:r>
              <a:rPr lang="en-US" dirty="0">
                <a:latin typeface="Arial" panose="020B0604020202020204" pitchFamily="34" charset="0"/>
                <a:cs typeface="Arial" panose="020B0604020202020204" pitchFamily="34" charset="0"/>
              </a:rPr>
              <a:t>mail-in state </a:t>
            </a:r>
          </a:p>
          <a:p>
            <a:r>
              <a:rPr lang="en-US" dirty="0">
                <a:latin typeface="Arial" panose="020B0604020202020204" pitchFamily="34" charset="0"/>
                <a:cs typeface="Arial" panose="020B0604020202020204" pitchFamily="34" charset="0"/>
              </a:rPr>
              <a:t>Returned mail-out of state </a:t>
            </a:r>
          </a:p>
          <a:p>
            <a:r>
              <a:rPr lang="en-US" dirty="0">
                <a:latin typeface="Arial" panose="020B0604020202020204" pitchFamily="34" charset="0"/>
                <a:cs typeface="Arial" panose="020B0604020202020204" pitchFamily="34" charset="0"/>
              </a:rPr>
              <a:t>Returned mail-no forwarding address </a:t>
            </a:r>
          </a:p>
          <a:p>
            <a:r>
              <a:rPr lang="en-US" dirty="0">
                <a:latin typeface="Arial" panose="020B0604020202020204" pitchFamily="34" charset="0"/>
                <a:cs typeface="Arial" panose="020B0604020202020204" pitchFamily="34" charset="0"/>
              </a:rPr>
              <a:t>Returned mail-no forwarding address PR letter</a:t>
            </a:r>
          </a:p>
        </p:txBody>
      </p:sp>
    </p:spTree>
    <p:extLst>
      <p:ext uri="{BB962C8B-B14F-4D97-AF65-F5344CB8AC3E}">
        <p14:creationId xmlns:p14="http://schemas.microsoft.com/office/powerpoint/2010/main" val="3682111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219200"/>
            <a:ext cx="5943600" cy="381000"/>
          </a:xfrm>
        </p:spPr>
        <p:txBody>
          <a:bodyPr>
            <a:normAutofit/>
          </a:bodyPr>
          <a:lstStyle/>
          <a:p>
            <a:pPr marL="0" indent="0">
              <a:buNone/>
            </a:pPr>
            <a:r>
              <a:rPr lang="en-US" sz="1800" b="1" dirty="0" smtClean="0"/>
              <a:t>The UNKNOWN Drawer</a:t>
            </a:r>
            <a:r>
              <a:rPr lang="en-US" sz="1800" b="1" dirty="0"/>
              <a:t>  </a:t>
            </a:r>
          </a:p>
          <a:p>
            <a:pPr marL="0" indent="0">
              <a:buNone/>
            </a:pPr>
            <a:endParaRPr lang="en-US" sz="2200" dirty="0"/>
          </a:p>
        </p:txBody>
      </p:sp>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22</a:t>
            </a:fld>
            <a:endParaRPr lang="en-US" dirty="0">
              <a:solidFill>
                <a:prstClr val="white"/>
              </a:solidFill>
            </a:endParaRPr>
          </a:p>
        </p:txBody>
      </p:sp>
      <p:sp>
        <p:nvSpPr>
          <p:cNvPr id="8" name="Title 6"/>
          <p:cNvSpPr txBox="1">
            <a:spLocks/>
          </p:cNvSpPr>
          <p:nvPr/>
        </p:nvSpPr>
        <p:spPr>
          <a:xfrm>
            <a:off x="1600200" y="76200"/>
            <a:ext cx="7086600" cy="563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b="1" kern="1200">
                <a:solidFill>
                  <a:schemeClr val="tx2"/>
                </a:solidFill>
                <a:latin typeface="Arial" pitchFamily="34" charset="0"/>
                <a:ea typeface="+mj-ea"/>
                <a:cs typeface="Arial" pitchFamily="34" charset="0"/>
              </a:defRPr>
            </a:lvl1pPr>
          </a:lstStyle>
          <a:p>
            <a:pPr algn="l"/>
            <a:r>
              <a:rPr lang="en-US" dirty="0" smtClean="0">
                <a:solidFill>
                  <a:srgbClr val="002569"/>
                </a:solidFill>
              </a:rPr>
              <a:t>Imaging: DCF</a:t>
            </a:r>
            <a:endParaRPr lang="en-US" dirty="0">
              <a:solidFill>
                <a:srgbClr val="002569"/>
              </a:solidFill>
            </a:endParaRPr>
          </a:p>
        </p:txBody>
      </p:sp>
      <p:sp>
        <p:nvSpPr>
          <p:cNvPr id="9"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2: Sorting Documents &gt; Unknown Drawer</a:t>
            </a:r>
            <a:endParaRPr lang="en-US" dirty="0">
              <a:solidFill>
                <a:srgbClr val="002569"/>
              </a:solidFill>
            </a:endParaRPr>
          </a:p>
        </p:txBody>
      </p:sp>
      <p:sp>
        <p:nvSpPr>
          <p:cNvPr id="10" name="Content Placeholder 2"/>
          <p:cNvSpPr>
            <a:spLocks noGrp="1"/>
          </p:cNvSpPr>
          <p:nvPr>
            <p:ph sz="half" idx="1"/>
          </p:nvPr>
        </p:nvSpPr>
        <p:spPr>
          <a:xfrm>
            <a:off x="1219200" y="1828800"/>
            <a:ext cx="6781800" cy="2895600"/>
          </a:xfrm>
        </p:spPr>
        <p:txBody>
          <a:bodyPr>
            <a:normAutofit/>
          </a:bodyPr>
          <a:lstStyle/>
          <a:p>
            <a:pPr marL="0" indent="0">
              <a:buNone/>
            </a:pPr>
            <a:r>
              <a:rPr lang="en-US" sz="1800" dirty="0"/>
              <a:t>DCF is going to allow Eligibility Workers to look in the drawer and re-index “unknown” documents as needed</a:t>
            </a:r>
            <a:r>
              <a:rPr lang="en-US" sz="1800" dirty="0" smtClean="0"/>
              <a:t>.</a:t>
            </a:r>
          </a:p>
          <a:p>
            <a:pPr marL="0" indent="0">
              <a:buNone/>
            </a:pPr>
            <a:endParaRPr lang="en-US" sz="1800" dirty="0" smtClean="0"/>
          </a:p>
          <a:p>
            <a:pPr marL="0" indent="0">
              <a:buNone/>
            </a:pPr>
            <a:r>
              <a:rPr lang="en-US" sz="1800" dirty="0" smtClean="0"/>
              <a:t>Workers will need to search with a location since the UNKNOWN drawer is Statewide.  </a:t>
            </a:r>
            <a:endParaRPr lang="en-US" sz="1800" dirty="0"/>
          </a:p>
          <a:p>
            <a:pPr marL="0" indent="0">
              <a:buNone/>
            </a:pPr>
            <a:endParaRPr lang="en-US" sz="1800" dirty="0" smtClean="0"/>
          </a:p>
          <a:p>
            <a:pPr marL="0" indent="0">
              <a:buNone/>
            </a:pPr>
            <a:r>
              <a:rPr lang="en-US" sz="1800" dirty="0" smtClean="0"/>
              <a:t>Each office is </a:t>
            </a:r>
            <a:r>
              <a:rPr lang="en-US" sz="1800" dirty="0"/>
              <a:t>to designate 1 </a:t>
            </a:r>
            <a:r>
              <a:rPr lang="en-US" sz="1800" dirty="0" smtClean="0"/>
              <a:t>person to </a:t>
            </a:r>
            <a:r>
              <a:rPr lang="en-US" sz="1800" dirty="0"/>
              <a:t>manage and routinely </a:t>
            </a:r>
            <a:r>
              <a:rPr lang="en-US" sz="1800" dirty="0" smtClean="0"/>
              <a:t>clean-up the </a:t>
            </a:r>
            <a:r>
              <a:rPr lang="en-US" sz="1800" dirty="0"/>
              <a:t>drawer as well. </a:t>
            </a:r>
            <a:r>
              <a:rPr lang="en-US" sz="2000" dirty="0"/>
              <a:t> </a:t>
            </a:r>
          </a:p>
          <a:p>
            <a:pPr marL="0" indent="0">
              <a:buNone/>
            </a:pPr>
            <a:endParaRPr lang="en-US" sz="2200" dirty="0"/>
          </a:p>
        </p:txBody>
      </p:sp>
    </p:spTree>
    <p:extLst>
      <p:ext uri="{BB962C8B-B14F-4D97-AF65-F5344CB8AC3E}">
        <p14:creationId xmlns:p14="http://schemas.microsoft.com/office/powerpoint/2010/main" val="2474408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23</a:t>
            </a:fld>
            <a:endParaRPr lang="en-US" dirty="0">
              <a:solidFill>
                <a:prstClr val="white"/>
              </a:solidFill>
            </a:endParaRPr>
          </a:p>
        </p:txBody>
      </p:sp>
      <p:sp>
        <p:nvSpPr>
          <p:cNvPr id="6" name="Title 6"/>
          <p:cNvSpPr txBox="1">
            <a:spLocks/>
          </p:cNvSpPr>
          <p:nvPr/>
        </p:nvSpPr>
        <p:spPr>
          <a:xfrm>
            <a:off x="1600200" y="76200"/>
            <a:ext cx="7086600" cy="563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b="1" kern="1200">
                <a:solidFill>
                  <a:schemeClr val="tx2"/>
                </a:solidFill>
                <a:latin typeface="Arial" pitchFamily="34" charset="0"/>
                <a:ea typeface="+mj-ea"/>
                <a:cs typeface="Arial" pitchFamily="34" charset="0"/>
              </a:defRPr>
            </a:lvl1pPr>
          </a:lstStyle>
          <a:p>
            <a:pPr algn="l"/>
            <a:r>
              <a:rPr lang="en-US" dirty="0" smtClean="0">
                <a:solidFill>
                  <a:srgbClr val="002569"/>
                </a:solidFill>
              </a:rPr>
              <a:t>Imaging: DCF</a:t>
            </a:r>
            <a:endParaRPr lang="en-US" dirty="0">
              <a:solidFill>
                <a:srgbClr val="002569"/>
              </a:solidFill>
            </a:endParaRPr>
          </a:p>
        </p:txBody>
      </p:sp>
      <p:sp>
        <p:nvSpPr>
          <p:cNvPr id="7" name="Content Placeholder 19"/>
          <p:cNvSpPr txBox="1">
            <a:spLocks/>
          </p:cNvSpPr>
          <p:nvPr/>
        </p:nvSpPr>
        <p:spPr>
          <a:xfrm>
            <a:off x="1600200" y="609600"/>
            <a:ext cx="75438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2: Sorting Documents &gt; Summary</a:t>
            </a:r>
            <a:endParaRPr lang="en-US" dirty="0">
              <a:solidFill>
                <a:srgbClr val="002569"/>
              </a:solidFill>
            </a:endParaRPr>
          </a:p>
        </p:txBody>
      </p:sp>
      <p:sp>
        <p:nvSpPr>
          <p:cNvPr id="9" name="Content Placeholder 7"/>
          <p:cNvSpPr txBox="1">
            <a:spLocks/>
          </p:cNvSpPr>
          <p:nvPr/>
        </p:nvSpPr>
        <p:spPr>
          <a:xfrm>
            <a:off x="304800" y="1600200"/>
            <a:ext cx="5715000" cy="3124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In Lesson 2, you learned:</a:t>
            </a:r>
          </a:p>
          <a:p>
            <a:pPr marL="0" indent="0">
              <a:buFont typeface="Arial" pitchFamily="34" charset="0"/>
              <a:buNone/>
            </a:pPr>
            <a:endParaRPr lang="en-US" sz="1800" dirty="0" smtClean="0"/>
          </a:p>
          <a:p>
            <a:pPr hangingPunct="0"/>
            <a:r>
              <a:rPr lang="en-US" sz="1800" dirty="0" smtClean="0"/>
              <a:t>Hot versus Cold document processing</a:t>
            </a:r>
          </a:p>
          <a:p>
            <a:pPr hangingPunct="0"/>
            <a:r>
              <a:rPr lang="en-US" sz="1800" dirty="0" smtClean="0"/>
              <a:t>Lobby &amp; Non-Lobby processes and cover sheet</a:t>
            </a:r>
          </a:p>
          <a:p>
            <a:pPr hangingPunct="0"/>
            <a:r>
              <a:rPr lang="en-US" sz="1800" dirty="0" smtClean="0"/>
              <a:t>Why we use the Unknown drawer</a:t>
            </a:r>
          </a:p>
          <a:p>
            <a:pPr marL="0" indent="0" hangingPunct="0">
              <a:buNone/>
            </a:pPr>
            <a:endParaRPr lang="en-US" sz="2200" dirty="0" smtClean="0"/>
          </a:p>
          <a:p>
            <a:pPr marL="0" indent="0" hangingPunct="0">
              <a:buNone/>
            </a:pPr>
            <a:endParaRPr lang="en-US" sz="2200" dirty="0" smtClean="0"/>
          </a:p>
          <a:p>
            <a:pPr marL="0" indent="0">
              <a:buFont typeface="Arial" pitchFamily="34" charset="0"/>
              <a:buNone/>
            </a:pPr>
            <a:endParaRPr lang="en-US" sz="2200" dirty="0" smtClean="0"/>
          </a:p>
          <a:p>
            <a:pPr marL="0" indent="0">
              <a:buNone/>
            </a:pPr>
            <a:endParaRPr lang="en-US" sz="2200" dirty="0"/>
          </a:p>
        </p:txBody>
      </p:sp>
    </p:spTree>
    <p:extLst>
      <p:ext uri="{BB962C8B-B14F-4D97-AF65-F5344CB8AC3E}">
        <p14:creationId xmlns:p14="http://schemas.microsoft.com/office/powerpoint/2010/main" val="13694539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8B7E1D-52E2-4F04-9DFE-B1650792F521}" type="slidenum">
              <a:rPr lang="en-US" smtClean="0"/>
              <a:pPr/>
              <a:t>24</a:t>
            </a:fld>
            <a:endParaRPr lang="en-US" dirty="0"/>
          </a:p>
        </p:txBody>
      </p:sp>
      <p:sp>
        <p:nvSpPr>
          <p:cNvPr id="5" name="Content Placeholder 5"/>
          <p:cNvSpPr txBox="1">
            <a:spLocks/>
          </p:cNvSpPr>
          <p:nvPr/>
        </p:nvSpPr>
        <p:spPr>
          <a:xfrm>
            <a:off x="990600" y="1981200"/>
            <a:ext cx="5257800"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Lesson 1: What is Imaging?</a:t>
            </a:r>
          </a:p>
          <a:p>
            <a:r>
              <a:rPr lang="en-US" sz="1800" dirty="0" smtClean="0"/>
              <a:t>Lesson 2: Sorting Documents</a:t>
            </a:r>
          </a:p>
          <a:p>
            <a:r>
              <a:rPr lang="en-US" sz="1800" b="1" dirty="0" smtClean="0"/>
              <a:t>Lesson 3: ImageNow Fundamentals</a:t>
            </a:r>
          </a:p>
          <a:p>
            <a:r>
              <a:rPr lang="en-US" sz="1800" dirty="0" smtClean="0"/>
              <a:t>Lesson 4: Document Processing</a:t>
            </a:r>
          </a:p>
          <a:p>
            <a:r>
              <a:rPr lang="en-US" sz="1800" dirty="0" smtClean="0"/>
              <a:t>Lesson 5: Document Management</a:t>
            </a:r>
          </a:p>
          <a:p>
            <a:r>
              <a:rPr lang="en-US" sz="1800" dirty="0" smtClean="0"/>
              <a:t>Lesson 6: Troubleshooting </a:t>
            </a:r>
          </a:p>
          <a:p>
            <a:pPr marL="0" indent="0">
              <a:buNone/>
            </a:pPr>
            <a:endParaRPr lang="en-US" sz="2400" dirty="0"/>
          </a:p>
        </p:txBody>
      </p:sp>
      <p:sp>
        <p:nvSpPr>
          <p:cNvPr id="7"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Agenda</a:t>
            </a:r>
            <a:endParaRPr lang="en-US" dirty="0">
              <a:solidFill>
                <a:srgbClr val="002569"/>
              </a:solidFill>
            </a:endParaRPr>
          </a:p>
        </p:txBody>
      </p:sp>
      <p:sp>
        <p:nvSpPr>
          <p:cNvPr id="9"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Tree>
    <p:extLst>
      <p:ext uri="{BB962C8B-B14F-4D97-AF65-F5344CB8AC3E}">
        <p14:creationId xmlns:p14="http://schemas.microsoft.com/office/powerpoint/2010/main" val="35675973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8" name="Content Placeholder 7"/>
          <p:cNvSpPr>
            <a:spLocks noGrp="1"/>
          </p:cNvSpPr>
          <p:nvPr>
            <p:ph idx="1"/>
          </p:nvPr>
        </p:nvSpPr>
        <p:spPr>
          <a:xfrm>
            <a:off x="762000" y="1600201"/>
            <a:ext cx="8001000" cy="761999"/>
          </a:xfrm>
        </p:spPr>
        <p:txBody>
          <a:bodyPr>
            <a:normAutofit/>
          </a:bodyPr>
          <a:lstStyle/>
          <a:p>
            <a:pPr marL="0" indent="0">
              <a:buNone/>
            </a:pPr>
            <a:r>
              <a:rPr lang="en-US" sz="1800" dirty="0" smtClean="0"/>
              <a:t>This lesson will provide DCF workers the basic </a:t>
            </a:r>
            <a:r>
              <a:rPr lang="en-US" sz="1800" dirty="0" err="1" smtClean="0"/>
              <a:t>ImageNow</a:t>
            </a:r>
            <a:r>
              <a:rPr lang="en-US" sz="1800" dirty="0" smtClean="0"/>
              <a:t> navigation.</a:t>
            </a:r>
            <a:endParaRPr lang="en-US" sz="2200" dirty="0"/>
          </a:p>
        </p:txBody>
      </p:sp>
      <p:sp>
        <p:nvSpPr>
          <p:cNvPr id="9" name="Slide Number Placeholder 8"/>
          <p:cNvSpPr>
            <a:spLocks noGrp="1"/>
          </p:cNvSpPr>
          <p:nvPr>
            <p:ph type="sldNum" sz="quarter" idx="12"/>
          </p:nvPr>
        </p:nvSpPr>
        <p:spPr/>
        <p:txBody>
          <a:bodyPr/>
          <a:lstStyle/>
          <a:p>
            <a:fld id="{908B7E1D-52E2-4F04-9DFE-B1650792F521}" type="slidenum">
              <a:rPr lang="en-US" smtClean="0"/>
              <a:t>25</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3: </a:t>
            </a:r>
            <a:r>
              <a:rPr lang="en-US" dirty="0" err="1" smtClean="0">
                <a:solidFill>
                  <a:srgbClr val="002569"/>
                </a:solidFill>
              </a:rPr>
              <a:t>ImageNow</a:t>
            </a:r>
            <a:r>
              <a:rPr lang="en-US" dirty="0" smtClean="0">
                <a:solidFill>
                  <a:srgbClr val="002569"/>
                </a:solidFill>
              </a:rPr>
              <a:t> Fundamentals &gt; Introduction</a:t>
            </a:r>
            <a:endParaRPr lang="en-US" dirty="0">
              <a:solidFill>
                <a:srgbClr val="002569"/>
              </a:solidFill>
            </a:endParaRPr>
          </a:p>
        </p:txBody>
      </p:sp>
      <p:sp>
        <p:nvSpPr>
          <p:cNvPr id="6" name="Content Placeholder 7"/>
          <p:cNvSpPr txBox="1">
            <a:spLocks/>
          </p:cNvSpPr>
          <p:nvPr/>
        </p:nvSpPr>
        <p:spPr>
          <a:xfrm>
            <a:off x="2590800" y="2667000"/>
            <a:ext cx="64770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After completing this lesson, you will learn:</a:t>
            </a:r>
          </a:p>
          <a:p>
            <a:pPr lvl="0"/>
            <a:r>
              <a:rPr lang="en-US" sz="1800" dirty="0" smtClean="0"/>
              <a:t>How to sign-in to </a:t>
            </a:r>
            <a:r>
              <a:rPr lang="en-US" sz="1800" dirty="0" err="1" smtClean="0"/>
              <a:t>ImageNow</a:t>
            </a:r>
            <a:endParaRPr lang="en-US" sz="1800" dirty="0"/>
          </a:p>
          <a:p>
            <a:pPr lvl="0"/>
            <a:r>
              <a:rPr lang="en-US" sz="1800" dirty="0" smtClean="0"/>
              <a:t>Toolbar functionality within </a:t>
            </a:r>
            <a:r>
              <a:rPr lang="en-US" sz="1800" dirty="0" err="1" smtClean="0"/>
              <a:t>ImageNow</a:t>
            </a:r>
            <a:endParaRPr lang="en-US" sz="1800" dirty="0" smtClean="0"/>
          </a:p>
          <a:p>
            <a:pPr marL="0" lvl="0" indent="0">
              <a:buNone/>
            </a:pPr>
            <a:endParaRPr lang="en-US" sz="1800" dirty="0"/>
          </a:p>
          <a:p>
            <a:pPr hangingPunct="0"/>
            <a:endParaRPr lang="en-US" sz="2200" dirty="0" smtClean="0"/>
          </a:p>
          <a:p>
            <a:pPr hangingPunct="0"/>
            <a:endParaRPr lang="en-US" sz="2200" dirty="0" smtClean="0"/>
          </a:p>
          <a:p>
            <a:pPr marL="0" indent="0">
              <a:buFont typeface="Arial" pitchFamily="34" charset="0"/>
              <a:buNone/>
            </a:pPr>
            <a:endParaRPr lang="en-US" sz="2200" dirty="0" smtClean="0"/>
          </a:p>
          <a:p>
            <a:endParaRPr lang="en-US" sz="2200" dirty="0"/>
          </a:p>
        </p:txBody>
      </p:sp>
    </p:spTree>
    <p:extLst>
      <p:ext uri="{BB962C8B-B14F-4D97-AF65-F5344CB8AC3E}">
        <p14:creationId xmlns:p14="http://schemas.microsoft.com/office/powerpoint/2010/main" val="3937778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89" y="2424112"/>
            <a:ext cx="32670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08B7E1D-52E2-4F04-9DFE-B1650792F521}" type="slidenum">
              <a:rPr lang="en-US" smtClean="0"/>
              <a:t>26</a:t>
            </a:fld>
            <a:endParaRPr lang="en-US" dirty="0"/>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5512" y="1295401"/>
            <a:ext cx="5487815" cy="351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169789" y="1066800"/>
            <a:ext cx="3386932" cy="462439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defRPr/>
            </a:pPr>
            <a:r>
              <a:rPr lang="en-US" sz="1800" b="1" dirty="0" smtClean="0"/>
              <a:t>Launch ImageNow</a:t>
            </a:r>
          </a:p>
          <a:p>
            <a:pPr marL="0" lvl="1" indent="0">
              <a:buFont typeface="Arial" pitchFamily="34" charset="0"/>
              <a:buNone/>
              <a:defRPr/>
            </a:pPr>
            <a:endParaRPr lang="en-US" sz="2400" b="1" dirty="0" smtClean="0"/>
          </a:p>
          <a:p>
            <a:pPr marL="0" lvl="1" indent="0">
              <a:buFont typeface="Arial" pitchFamily="34" charset="0"/>
              <a:buNone/>
              <a:defRPr/>
            </a:pPr>
            <a:endParaRPr lang="en-US" sz="2400" b="1" dirty="0" smtClean="0"/>
          </a:p>
          <a:p>
            <a:pPr marL="0" lvl="1" indent="0">
              <a:buFont typeface="Arial" pitchFamily="34" charset="0"/>
              <a:buNone/>
              <a:defRPr/>
            </a:pPr>
            <a:endParaRPr lang="en-US" sz="2400" b="1" dirty="0" smtClean="0"/>
          </a:p>
          <a:p>
            <a:pPr marL="0" lvl="1" indent="0">
              <a:buFont typeface="Arial" pitchFamily="34" charset="0"/>
              <a:buNone/>
              <a:defRPr/>
            </a:pPr>
            <a:endParaRPr lang="en-US" sz="1800" b="1" dirty="0" smtClean="0"/>
          </a:p>
        </p:txBody>
      </p:sp>
      <p:sp>
        <p:nvSpPr>
          <p:cNvPr id="9" name="Title 6"/>
          <p:cNvSpPr>
            <a:spLocks noGrp="1"/>
          </p:cNvSpPr>
          <p:nvPr>
            <p:ph type="title"/>
          </p:nvPr>
        </p:nvSpPr>
        <p:spPr>
          <a:xfrm>
            <a:off x="1600200" y="76200"/>
            <a:ext cx="7086600" cy="563562"/>
          </a:xfrm>
        </p:spPr>
        <p:txBody>
          <a:bodyPr>
            <a:normAutofit/>
          </a:bodyPr>
          <a:lstStyle/>
          <a:p>
            <a:r>
              <a:rPr lang="en-US" dirty="0" smtClean="0">
                <a:solidFill>
                  <a:srgbClr val="002569"/>
                </a:solidFill>
              </a:rPr>
              <a:t>Imaging: DCF</a:t>
            </a:r>
            <a:endParaRPr lang="en-US" dirty="0">
              <a:solidFill>
                <a:srgbClr val="002569"/>
              </a:solidFill>
            </a:endParaRPr>
          </a:p>
        </p:txBody>
      </p:sp>
      <p:sp>
        <p:nvSpPr>
          <p:cNvPr id="11"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3: </a:t>
            </a:r>
            <a:r>
              <a:rPr lang="en-US" dirty="0" err="1" smtClean="0">
                <a:solidFill>
                  <a:srgbClr val="002569"/>
                </a:solidFill>
              </a:rPr>
              <a:t>ImageNow</a:t>
            </a:r>
            <a:r>
              <a:rPr lang="en-US" dirty="0" smtClean="0">
                <a:solidFill>
                  <a:srgbClr val="002569"/>
                </a:solidFill>
              </a:rPr>
              <a:t> Fundamentals &gt; Icon and Login</a:t>
            </a:r>
            <a:endParaRPr lang="en-US" dirty="0">
              <a:solidFill>
                <a:srgbClr val="002569"/>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552575"/>
            <a:ext cx="73342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2"/>
          <p:cNvSpPr txBox="1">
            <a:spLocks/>
          </p:cNvSpPr>
          <p:nvPr/>
        </p:nvSpPr>
        <p:spPr>
          <a:xfrm>
            <a:off x="3276600" y="5105400"/>
            <a:ext cx="3886200" cy="105114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 typeface="Arial" pitchFamily="34" charset="0"/>
              <a:buNone/>
              <a:defRPr/>
            </a:pPr>
            <a:r>
              <a:rPr lang="en-US" sz="1800" b="1" dirty="0" smtClean="0"/>
              <a:t>To Log-In to ImageNow</a:t>
            </a:r>
          </a:p>
          <a:p>
            <a:pPr marL="1174750" lvl="1" indent="-342900">
              <a:buFont typeface="Arial" pitchFamily="34" charset="0"/>
              <a:buChar char="˃"/>
              <a:defRPr/>
            </a:pPr>
            <a:r>
              <a:rPr lang="en-US" sz="1800" dirty="0" smtClean="0"/>
              <a:t>KEES Username       </a:t>
            </a:r>
          </a:p>
          <a:p>
            <a:pPr marL="1174750" lvl="1" indent="-342900">
              <a:buFont typeface="Arial" pitchFamily="34" charset="0"/>
              <a:buChar char="˃"/>
              <a:defRPr/>
            </a:pPr>
            <a:r>
              <a:rPr lang="en-US" sz="1800" dirty="0" smtClean="0"/>
              <a:t>Password</a:t>
            </a:r>
          </a:p>
        </p:txBody>
      </p:sp>
      <p:pic>
        <p:nvPicPr>
          <p:cNvPr id="2" name="Snagit_PPT359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991" y="2950028"/>
            <a:ext cx="1862241" cy="3385459"/>
          </a:xfrm>
          <a:prstGeom prst="rect">
            <a:avLst/>
          </a:prstGeom>
        </p:spPr>
      </p:pic>
    </p:spTree>
    <p:extLst>
      <p:ext uri="{BB962C8B-B14F-4D97-AF65-F5344CB8AC3E}">
        <p14:creationId xmlns:p14="http://schemas.microsoft.com/office/powerpoint/2010/main" val="2839070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27</a:t>
            </a:fld>
            <a:endParaRPr lang="en-US" dirty="0"/>
          </a:p>
        </p:txBody>
      </p:sp>
      <p:sp>
        <p:nvSpPr>
          <p:cNvPr id="9" name="Content Placeholder 2"/>
          <p:cNvSpPr txBox="1">
            <a:spLocks/>
          </p:cNvSpPr>
          <p:nvPr/>
        </p:nvSpPr>
        <p:spPr>
          <a:xfrm>
            <a:off x="466725" y="2971800"/>
            <a:ext cx="8229600" cy="16224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800" b="1" dirty="0" smtClean="0"/>
              <a:t>ImageNow Toolbar</a:t>
            </a:r>
          </a:p>
          <a:p>
            <a:pPr lvl="1">
              <a:buFont typeface="Arial" pitchFamily="34" charset="0"/>
              <a:buChar char="˃"/>
            </a:pPr>
            <a:r>
              <a:rPr lang="en-US" sz="1800" dirty="0" smtClean="0"/>
              <a:t>Easy Access to All ImageNow Software </a:t>
            </a:r>
          </a:p>
          <a:p>
            <a:pPr lvl="1">
              <a:buFont typeface="Arial" pitchFamily="34" charset="0"/>
              <a:buChar char="˃"/>
            </a:pPr>
            <a:r>
              <a:rPr lang="en-US" sz="1800" dirty="0" smtClean="0"/>
              <a:t>Configured to Users’ Business Role</a:t>
            </a:r>
          </a:p>
        </p:txBody>
      </p:sp>
      <p:sp>
        <p:nvSpPr>
          <p:cNvPr id="7" name="Title 6"/>
          <p:cNvSpPr>
            <a:spLocks noGrp="1"/>
          </p:cNvSpPr>
          <p:nvPr>
            <p:ph type="title"/>
          </p:nvPr>
        </p:nvSpPr>
        <p:spPr>
          <a:xfrm>
            <a:off x="1600200" y="76200"/>
            <a:ext cx="7086600" cy="563562"/>
          </a:xfrm>
        </p:spPr>
        <p:txBody>
          <a:bodyPr>
            <a:normAutofit/>
          </a:bodyPr>
          <a:lstStyle/>
          <a:p>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3: </a:t>
            </a:r>
            <a:r>
              <a:rPr lang="en-US" dirty="0" err="1" smtClean="0">
                <a:solidFill>
                  <a:srgbClr val="002569"/>
                </a:solidFill>
              </a:rPr>
              <a:t>ImageNow</a:t>
            </a:r>
            <a:r>
              <a:rPr lang="en-US" dirty="0" smtClean="0">
                <a:solidFill>
                  <a:srgbClr val="002569"/>
                </a:solidFill>
              </a:rPr>
              <a:t> Fundamentals &gt; Toolbar</a:t>
            </a:r>
            <a:endParaRPr lang="en-US" dirty="0">
              <a:solidFill>
                <a:srgbClr val="002569"/>
              </a:solidFill>
            </a:endParaRPr>
          </a:p>
        </p:txBody>
      </p:sp>
      <p:pic>
        <p:nvPicPr>
          <p:cNvPr id="4098" name="Picture 2" descr="C:\Users\Rita\AppData\Local\Temp\SNAGHTML1771b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447800"/>
            <a:ext cx="8477250"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161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ita\AppData\Local\Temp\SNAGHTML17c26f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3138487"/>
            <a:ext cx="8477250" cy="10001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08B7E1D-52E2-4F04-9DFE-B1650792F521}" type="slidenum">
              <a:rPr lang="en-US" smtClean="0"/>
              <a:t>28</a:t>
            </a:fld>
            <a:endParaRPr lang="en-US" dirty="0"/>
          </a:p>
        </p:txBody>
      </p:sp>
      <p:cxnSp>
        <p:nvCxnSpPr>
          <p:cNvPr id="6" name="Straight Arrow Connector 5"/>
          <p:cNvCxnSpPr>
            <a:endCxn id="10" idx="2"/>
          </p:cNvCxnSpPr>
          <p:nvPr/>
        </p:nvCxnSpPr>
        <p:spPr>
          <a:xfrm flipV="1">
            <a:off x="6694288" y="2665410"/>
            <a:ext cx="367904" cy="995364"/>
          </a:xfrm>
          <a:prstGeom prst="straightConnector1">
            <a:avLst/>
          </a:prstGeom>
          <a:ln w="1905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648" y="1793873"/>
            <a:ext cx="1843087" cy="8715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itle 6"/>
          <p:cNvSpPr>
            <a:spLocks noGrp="1"/>
          </p:cNvSpPr>
          <p:nvPr>
            <p:ph type="title"/>
          </p:nvPr>
        </p:nvSpPr>
        <p:spPr>
          <a:xfrm>
            <a:off x="1600200" y="76200"/>
            <a:ext cx="7086600" cy="563562"/>
          </a:xfrm>
        </p:spPr>
        <p:txBody>
          <a:bodyPr>
            <a:normAutofit/>
          </a:bodyPr>
          <a:lstStyle/>
          <a:p>
            <a:r>
              <a:rPr lang="en-US" dirty="0" smtClean="0"/>
              <a:t>Imaging: DCF</a:t>
            </a:r>
            <a:endParaRPr lang="en-US" dirty="0"/>
          </a:p>
        </p:txBody>
      </p:sp>
      <p:sp>
        <p:nvSpPr>
          <p:cNvPr id="13"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Lesson 3: </a:t>
            </a:r>
            <a:r>
              <a:rPr lang="en-US" dirty="0" err="1" smtClean="0"/>
              <a:t>ImageNow</a:t>
            </a:r>
            <a:r>
              <a:rPr lang="en-US" dirty="0" smtClean="0"/>
              <a:t> Fundamentals &gt; Toolbar</a:t>
            </a:r>
            <a:endParaRPr lang="en-US" dirty="0"/>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4" y="1834356"/>
            <a:ext cx="2025650" cy="773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5" name="Straight Arrow Connector 14"/>
          <p:cNvCxnSpPr>
            <a:endCxn id="14" idx="2"/>
          </p:cNvCxnSpPr>
          <p:nvPr/>
        </p:nvCxnSpPr>
        <p:spPr>
          <a:xfrm flipV="1">
            <a:off x="1022349" y="2607469"/>
            <a:ext cx="298450" cy="1077120"/>
          </a:xfrm>
          <a:prstGeom prst="straightConnector1">
            <a:avLst/>
          </a:prstGeom>
          <a:ln w="1905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9" idx="0"/>
          </p:cNvCxnSpPr>
          <p:nvPr/>
        </p:nvCxnSpPr>
        <p:spPr>
          <a:xfrm>
            <a:off x="3076576" y="4067177"/>
            <a:ext cx="569912" cy="581023"/>
          </a:xfrm>
          <a:prstGeom prst="straightConnector1">
            <a:avLst/>
          </a:prstGeom>
          <a:ln w="1905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1925" y="4648200"/>
            <a:ext cx="1889125" cy="723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4621" b="12127"/>
          <a:stretch/>
        </p:blipFill>
        <p:spPr bwMode="auto">
          <a:xfrm>
            <a:off x="5867401" y="4532313"/>
            <a:ext cx="1638300" cy="839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a:endCxn id="22" idx="3"/>
          </p:cNvCxnSpPr>
          <p:nvPr/>
        </p:nvCxnSpPr>
        <p:spPr>
          <a:xfrm flipH="1">
            <a:off x="7505701" y="4138612"/>
            <a:ext cx="661986" cy="813595"/>
          </a:xfrm>
          <a:prstGeom prst="straightConnector1">
            <a:avLst/>
          </a:prstGeom>
          <a:ln w="1905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517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2" name="Slide Number Placeholder 1"/>
          <p:cNvSpPr>
            <a:spLocks noGrp="1"/>
          </p:cNvSpPr>
          <p:nvPr>
            <p:ph type="sldNum" sz="quarter" idx="12"/>
          </p:nvPr>
        </p:nvSpPr>
        <p:spPr/>
        <p:txBody>
          <a:bodyPr/>
          <a:lstStyle/>
          <a:p>
            <a:fld id="{908B7E1D-52E2-4F04-9DFE-B1650792F521}" type="slidenum">
              <a:rPr lang="en-US" smtClean="0"/>
              <a:t>29</a:t>
            </a:fld>
            <a:endParaRPr lang="en-US" dirty="0"/>
          </a:p>
        </p:txBody>
      </p:sp>
      <p:sp>
        <p:nvSpPr>
          <p:cNvPr id="6" name="Rounded Rectangle 5"/>
          <p:cNvSpPr/>
          <p:nvPr/>
        </p:nvSpPr>
        <p:spPr bwMode="auto">
          <a:xfrm>
            <a:off x="685800" y="1676400"/>
            <a:ext cx="7310302" cy="1143000"/>
          </a:xfrm>
          <a:prstGeom prst="roundRect">
            <a:avLst/>
          </a:prstGeom>
          <a:ln w="28575">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hangingPunct="0"/>
            <a:r>
              <a:rPr lang="en-GB" dirty="0">
                <a:latin typeface="Arial" panose="020B0604020202020204" pitchFamily="34" charset="0"/>
                <a:cs typeface="Arial" panose="020B0604020202020204" pitchFamily="34" charset="0"/>
              </a:rPr>
              <a:t>A user </a:t>
            </a:r>
            <a:r>
              <a:rPr lang="en-GB" dirty="0" smtClean="0">
                <a:latin typeface="Arial" panose="020B0604020202020204" pitchFamily="34" charset="0"/>
                <a:cs typeface="Arial" panose="020B0604020202020204" pitchFamily="34" charset="0"/>
              </a:rPr>
              <a:t>needs </a:t>
            </a:r>
            <a:r>
              <a:rPr lang="en-GB" dirty="0">
                <a:latin typeface="Arial" panose="020B0604020202020204" pitchFamily="34" charset="0"/>
                <a:cs typeface="Arial" panose="020B0604020202020204" pitchFamily="34" charset="0"/>
              </a:rPr>
              <a:t>to set the appropriate default Capture Profile and Application Plan to help make document capture most efficient. </a:t>
            </a:r>
            <a:endParaRPr lang="en-US" dirty="0">
              <a:latin typeface="Arial" panose="020B0604020202020204" pitchFamily="34" charset="0"/>
              <a:cs typeface="Arial" panose="020B0604020202020204" pitchFamily="34" charset="0"/>
            </a:endParaRPr>
          </a:p>
          <a:p>
            <a:r>
              <a:rPr lang="en-US" sz="2200" dirty="0"/>
              <a:t>	</a:t>
            </a:r>
          </a:p>
        </p:txBody>
      </p:sp>
      <p:sp>
        <p:nvSpPr>
          <p:cNvPr id="12"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3: </a:t>
            </a:r>
            <a:r>
              <a:rPr lang="en-US" dirty="0" err="1" smtClean="0">
                <a:solidFill>
                  <a:srgbClr val="002569"/>
                </a:solidFill>
              </a:rPr>
              <a:t>ImageNow</a:t>
            </a:r>
            <a:r>
              <a:rPr lang="en-US" dirty="0" smtClean="0">
                <a:solidFill>
                  <a:srgbClr val="002569"/>
                </a:solidFill>
              </a:rPr>
              <a:t> Fundamentals &gt; Settings </a:t>
            </a:r>
            <a:endParaRPr lang="en-US" dirty="0">
              <a:solidFill>
                <a:srgbClr val="002569"/>
              </a:solidFill>
            </a:endParaRPr>
          </a:p>
        </p:txBody>
      </p:sp>
      <p:sp>
        <p:nvSpPr>
          <p:cNvPr id="13" name="Content Placeholder 2"/>
          <p:cNvSpPr txBox="1">
            <a:spLocks/>
          </p:cNvSpPr>
          <p:nvPr/>
        </p:nvSpPr>
        <p:spPr>
          <a:xfrm>
            <a:off x="381000" y="1143000"/>
            <a:ext cx="6553200" cy="533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Setting “Default” </a:t>
            </a:r>
            <a:r>
              <a:rPr lang="en-US" sz="1800" b="1" dirty="0" smtClean="0"/>
              <a:t>Capture Profile &amp; Application Plan </a:t>
            </a:r>
          </a:p>
        </p:txBody>
      </p:sp>
      <p:pic>
        <p:nvPicPr>
          <p:cNvPr id="6146" name="Picture 2" descr="C:\Users\Rita\AppData\Local\Temp\SNAGHTML1878f0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2790825"/>
            <a:ext cx="6048375" cy="252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919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8B7E1D-52E2-4F04-9DFE-B1650792F521}" type="slidenum">
              <a:rPr lang="en-US" smtClean="0"/>
              <a:pPr/>
              <a:t>3</a:t>
            </a:fld>
            <a:endParaRPr lang="en-US" dirty="0"/>
          </a:p>
        </p:txBody>
      </p:sp>
      <p:sp>
        <p:nvSpPr>
          <p:cNvPr id="5" name="Content Placeholder 5"/>
          <p:cNvSpPr txBox="1">
            <a:spLocks/>
          </p:cNvSpPr>
          <p:nvPr/>
        </p:nvSpPr>
        <p:spPr>
          <a:xfrm>
            <a:off x="990600" y="1981200"/>
            <a:ext cx="5257800"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smtClean="0"/>
              <a:t>Lesson 1: What is Imaging?</a:t>
            </a:r>
          </a:p>
          <a:p>
            <a:r>
              <a:rPr lang="en-US" sz="1800" dirty="0" smtClean="0"/>
              <a:t>Lesson 2: Sorting Documents</a:t>
            </a:r>
          </a:p>
          <a:p>
            <a:r>
              <a:rPr lang="en-US" sz="1800" dirty="0" smtClean="0"/>
              <a:t>Lesson 3: ImageNow Fundamentals</a:t>
            </a:r>
          </a:p>
          <a:p>
            <a:r>
              <a:rPr lang="en-US" sz="1800" dirty="0" smtClean="0"/>
              <a:t>Lesson 4: Document Processing</a:t>
            </a:r>
          </a:p>
          <a:p>
            <a:r>
              <a:rPr lang="en-US" sz="1800" dirty="0" smtClean="0"/>
              <a:t>Lesson 5: Document Management</a:t>
            </a:r>
          </a:p>
          <a:p>
            <a:r>
              <a:rPr lang="en-US" sz="1800" dirty="0" smtClean="0"/>
              <a:t>Lesson 6: Troubleshooting </a:t>
            </a:r>
          </a:p>
          <a:p>
            <a:pPr marL="0" indent="0">
              <a:buNone/>
            </a:pPr>
            <a:endParaRPr lang="en-US" sz="2400" dirty="0"/>
          </a:p>
        </p:txBody>
      </p:sp>
      <p:sp>
        <p:nvSpPr>
          <p:cNvPr id="7"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Agenda</a:t>
            </a:r>
            <a:endParaRPr lang="en-US" dirty="0">
              <a:solidFill>
                <a:srgbClr val="002569"/>
              </a:solidFill>
            </a:endParaRPr>
          </a:p>
        </p:txBody>
      </p:sp>
      <p:sp>
        <p:nvSpPr>
          <p:cNvPr id="9"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Tree>
    <p:extLst>
      <p:ext uri="{BB962C8B-B14F-4D97-AF65-F5344CB8AC3E}">
        <p14:creationId xmlns:p14="http://schemas.microsoft.com/office/powerpoint/2010/main" val="8134612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2" name="Slide Number Placeholder 1"/>
          <p:cNvSpPr>
            <a:spLocks noGrp="1"/>
          </p:cNvSpPr>
          <p:nvPr>
            <p:ph type="sldNum" sz="quarter" idx="12"/>
          </p:nvPr>
        </p:nvSpPr>
        <p:spPr/>
        <p:txBody>
          <a:bodyPr/>
          <a:lstStyle/>
          <a:p>
            <a:fld id="{908B7E1D-52E2-4F04-9DFE-B1650792F521}" type="slidenum">
              <a:rPr lang="en-US" smtClean="0"/>
              <a:t>30</a:t>
            </a:fld>
            <a:endParaRPr lang="en-US" dirty="0"/>
          </a:p>
        </p:txBody>
      </p:sp>
      <p:sp>
        <p:nvSpPr>
          <p:cNvPr id="12"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3: </a:t>
            </a:r>
            <a:r>
              <a:rPr lang="en-US" dirty="0" err="1" smtClean="0">
                <a:solidFill>
                  <a:srgbClr val="002569"/>
                </a:solidFill>
              </a:rPr>
              <a:t>ImageNow</a:t>
            </a:r>
            <a:r>
              <a:rPr lang="en-US" dirty="0" smtClean="0">
                <a:solidFill>
                  <a:srgbClr val="002569"/>
                </a:solidFill>
              </a:rPr>
              <a:t> Fundamentals&gt; Settings</a:t>
            </a:r>
            <a:endParaRPr lang="en-US" dirty="0">
              <a:solidFill>
                <a:srgbClr val="002569"/>
              </a:solidFill>
            </a:endParaRPr>
          </a:p>
        </p:txBody>
      </p:sp>
      <p:pic>
        <p:nvPicPr>
          <p:cNvPr id="3" name="Snagit_PPTF6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77" y="1524000"/>
            <a:ext cx="8438096" cy="3219048"/>
          </a:xfrm>
          <a:prstGeom prst="rect">
            <a:avLst/>
          </a:prstGeom>
        </p:spPr>
      </p:pic>
    </p:spTree>
    <p:extLst>
      <p:ext uri="{BB962C8B-B14F-4D97-AF65-F5344CB8AC3E}">
        <p14:creationId xmlns:p14="http://schemas.microsoft.com/office/powerpoint/2010/main" val="3932203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31</a:t>
            </a:fld>
            <a:endParaRPr lang="en-US" dirty="0"/>
          </a:p>
        </p:txBody>
      </p:sp>
      <p:sp>
        <p:nvSpPr>
          <p:cNvPr id="5"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3</a:t>
            </a:r>
            <a:r>
              <a:rPr lang="en-US" dirty="0">
                <a:solidFill>
                  <a:srgbClr val="002569"/>
                </a:solidFill>
              </a:rPr>
              <a:t>: </a:t>
            </a:r>
            <a:r>
              <a:rPr lang="en-US" dirty="0" err="1">
                <a:solidFill>
                  <a:srgbClr val="002569"/>
                </a:solidFill>
              </a:rPr>
              <a:t>ImageNow</a:t>
            </a:r>
            <a:r>
              <a:rPr lang="en-US" dirty="0">
                <a:solidFill>
                  <a:srgbClr val="002569"/>
                </a:solidFill>
              </a:rPr>
              <a:t> Fundamentals </a:t>
            </a:r>
            <a:r>
              <a:rPr lang="en-US" dirty="0" smtClean="0">
                <a:solidFill>
                  <a:srgbClr val="002569"/>
                </a:solidFill>
              </a:rPr>
              <a:t>&gt; Summary</a:t>
            </a:r>
            <a:endParaRPr lang="en-US" dirty="0">
              <a:solidFill>
                <a:srgbClr val="002569"/>
              </a:solidFill>
            </a:endParaRPr>
          </a:p>
        </p:txBody>
      </p:sp>
      <p:sp>
        <p:nvSpPr>
          <p:cNvPr id="7" name="Content Placeholder 7"/>
          <p:cNvSpPr txBox="1">
            <a:spLocks/>
          </p:cNvSpPr>
          <p:nvPr/>
        </p:nvSpPr>
        <p:spPr>
          <a:xfrm>
            <a:off x="609600" y="1828800"/>
            <a:ext cx="5029200" cy="3505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In Lesson 3, you learned:</a:t>
            </a:r>
          </a:p>
          <a:p>
            <a:pPr hangingPunct="0"/>
            <a:r>
              <a:rPr lang="en-US" sz="1800" dirty="0" smtClean="0"/>
              <a:t>Three different locations you can access the </a:t>
            </a:r>
            <a:r>
              <a:rPr lang="en-US" sz="1800" dirty="0" err="1" smtClean="0"/>
              <a:t>ImageNow</a:t>
            </a:r>
            <a:r>
              <a:rPr lang="en-US" sz="1800" dirty="0" smtClean="0"/>
              <a:t> icon</a:t>
            </a:r>
          </a:p>
          <a:p>
            <a:pPr hangingPunct="0"/>
            <a:r>
              <a:rPr lang="en-US" sz="1800" dirty="0" smtClean="0"/>
              <a:t>How to sign-in into </a:t>
            </a:r>
            <a:r>
              <a:rPr lang="en-US" sz="1800" dirty="0" err="1" smtClean="0"/>
              <a:t>ImageNow</a:t>
            </a:r>
            <a:endParaRPr lang="en-US" sz="1800" dirty="0" smtClean="0"/>
          </a:p>
          <a:p>
            <a:pPr hangingPunct="0"/>
            <a:r>
              <a:rPr lang="en-US" sz="1800" dirty="0" smtClean="0"/>
              <a:t>Basic functionality of the Toolbar</a:t>
            </a:r>
          </a:p>
          <a:p>
            <a:pPr hangingPunct="0"/>
            <a:r>
              <a:rPr lang="en-US" sz="1800" dirty="0" smtClean="0"/>
              <a:t>How to </a:t>
            </a:r>
            <a:r>
              <a:rPr lang="en-GB" sz="1800" dirty="0"/>
              <a:t>set the appropriate default Capture Profile and Application Plan </a:t>
            </a:r>
            <a:r>
              <a:rPr lang="en-US" sz="1800" dirty="0" smtClean="0"/>
              <a:t> </a:t>
            </a:r>
          </a:p>
          <a:p>
            <a:pPr hangingPunct="0"/>
            <a:endParaRPr lang="en-US" sz="2200" dirty="0" smtClean="0"/>
          </a:p>
          <a:p>
            <a:pPr marL="0" indent="0">
              <a:buFont typeface="Arial" pitchFamily="34" charset="0"/>
              <a:buNone/>
            </a:pPr>
            <a:endParaRPr lang="en-US" sz="2200" dirty="0" smtClean="0"/>
          </a:p>
          <a:p>
            <a:endParaRPr lang="en-US" sz="2200" dirty="0"/>
          </a:p>
        </p:txBody>
      </p:sp>
      <p:sp>
        <p:nvSpPr>
          <p:cNvPr id="8" name="Title 6"/>
          <p:cNvSpPr txBox="1">
            <a:spLocks/>
          </p:cNvSpPr>
          <p:nvPr/>
        </p:nvSpPr>
        <p:spPr>
          <a:xfrm>
            <a:off x="1600200" y="152400"/>
            <a:ext cx="7086600" cy="487680"/>
          </a:xfrm>
          <a:prstGeom prst="rect">
            <a:avLst/>
          </a:prstGeom>
        </p:spPr>
        <p:txBody>
          <a:bodyPr>
            <a:normAutofit/>
          </a:bodyPr>
          <a:lstStyle>
            <a:lvl1pPr algn="ctr" defTabSz="914400" rtl="0" eaLnBrk="1" latinLnBrk="0" hangingPunct="1">
              <a:spcBef>
                <a:spcPct val="0"/>
              </a:spcBef>
              <a:buNone/>
              <a:defRPr sz="2400" b="1" kern="1200">
                <a:solidFill>
                  <a:schemeClr val="tx2"/>
                </a:solidFill>
                <a:latin typeface="Arial" pitchFamily="34" charset="0"/>
                <a:ea typeface="+mj-ea"/>
                <a:cs typeface="Arial" pitchFamily="34" charset="0"/>
              </a:defRPr>
            </a:lvl1pPr>
          </a:lstStyle>
          <a:p>
            <a:pPr algn="l"/>
            <a:r>
              <a:rPr lang="en-US" dirty="0" smtClean="0">
                <a:solidFill>
                  <a:srgbClr val="002569"/>
                </a:solidFill>
              </a:rPr>
              <a:t>Imaging: DCF</a:t>
            </a:r>
            <a:endParaRPr lang="en-US" dirty="0">
              <a:solidFill>
                <a:srgbClr val="002569"/>
              </a:solidFill>
            </a:endParaRPr>
          </a:p>
        </p:txBody>
      </p:sp>
    </p:spTree>
    <p:extLst>
      <p:ext uri="{BB962C8B-B14F-4D97-AF65-F5344CB8AC3E}">
        <p14:creationId xmlns:p14="http://schemas.microsoft.com/office/powerpoint/2010/main" val="3944180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8B7E1D-52E2-4F04-9DFE-B1650792F521}" type="slidenum">
              <a:rPr lang="en-US" smtClean="0"/>
              <a:pPr/>
              <a:t>32</a:t>
            </a:fld>
            <a:endParaRPr lang="en-US" dirty="0"/>
          </a:p>
        </p:txBody>
      </p:sp>
      <p:sp>
        <p:nvSpPr>
          <p:cNvPr id="5" name="Content Placeholder 5"/>
          <p:cNvSpPr txBox="1">
            <a:spLocks/>
          </p:cNvSpPr>
          <p:nvPr/>
        </p:nvSpPr>
        <p:spPr>
          <a:xfrm>
            <a:off x="990600" y="1981200"/>
            <a:ext cx="5257800"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Lesson 1: What is Imaging?</a:t>
            </a:r>
          </a:p>
          <a:p>
            <a:r>
              <a:rPr lang="en-US" sz="1800" dirty="0" smtClean="0"/>
              <a:t>Lesson 2: Sorting Documents</a:t>
            </a:r>
          </a:p>
          <a:p>
            <a:r>
              <a:rPr lang="en-US" sz="1800" dirty="0" smtClean="0"/>
              <a:t>Lesson 3: ImageNow Fundamentals</a:t>
            </a:r>
          </a:p>
          <a:p>
            <a:r>
              <a:rPr lang="en-US" sz="1800" b="1" dirty="0" smtClean="0"/>
              <a:t>Lesson 4: Document Processing</a:t>
            </a:r>
          </a:p>
          <a:p>
            <a:r>
              <a:rPr lang="en-US" sz="1800" dirty="0" smtClean="0"/>
              <a:t>Lesson 5: Document Management</a:t>
            </a:r>
          </a:p>
          <a:p>
            <a:r>
              <a:rPr lang="en-US" sz="1800" dirty="0" smtClean="0"/>
              <a:t>Lesson 6: Troubleshooting </a:t>
            </a:r>
          </a:p>
          <a:p>
            <a:pPr marL="0" indent="0">
              <a:buNone/>
            </a:pPr>
            <a:endParaRPr lang="en-US" sz="2400" dirty="0"/>
          </a:p>
        </p:txBody>
      </p:sp>
      <p:sp>
        <p:nvSpPr>
          <p:cNvPr id="7"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Agenda</a:t>
            </a:r>
            <a:endParaRPr lang="en-US" dirty="0">
              <a:solidFill>
                <a:srgbClr val="002569"/>
              </a:solidFill>
            </a:endParaRPr>
          </a:p>
        </p:txBody>
      </p:sp>
      <p:sp>
        <p:nvSpPr>
          <p:cNvPr id="9"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Tree>
    <p:extLst>
      <p:ext uri="{BB962C8B-B14F-4D97-AF65-F5344CB8AC3E}">
        <p14:creationId xmlns:p14="http://schemas.microsoft.com/office/powerpoint/2010/main" val="35675973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8" name="Content Placeholder 7"/>
          <p:cNvSpPr>
            <a:spLocks noGrp="1"/>
          </p:cNvSpPr>
          <p:nvPr>
            <p:ph idx="1"/>
          </p:nvPr>
        </p:nvSpPr>
        <p:spPr>
          <a:xfrm>
            <a:off x="762000" y="1600201"/>
            <a:ext cx="8001000" cy="1219200"/>
          </a:xfrm>
        </p:spPr>
        <p:txBody>
          <a:bodyPr>
            <a:normAutofit/>
          </a:bodyPr>
          <a:lstStyle/>
          <a:p>
            <a:pPr marL="0" indent="0">
              <a:buNone/>
            </a:pPr>
            <a:r>
              <a:rPr lang="en-US" sz="1800" dirty="0" smtClean="0"/>
              <a:t>This lessons provides users with </a:t>
            </a:r>
            <a:r>
              <a:rPr lang="en-US" sz="1800" dirty="0"/>
              <a:t>a detailed understanding of key imaging and storing processes in relation to business practices found within the KEES Imaging System.</a:t>
            </a:r>
          </a:p>
          <a:p>
            <a:pPr marL="0" indent="0">
              <a:buNone/>
            </a:pPr>
            <a:endParaRPr lang="en-US" sz="2200" dirty="0"/>
          </a:p>
        </p:txBody>
      </p:sp>
      <p:sp>
        <p:nvSpPr>
          <p:cNvPr id="9" name="Slide Number Placeholder 8"/>
          <p:cNvSpPr>
            <a:spLocks noGrp="1"/>
          </p:cNvSpPr>
          <p:nvPr>
            <p:ph type="sldNum" sz="quarter" idx="12"/>
          </p:nvPr>
        </p:nvSpPr>
        <p:spPr/>
        <p:txBody>
          <a:bodyPr/>
          <a:lstStyle/>
          <a:p>
            <a:fld id="{908B7E1D-52E2-4F04-9DFE-B1650792F521}" type="slidenum">
              <a:rPr lang="en-US" smtClean="0"/>
              <a:t>33</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Introduction</a:t>
            </a:r>
            <a:endParaRPr lang="en-US" dirty="0">
              <a:solidFill>
                <a:srgbClr val="002569"/>
              </a:solidFill>
            </a:endParaRPr>
          </a:p>
        </p:txBody>
      </p:sp>
      <p:sp>
        <p:nvSpPr>
          <p:cNvPr id="6" name="Content Placeholder 7"/>
          <p:cNvSpPr txBox="1">
            <a:spLocks/>
          </p:cNvSpPr>
          <p:nvPr/>
        </p:nvSpPr>
        <p:spPr>
          <a:xfrm>
            <a:off x="2498697" y="3200400"/>
            <a:ext cx="6035703" cy="236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After completing this lesson, you will learn:</a:t>
            </a:r>
          </a:p>
          <a:p>
            <a:pPr lvl="0"/>
            <a:r>
              <a:rPr lang="en-US" sz="1800" dirty="0" smtClean="0"/>
              <a:t>Imaging definitions</a:t>
            </a:r>
          </a:p>
          <a:p>
            <a:pPr lvl="0"/>
            <a:r>
              <a:rPr lang="en-US" sz="1800" dirty="0" smtClean="0"/>
              <a:t>The two ways to capture</a:t>
            </a:r>
            <a:endParaRPr lang="en-US" sz="1800" dirty="0"/>
          </a:p>
          <a:p>
            <a:pPr lvl="0"/>
            <a:r>
              <a:rPr lang="en-US" sz="1800" dirty="0"/>
              <a:t>Capturing Applications and Supporting </a:t>
            </a:r>
            <a:r>
              <a:rPr lang="en-US" sz="1800" dirty="0" smtClean="0"/>
              <a:t>Documents</a:t>
            </a:r>
          </a:p>
          <a:p>
            <a:pPr lvl="0"/>
            <a:r>
              <a:rPr lang="en-US" sz="1800" dirty="0" smtClean="0"/>
              <a:t>IN Printer process</a:t>
            </a:r>
            <a:endParaRPr lang="en-US" sz="1800" dirty="0"/>
          </a:p>
          <a:p>
            <a:pPr hangingPunct="0"/>
            <a:endParaRPr lang="en-US" sz="2200" dirty="0" smtClean="0"/>
          </a:p>
          <a:p>
            <a:pPr hangingPunct="0"/>
            <a:endParaRPr lang="en-US" sz="2200" dirty="0" smtClean="0"/>
          </a:p>
          <a:p>
            <a:pPr marL="0" indent="0">
              <a:buFont typeface="Arial" pitchFamily="34" charset="0"/>
              <a:buNone/>
            </a:pPr>
            <a:endParaRPr lang="en-US" sz="2200" dirty="0" smtClean="0"/>
          </a:p>
          <a:p>
            <a:endParaRPr lang="en-US" sz="2200" dirty="0"/>
          </a:p>
        </p:txBody>
      </p:sp>
    </p:spTree>
    <p:extLst>
      <p:ext uri="{BB962C8B-B14F-4D97-AF65-F5344CB8AC3E}">
        <p14:creationId xmlns:p14="http://schemas.microsoft.com/office/powerpoint/2010/main" val="3671934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34</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Capturing a Document</a:t>
            </a:r>
            <a:endParaRPr lang="en-US" dirty="0">
              <a:solidFill>
                <a:srgbClr val="002569"/>
              </a:solidFill>
            </a:endParaRPr>
          </a:p>
        </p:txBody>
      </p:sp>
      <p:sp>
        <p:nvSpPr>
          <p:cNvPr id="6" name="Content Placeholder 7"/>
          <p:cNvSpPr>
            <a:spLocks noGrp="1"/>
          </p:cNvSpPr>
          <p:nvPr>
            <p:ph idx="1"/>
          </p:nvPr>
        </p:nvSpPr>
        <p:spPr>
          <a:xfrm>
            <a:off x="609600" y="1143000"/>
            <a:ext cx="7772400" cy="4876800"/>
          </a:xfrm>
        </p:spPr>
        <p:txBody>
          <a:bodyPr>
            <a:normAutofit/>
          </a:bodyPr>
          <a:lstStyle/>
          <a:p>
            <a:pPr marL="0" indent="0">
              <a:spcBef>
                <a:spcPts val="0"/>
              </a:spcBef>
              <a:buNone/>
            </a:pPr>
            <a:r>
              <a:rPr lang="en-US" sz="1800" dirty="0" smtClean="0"/>
              <a:t>There are two ways of capturing a document</a:t>
            </a:r>
          </a:p>
          <a:p>
            <a:pPr lvl="1">
              <a:spcBef>
                <a:spcPts val="0"/>
              </a:spcBef>
            </a:pPr>
            <a:r>
              <a:rPr lang="en-US" sz="1800" dirty="0" smtClean="0"/>
              <a:t>Physical Capturing  </a:t>
            </a:r>
            <a:endParaRPr lang="en-US" sz="1800" dirty="0"/>
          </a:p>
          <a:p>
            <a:pPr lvl="2">
              <a:spcBef>
                <a:spcPts val="0"/>
              </a:spcBef>
            </a:pPr>
            <a:r>
              <a:rPr lang="en-US" sz="1800" dirty="0" smtClean="0"/>
              <a:t>Placing the physical documents in the scanner</a:t>
            </a:r>
          </a:p>
          <a:p>
            <a:pPr lvl="1">
              <a:spcBef>
                <a:spcPts val="0"/>
              </a:spcBef>
            </a:pPr>
            <a:r>
              <a:rPr lang="en-US" sz="1800" dirty="0" smtClean="0"/>
              <a:t>Electronic Capturing </a:t>
            </a:r>
          </a:p>
          <a:p>
            <a:pPr lvl="2">
              <a:spcBef>
                <a:spcPts val="0"/>
              </a:spcBef>
            </a:pPr>
            <a:r>
              <a:rPr lang="en-US" sz="1800" dirty="0" smtClean="0"/>
              <a:t>The ability for electronic documents to be captured via the Image Now (IN Printer) </a:t>
            </a:r>
            <a:endParaRPr lang="en-US" sz="1800" dirty="0"/>
          </a:p>
          <a:p>
            <a:pPr marL="457200" lvl="1" indent="0">
              <a:spcBef>
                <a:spcPts val="0"/>
              </a:spcBef>
              <a:buNone/>
            </a:pPr>
            <a:endParaRPr lang="en-US" sz="1800" dirty="0" smtClean="0"/>
          </a:p>
          <a:p>
            <a:pPr marL="457200" lvl="1" indent="0">
              <a:spcBef>
                <a:spcPts val="0"/>
              </a:spcBef>
              <a:buNone/>
            </a:pPr>
            <a:endParaRPr lang="en-US" sz="1800" dirty="0"/>
          </a:p>
          <a:p>
            <a:pPr marL="457200" lvl="1" indent="0">
              <a:spcBef>
                <a:spcPts val="0"/>
              </a:spcBef>
              <a:buNone/>
            </a:pPr>
            <a:endParaRPr lang="en-US" sz="1800" dirty="0" smtClean="0"/>
          </a:p>
          <a:p>
            <a:pPr marL="0" indent="0">
              <a:spcBef>
                <a:spcPts val="0"/>
              </a:spcBef>
              <a:buNone/>
            </a:pPr>
            <a:r>
              <a:rPr lang="en-US" sz="1800" dirty="0" smtClean="0"/>
              <a:t>Capture Profile is a reusable collection of settings that designates the matter of capture via a scanner or virtual printer.  </a:t>
            </a:r>
            <a:endParaRPr lang="en-US" sz="1800" dirty="0"/>
          </a:p>
          <a:p>
            <a:pPr lvl="1">
              <a:spcBef>
                <a:spcPts val="0"/>
              </a:spcBef>
            </a:pPr>
            <a:r>
              <a:rPr lang="en-US" sz="1800" dirty="0" smtClean="0"/>
              <a:t>Different types of documents or business processes require slightly different settings </a:t>
            </a:r>
          </a:p>
          <a:p>
            <a:pPr lvl="1">
              <a:spcBef>
                <a:spcPts val="0"/>
              </a:spcBef>
            </a:pPr>
            <a:r>
              <a:rPr lang="en-US" sz="1800" dirty="0" smtClean="0"/>
              <a:t>Allows users to select the right settings for each specific need</a:t>
            </a:r>
          </a:p>
          <a:p>
            <a:pPr marL="457200" lvl="1" indent="0">
              <a:spcBef>
                <a:spcPts val="0"/>
              </a:spcBef>
              <a:buNone/>
            </a:pPr>
            <a:endParaRPr lang="en-US" sz="1800" dirty="0" smtClean="0"/>
          </a:p>
          <a:p>
            <a:pPr lvl="1">
              <a:spcBef>
                <a:spcPts val="0"/>
              </a:spcBef>
            </a:pPr>
            <a:endParaRPr lang="en-US" sz="1800" dirty="0"/>
          </a:p>
          <a:p>
            <a:pPr marL="457200" lvl="1" indent="0">
              <a:spcBef>
                <a:spcPts val="0"/>
              </a:spcBef>
              <a:buNone/>
            </a:pPr>
            <a:endParaRPr lang="en-US" sz="1800" dirty="0" smtClean="0"/>
          </a:p>
          <a:p>
            <a:pPr marL="0" indent="0">
              <a:buNone/>
            </a:pPr>
            <a:endParaRPr lang="en-US" sz="1800" dirty="0" smtClean="0"/>
          </a:p>
          <a:p>
            <a:endParaRPr lang="en-US" sz="1800" dirty="0"/>
          </a:p>
        </p:txBody>
      </p:sp>
    </p:spTree>
    <p:extLst>
      <p:ext uri="{BB962C8B-B14F-4D97-AF65-F5344CB8AC3E}">
        <p14:creationId xmlns:p14="http://schemas.microsoft.com/office/powerpoint/2010/main" val="38568572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35</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sp>
        <p:nvSpPr>
          <p:cNvPr id="6" name="Content Placeholder 7"/>
          <p:cNvSpPr>
            <a:spLocks noGrp="1"/>
          </p:cNvSpPr>
          <p:nvPr>
            <p:ph idx="1"/>
          </p:nvPr>
        </p:nvSpPr>
        <p:spPr>
          <a:xfrm>
            <a:off x="609600" y="1143000"/>
            <a:ext cx="7772400" cy="5105400"/>
          </a:xfrm>
        </p:spPr>
        <p:txBody>
          <a:bodyPr>
            <a:normAutofit/>
          </a:bodyPr>
          <a:lstStyle/>
          <a:p>
            <a:pPr marL="0" indent="0">
              <a:spcBef>
                <a:spcPts val="0"/>
              </a:spcBef>
              <a:buNone/>
            </a:pPr>
            <a:r>
              <a:rPr lang="en-US" sz="1800" dirty="0" smtClean="0"/>
              <a:t>Capture Profiles are classified by mode and type</a:t>
            </a:r>
          </a:p>
          <a:p>
            <a:pPr lvl="1">
              <a:spcBef>
                <a:spcPts val="0"/>
              </a:spcBef>
            </a:pPr>
            <a:r>
              <a:rPr lang="en-US" sz="1800" dirty="0" smtClean="0"/>
              <a:t>Mode  </a:t>
            </a:r>
            <a:endParaRPr lang="en-US" sz="1800" dirty="0"/>
          </a:p>
          <a:p>
            <a:pPr lvl="2">
              <a:spcBef>
                <a:spcPts val="0"/>
              </a:spcBef>
            </a:pPr>
            <a:r>
              <a:rPr lang="en-US" sz="1800" dirty="0" smtClean="0"/>
              <a:t>Single Mode</a:t>
            </a:r>
          </a:p>
          <a:p>
            <a:pPr lvl="2">
              <a:spcBef>
                <a:spcPts val="0"/>
              </a:spcBef>
            </a:pPr>
            <a:r>
              <a:rPr lang="en-US" sz="1800" dirty="0" smtClean="0"/>
              <a:t>Package Mode </a:t>
            </a:r>
          </a:p>
          <a:p>
            <a:pPr lvl="1">
              <a:spcBef>
                <a:spcPts val="0"/>
              </a:spcBef>
            </a:pPr>
            <a:r>
              <a:rPr lang="en-US" sz="1800" dirty="0" smtClean="0"/>
              <a:t>Type </a:t>
            </a:r>
          </a:p>
          <a:p>
            <a:pPr lvl="2">
              <a:spcBef>
                <a:spcPts val="0"/>
              </a:spcBef>
            </a:pPr>
            <a:r>
              <a:rPr lang="en-US" sz="1800" dirty="0" smtClean="0"/>
              <a:t>Scanner Capture Profiles</a:t>
            </a:r>
          </a:p>
          <a:p>
            <a:pPr lvl="2">
              <a:spcBef>
                <a:spcPts val="0"/>
              </a:spcBef>
            </a:pPr>
            <a:r>
              <a:rPr lang="en-US" sz="1800" dirty="0" err="1" smtClean="0"/>
              <a:t>ImageNow</a:t>
            </a:r>
            <a:r>
              <a:rPr lang="en-US" sz="1800" dirty="0" smtClean="0"/>
              <a:t> Print Capture </a:t>
            </a:r>
            <a:endParaRPr lang="en-US" sz="1800" dirty="0"/>
          </a:p>
          <a:p>
            <a:pPr marL="457200" lvl="1" indent="0">
              <a:spcBef>
                <a:spcPts val="0"/>
              </a:spcBef>
              <a:buNone/>
            </a:pPr>
            <a:endParaRPr lang="en-US" sz="1800" dirty="0" smtClean="0"/>
          </a:p>
          <a:p>
            <a:pPr marL="457200" lvl="1" indent="0">
              <a:spcBef>
                <a:spcPts val="0"/>
              </a:spcBef>
              <a:buNone/>
            </a:pPr>
            <a:endParaRPr lang="en-US" sz="1800" dirty="0" smtClean="0"/>
          </a:p>
          <a:p>
            <a:pPr marL="0" indent="0">
              <a:spcBef>
                <a:spcPts val="0"/>
              </a:spcBef>
              <a:buNone/>
            </a:pPr>
            <a:r>
              <a:rPr lang="en-US" sz="1800" dirty="0" err="1" smtClean="0"/>
              <a:t>ImageNow</a:t>
            </a:r>
            <a:r>
              <a:rPr lang="en-US" sz="1800" dirty="0" smtClean="0"/>
              <a:t> stores mapped information in a container called an Application Plans.  These containers store information used to assign drawer</a:t>
            </a:r>
            <a:r>
              <a:rPr lang="en-US" sz="1800" dirty="0"/>
              <a:t>, </a:t>
            </a:r>
            <a:r>
              <a:rPr lang="en-US" sz="1800" dirty="0" smtClean="0"/>
              <a:t>basket, </a:t>
            </a:r>
            <a:r>
              <a:rPr lang="en-US" sz="1800" dirty="0"/>
              <a:t>document key, and custom property values to captured documents. </a:t>
            </a:r>
            <a:endParaRPr lang="en-US" sz="1800" dirty="0" smtClean="0"/>
          </a:p>
          <a:p>
            <a:pPr marL="0" indent="0">
              <a:spcBef>
                <a:spcPts val="0"/>
              </a:spcBef>
              <a:buNone/>
            </a:pPr>
            <a:endParaRPr lang="en-US" sz="1800" dirty="0"/>
          </a:p>
          <a:p>
            <a:pPr marL="0" indent="0">
              <a:spcBef>
                <a:spcPts val="0"/>
              </a:spcBef>
              <a:buNone/>
            </a:pPr>
            <a:r>
              <a:rPr lang="en-US" sz="1800" dirty="0" smtClean="0"/>
              <a:t>Therefore</a:t>
            </a:r>
            <a:r>
              <a:rPr lang="en-US" sz="1800" dirty="0"/>
              <a:t>, the </a:t>
            </a:r>
            <a:r>
              <a:rPr lang="en-US" sz="1800" dirty="0" err="1"/>
              <a:t>ImageNow</a:t>
            </a:r>
            <a:r>
              <a:rPr lang="en-US" sz="1800" dirty="0"/>
              <a:t> Capture Profiles works together with the Application Plans to index documents.  </a:t>
            </a:r>
          </a:p>
          <a:p>
            <a:pPr marL="0" indent="0">
              <a:spcBef>
                <a:spcPts val="0"/>
              </a:spcBef>
              <a:buNone/>
            </a:pPr>
            <a:endParaRPr lang="en-US" sz="1800" dirty="0" smtClean="0"/>
          </a:p>
        </p:txBody>
      </p:sp>
    </p:spTree>
    <p:extLst>
      <p:ext uri="{BB962C8B-B14F-4D97-AF65-F5344CB8AC3E}">
        <p14:creationId xmlns:p14="http://schemas.microsoft.com/office/powerpoint/2010/main" val="2985394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36</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sp>
        <p:nvSpPr>
          <p:cNvPr id="6" name="Content Placeholder 7"/>
          <p:cNvSpPr>
            <a:spLocks noGrp="1"/>
          </p:cNvSpPr>
          <p:nvPr>
            <p:ph idx="1"/>
          </p:nvPr>
        </p:nvSpPr>
        <p:spPr>
          <a:xfrm>
            <a:off x="609600" y="1143000"/>
            <a:ext cx="7772400" cy="3200400"/>
          </a:xfrm>
        </p:spPr>
        <p:txBody>
          <a:bodyPr>
            <a:normAutofit/>
          </a:bodyPr>
          <a:lstStyle/>
          <a:p>
            <a:pPr marL="0" indent="0">
              <a:spcBef>
                <a:spcPts val="0"/>
              </a:spcBef>
              <a:buNone/>
            </a:pPr>
            <a:endParaRPr lang="en-US" sz="1800" dirty="0" smtClean="0"/>
          </a:p>
          <a:p>
            <a:pPr marL="0" indent="0">
              <a:spcBef>
                <a:spcPts val="0"/>
              </a:spcBef>
              <a:buNone/>
            </a:pPr>
            <a:r>
              <a:rPr lang="en-US" sz="1800" dirty="0" smtClean="0"/>
              <a:t>KEES Imaging Solution uses two types of Application Plans</a:t>
            </a:r>
          </a:p>
          <a:p>
            <a:pPr lvl="1">
              <a:spcBef>
                <a:spcPts val="0"/>
              </a:spcBef>
            </a:pPr>
            <a:r>
              <a:rPr lang="en-US" sz="1800" dirty="0" err="1" smtClean="0"/>
              <a:t>LearnMode</a:t>
            </a:r>
            <a:r>
              <a:rPr lang="en-US" sz="1800" dirty="0" smtClean="0"/>
              <a:t>  </a:t>
            </a:r>
            <a:endParaRPr lang="en-US" sz="1800" dirty="0"/>
          </a:p>
          <a:p>
            <a:pPr lvl="2">
              <a:spcBef>
                <a:spcPts val="0"/>
              </a:spcBef>
            </a:pPr>
            <a:r>
              <a:rPr lang="en-US" sz="1800" dirty="0" smtClean="0"/>
              <a:t>Linked to pages within KEES to extract data for the designated index values.</a:t>
            </a:r>
          </a:p>
          <a:p>
            <a:pPr marL="914400" lvl="2" indent="0">
              <a:spcBef>
                <a:spcPts val="0"/>
              </a:spcBef>
              <a:buNone/>
            </a:pPr>
            <a:endParaRPr lang="en-US" sz="1800" dirty="0"/>
          </a:p>
          <a:p>
            <a:pPr lvl="1">
              <a:spcBef>
                <a:spcPts val="0"/>
              </a:spcBef>
            </a:pPr>
            <a:r>
              <a:rPr lang="en-US" sz="1800" dirty="0" smtClean="0"/>
              <a:t>Manual </a:t>
            </a:r>
            <a:endParaRPr lang="en-US" sz="1800" dirty="0"/>
          </a:p>
          <a:p>
            <a:pPr lvl="2">
              <a:spcBef>
                <a:spcPts val="0"/>
              </a:spcBef>
            </a:pPr>
            <a:r>
              <a:rPr lang="en-US" sz="1800" dirty="0" smtClean="0"/>
              <a:t>Requires the user to populate the designated indexing value by typing each value.</a:t>
            </a:r>
          </a:p>
          <a:p>
            <a:pPr lvl="2">
              <a:spcBef>
                <a:spcPts val="0"/>
              </a:spcBef>
            </a:pPr>
            <a:endParaRPr lang="en-US" sz="1800" dirty="0"/>
          </a:p>
          <a:p>
            <a:pPr marL="914400" lvl="2" indent="0">
              <a:spcBef>
                <a:spcPts val="0"/>
              </a:spcBef>
              <a:buNone/>
            </a:pPr>
            <a:endParaRPr lang="en-US" sz="1800" dirty="0"/>
          </a:p>
        </p:txBody>
      </p:sp>
    </p:spTree>
    <p:extLst>
      <p:ext uri="{BB962C8B-B14F-4D97-AF65-F5344CB8AC3E}">
        <p14:creationId xmlns:p14="http://schemas.microsoft.com/office/powerpoint/2010/main" val="31646708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37</a:t>
            </a:fld>
            <a:endParaRPr lang="en-US" dirty="0">
              <a:solidFill>
                <a:prstClr val="white"/>
              </a:solidFill>
            </a:endParaRPr>
          </a:p>
        </p:txBody>
      </p:sp>
      <p:sp>
        <p:nvSpPr>
          <p:cNvPr id="6" name="Rectangle 5"/>
          <p:cNvSpPr/>
          <p:nvPr/>
        </p:nvSpPr>
        <p:spPr>
          <a:xfrm>
            <a:off x="228600" y="1733490"/>
            <a:ext cx="8382000" cy="369332"/>
          </a:xfrm>
          <a:prstGeom prst="rect">
            <a:avLst/>
          </a:prstGeom>
        </p:spPr>
        <p:txBody>
          <a:bodyPr wrap="square">
            <a:spAutoFit/>
          </a:bodyPr>
          <a:lstStyle/>
          <a:p>
            <a:pPr hangingPunct="0"/>
            <a:r>
              <a:rPr lang="en-US" b="1" dirty="0" err="1" smtClean="0">
                <a:latin typeface="Arial" pitchFamily="34" charset="0"/>
                <a:cs typeface="Arial" pitchFamily="34" charset="0"/>
              </a:rPr>
              <a:t>LearnMode</a:t>
            </a:r>
            <a:r>
              <a:rPr lang="en-US" b="1" dirty="0" smtClean="0">
                <a:latin typeface="Arial" pitchFamily="34" charset="0"/>
                <a:cs typeface="Arial" pitchFamily="34" charset="0"/>
              </a:rPr>
              <a:t> </a:t>
            </a:r>
            <a:r>
              <a:rPr lang="en-US" b="1" dirty="0">
                <a:latin typeface="Arial" pitchFamily="34" charset="0"/>
                <a:cs typeface="Arial" pitchFamily="34" charset="0"/>
              </a:rPr>
              <a:t>Application </a:t>
            </a:r>
            <a:r>
              <a:rPr lang="en-US" b="1" dirty="0" smtClean="0">
                <a:latin typeface="Arial" pitchFamily="34" charset="0"/>
                <a:cs typeface="Arial" pitchFamily="34" charset="0"/>
              </a:rPr>
              <a:t>Plan</a:t>
            </a:r>
            <a:endParaRPr lang="en-US" dirty="0" smtClean="0">
              <a:latin typeface="Arial" pitchFamily="34" charset="0"/>
              <a:cs typeface="Arial" pitchFamily="34" charset="0"/>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467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Application Plans</a:t>
            </a:r>
            <a:endParaRPr lang="en-US" dirty="0">
              <a:solidFill>
                <a:srgbClr val="002569"/>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316812735"/>
              </p:ext>
            </p:extLst>
          </p:nvPr>
        </p:nvGraphicFramePr>
        <p:xfrm>
          <a:off x="228600" y="2345266"/>
          <a:ext cx="8686800" cy="3051387"/>
        </p:xfrm>
        <a:graphic>
          <a:graphicData uri="http://schemas.openxmlformats.org/drawingml/2006/table">
            <a:tbl>
              <a:tblPr firstRow="1" firstCol="1" bandRow="1">
                <a:tableStyleId>{5C22544A-7EE6-4342-B048-85BDC9FD1C3A}</a:tableStyleId>
              </a:tblPr>
              <a:tblGrid>
                <a:gridCol w="1219200"/>
                <a:gridCol w="2348593"/>
                <a:gridCol w="1706336"/>
                <a:gridCol w="1628775"/>
                <a:gridCol w="1783896"/>
              </a:tblGrid>
              <a:tr h="491067">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Application </a:t>
                      </a:r>
                      <a:r>
                        <a:rPr lang="en-US" sz="1600" u="none" dirty="0" smtClean="0">
                          <a:solidFill>
                            <a:schemeClr val="bg1"/>
                          </a:solidFill>
                          <a:effectLst/>
                          <a:latin typeface="Arial" panose="020B0604020202020204" pitchFamily="34" charset="0"/>
                          <a:cs typeface="Arial" panose="020B0604020202020204" pitchFamily="34" charset="0"/>
                        </a:rPr>
                        <a:t>Plan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smtClean="0">
                          <a:solidFill>
                            <a:schemeClr val="bg1"/>
                          </a:solidFill>
                          <a:effectLst/>
                          <a:latin typeface="Arial" panose="020B0604020202020204" pitchFamily="34" charset="0"/>
                          <a:cs typeface="Arial" panose="020B0604020202020204" pitchFamily="34" charset="0"/>
                        </a:rPr>
                        <a:t>Description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Indexing Fields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When to use</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Document Examples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r>
              <a:tr h="1964267">
                <a:tc>
                  <a:txBody>
                    <a:bodyPr/>
                    <a:lstStyle/>
                    <a:p>
                      <a:pPr marL="0" marR="0" hangingPunct="0">
                        <a:spcBef>
                          <a:spcPts val="1800"/>
                        </a:spcBef>
                        <a:spcAft>
                          <a:spcPts val="600"/>
                        </a:spcAft>
                      </a:pPr>
                      <a:r>
                        <a:rPr lang="en-US" sz="1600" b="0" dirty="0">
                          <a:solidFill>
                            <a:schemeClr val="bg1"/>
                          </a:solidFill>
                          <a:effectLst/>
                          <a:latin typeface="Arial" panose="020B0604020202020204" pitchFamily="34" charset="0"/>
                          <a:cs typeface="Arial" panose="020B0604020202020204" pitchFamily="34" charset="0"/>
                        </a:rPr>
                        <a:t>KEES </a:t>
                      </a:r>
                      <a:r>
                        <a:rPr lang="en-US" sz="1600" b="0" dirty="0" smtClean="0">
                          <a:solidFill>
                            <a:schemeClr val="bg1"/>
                          </a:solidFill>
                          <a:effectLst/>
                          <a:latin typeface="Arial" panose="020B0604020202020204" pitchFamily="34" charset="0"/>
                          <a:cs typeface="Arial" panose="020B0604020202020204" pitchFamily="34" charset="0"/>
                        </a:rPr>
                        <a:t>Case</a:t>
                      </a: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hangingPunct="0">
                        <a:spcBef>
                          <a:spcPts val="0"/>
                        </a:spcBef>
                        <a:spcAft>
                          <a:spcPts val="0"/>
                        </a:spcAft>
                      </a:pPr>
                      <a:r>
                        <a:rPr lang="en-US" sz="1600" dirty="0" smtClean="0">
                          <a:solidFill>
                            <a:schemeClr val="bg1"/>
                          </a:solidFill>
                          <a:effectLst/>
                          <a:latin typeface="Arial" panose="020B0604020202020204" pitchFamily="34" charset="0"/>
                          <a:cs typeface="Arial" panose="020B0604020202020204" pitchFamily="34" charset="0"/>
                        </a:rPr>
                        <a:t>To </a:t>
                      </a:r>
                      <a:r>
                        <a:rPr lang="en-US" sz="1600" dirty="0">
                          <a:solidFill>
                            <a:schemeClr val="bg1"/>
                          </a:solidFill>
                          <a:effectLst/>
                          <a:latin typeface="Arial" panose="020B0604020202020204" pitchFamily="34" charset="0"/>
                          <a:cs typeface="Arial" panose="020B0604020202020204" pitchFamily="34" charset="0"/>
                        </a:rPr>
                        <a:t>index documents to case information.  </a:t>
                      </a:r>
                      <a:r>
                        <a:rPr lang="en-US" sz="1600" dirty="0" smtClean="0">
                          <a:solidFill>
                            <a:schemeClr val="bg1"/>
                          </a:solidFill>
                          <a:effectLst/>
                          <a:latin typeface="Arial" panose="020B0604020202020204" pitchFamily="34" charset="0"/>
                          <a:cs typeface="Arial" panose="020B0604020202020204" pitchFamily="34" charset="0"/>
                        </a:rPr>
                        <a:t>The </a:t>
                      </a:r>
                      <a:r>
                        <a:rPr lang="en-US" sz="1600" dirty="0">
                          <a:solidFill>
                            <a:schemeClr val="bg1"/>
                          </a:solidFill>
                          <a:effectLst/>
                          <a:latin typeface="Arial" panose="020B0604020202020204" pitchFamily="34" charset="0"/>
                          <a:cs typeface="Arial" panose="020B0604020202020204" pitchFamily="34" charset="0"/>
                        </a:rPr>
                        <a:t>KEES Case Summary page will be leveraged to pull and index case level indexing values</a:t>
                      </a:r>
                      <a:r>
                        <a:rPr lang="en-US" sz="1600" dirty="0" smtClean="0">
                          <a:solidFill>
                            <a:schemeClr val="bg1"/>
                          </a:solidFill>
                          <a:effectLst/>
                          <a:latin typeface="Arial" panose="020B0604020202020204" pitchFamily="34" charset="0"/>
                          <a:cs typeface="Arial" panose="020B0604020202020204" pitchFamily="34" charset="0"/>
                        </a:rPr>
                        <a:t>.</a:t>
                      </a:r>
                    </a:p>
                    <a:p>
                      <a:pPr marL="0" marR="0" hangingPunct="0">
                        <a:spcBef>
                          <a:spcPts val="0"/>
                        </a:spcBef>
                        <a:spcAft>
                          <a:spcPts val="0"/>
                        </a:spcAft>
                      </a:pPr>
                      <a:endParaRPr lang="en-US" sz="1600" dirty="0" smtClean="0">
                        <a:solidFill>
                          <a:schemeClr val="bg1"/>
                        </a:solidFill>
                        <a:effectLst/>
                        <a:latin typeface="Arial" panose="020B0604020202020204" pitchFamily="34" charset="0"/>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cs typeface="Arial" panose="020B0604020202020204" pitchFamily="34" charset="0"/>
                      </a:endParaRPr>
                    </a:p>
                    <a:p>
                      <a:pPr marL="0" marR="0" hangingPunct="0">
                        <a:spcBef>
                          <a:spcPts val="1800"/>
                        </a:spcBef>
                        <a:spcAft>
                          <a:spcPts val="60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cs typeface="Arial" panose="020B0604020202020204" pitchFamily="34" charset="0"/>
                        </a:rPr>
                        <a:t>Case Number</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cs typeface="Arial" panose="020B0604020202020204" pitchFamily="34" charset="0"/>
                        </a:rPr>
                        <a:t>Case Name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cs typeface="Arial" panose="020B0604020202020204" pitchFamily="34" charset="0"/>
                        </a:rPr>
                        <a:t>Received Date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cs typeface="Arial" panose="020B0604020202020204" pitchFamily="34" charset="0"/>
                        </a:rPr>
                        <a:t>Unique ID</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cs typeface="Arial" panose="020B0604020202020204" pitchFamily="34" charset="0"/>
                        </a:rPr>
                        <a:t>Document </a:t>
                      </a:r>
                      <a:r>
                        <a:rPr lang="en-US" sz="1600" dirty="0" smtClean="0">
                          <a:solidFill>
                            <a:schemeClr val="bg1"/>
                          </a:solidFill>
                          <a:effectLst/>
                          <a:latin typeface="Arial" panose="020B0604020202020204" pitchFamily="34" charset="0"/>
                          <a:cs typeface="Arial" panose="020B0604020202020204" pitchFamily="34" charset="0"/>
                        </a:rPr>
                        <a:t>Type</a:t>
                      </a:r>
                    </a:p>
                    <a:p>
                      <a:pPr marL="0" marR="0" indent="0" hangingPunct="0">
                        <a:spcBef>
                          <a:spcPts val="0"/>
                        </a:spcBef>
                        <a:spcAft>
                          <a:spcPts val="0"/>
                        </a:spcAft>
                        <a:buFont typeface="Arial" pitchFamily="34" charset="0"/>
                        <a:buNone/>
                      </a:pPr>
                      <a:endParaRPr lang="en-US" sz="1600" dirty="0" smtClean="0">
                        <a:solidFill>
                          <a:schemeClr val="bg1"/>
                        </a:solidFill>
                        <a:effectLst/>
                        <a:latin typeface="Arial" panose="020B0604020202020204" pitchFamily="34" charset="0"/>
                        <a:cs typeface="Arial" panose="020B0604020202020204" pitchFamily="34" charset="0"/>
                      </a:endParaRPr>
                    </a:p>
                    <a:p>
                      <a:pPr marL="0" marR="0" indent="0" hangingPunct="0">
                        <a:spcBef>
                          <a:spcPts val="0"/>
                        </a:spcBef>
                        <a:spcAft>
                          <a:spcPts val="0"/>
                        </a:spcAft>
                        <a:buFont typeface="Arial" pitchFamily="34" charset="0"/>
                        <a:buNone/>
                      </a:pPr>
                      <a:endParaRPr lang="en-US" sz="1600" dirty="0" smtClean="0">
                        <a:solidFill>
                          <a:schemeClr val="bg1"/>
                        </a:solidFill>
                        <a:effectLst/>
                        <a:latin typeface="Arial" panose="020B0604020202020204" pitchFamily="34" charset="0"/>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indent="0" hangingPunct="0">
                        <a:spcBef>
                          <a:spcPts val="0"/>
                        </a:spcBef>
                        <a:spcAft>
                          <a:spcPts val="0"/>
                        </a:spcAft>
                        <a:buFont typeface="Arial" pitchFamily="34" charset="0"/>
                        <a:buNone/>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hangingPunct="0">
                        <a:spcBef>
                          <a:spcPts val="1800"/>
                        </a:spcBef>
                        <a:spcAft>
                          <a:spcPts val="600"/>
                        </a:spcAft>
                      </a:pPr>
                      <a:r>
                        <a:rPr lang="en-US" sz="1600" dirty="0">
                          <a:solidFill>
                            <a:schemeClr val="bg1"/>
                          </a:solidFill>
                          <a:effectLst/>
                          <a:latin typeface="Arial" panose="020B0604020202020204" pitchFamily="34" charset="0"/>
                          <a:cs typeface="Arial" panose="020B0604020202020204" pitchFamily="34" charset="0"/>
                        </a:rPr>
                        <a:t>Use on any document tied to a medical program and the Case Number is known</a:t>
                      </a:r>
                      <a:r>
                        <a:rPr lang="en-US" sz="1600" dirty="0" smtClean="0">
                          <a:solidFill>
                            <a:schemeClr val="bg1"/>
                          </a:solidFill>
                          <a:effectLst/>
                          <a:latin typeface="Arial" panose="020B0604020202020204" pitchFamily="34" charset="0"/>
                          <a:cs typeface="Arial" panose="020B0604020202020204" pitchFamily="34" charset="0"/>
                        </a:rPr>
                        <a:t>.</a:t>
                      </a:r>
                    </a:p>
                    <a:p>
                      <a:pPr marL="0" marR="0" hangingPunct="0">
                        <a:spcBef>
                          <a:spcPts val="1800"/>
                        </a:spcBef>
                        <a:spcAft>
                          <a:spcPts val="600"/>
                        </a:spcAft>
                      </a:pPr>
                      <a:endParaRPr lang="en-US" sz="1600" dirty="0" smtClean="0">
                        <a:solidFill>
                          <a:schemeClr val="bg1"/>
                        </a:solidFill>
                        <a:effectLst/>
                        <a:latin typeface="Arial" panose="020B0604020202020204" pitchFamily="34" charset="0"/>
                        <a:cs typeface="Arial" panose="020B0604020202020204" pitchFamily="34" charset="0"/>
                      </a:endParaRPr>
                    </a:p>
                    <a:p>
                      <a:pPr marL="0" marR="0" hangingPunct="0">
                        <a:spcBef>
                          <a:spcPts val="1800"/>
                        </a:spcBef>
                        <a:spcAft>
                          <a:spcPts val="60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hangingPunct="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Registered E&amp;D Applications</a:t>
                      </a:r>
                    </a:p>
                    <a:p>
                      <a:pPr marL="0" marR="0" hangingPunct="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E&amp;D Reviews</a:t>
                      </a:r>
                    </a:p>
                    <a:p>
                      <a:pPr marL="0" marR="0" hangingPunct="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Returned Mail</a:t>
                      </a:r>
                    </a:p>
                    <a:p>
                      <a:pPr marL="0" marR="0" hangingPunct="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Medical Loose </a:t>
                      </a:r>
                      <a:r>
                        <a:rPr lang="en-US" sz="1600" dirty="0" smtClean="0">
                          <a:solidFill>
                            <a:schemeClr val="bg1"/>
                          </a:solidFill>
                          <a:effectLst/>
                          <a:latin typeface="Arial" panose="020B0604020202020204" pitchFamily="34" charset="0"/>
                          <a:cs typeface="Arial" panose="020B0604020202020204" pitchFamily="34" charset="0"/>
                        </a:rPr>
                        <a:t>Mail</a:t>
                      </a:r>
                    </a:p>
                    <a:p>
                      <a:pPr marL="0" marR="0" hangingPunct="0">
                        <a:spcBef>
                          <a:spcPts val="0"/>
                        </a:spcBef>
                        <a:spcAft>
                          <a:spcPts val="0"/>
                        </a:spcAft>
                      </a:pPr>
                      <a:endParaRPr lang="en-US" sz="1600" dirty="0" smtClean="0">
                        <a:solidFill>
                          <a:schemeClr val="bg1"/>
                        </a:solidFill>
                        <a:effectLst/>
                        <a:latin typeface="Arial" panose="020B0604020202020204" pitchFamily="34" charset="0"/>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r>
            </a:tbl>
          </a:graphicData>
        </a:graphic>
      </p:graphicFrame>
    </p:spTree>
    <p:extLst>
      <p:ext uri="{BB962C8B-B14F-4D97-AF65-F5344CB8AC3E}">
        <p14:creationId xmlns:p14="http://schemas.microsoft.com/office/powerpoint/2010/main" val="27694670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38</a:t>
            </a:fld>
            <a:endParaRPr lang="en-US" dirty="0">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214979055"/>
              </p:ext>
            </p:extLst>
          </p:nvPr>
        </p:nvGraphicFramePr>
        <p:xfrm>
          <a:off x="228600" y="2345266"/>
          <a:ext cx="8686800" cy="2929467"/>
        </p:xfrm>
        <a:graphic>
          <a:graphicData uri="http://schemas.openxmlformats.org/drawingml/2006/table">
            <a:tbl>
              <a:tblPr firstRow="1" firstCol="1" bandRow="1">
                <a:tableStyleId>{5C22544A-7EE6-4342-B048-85BDC9FD1C3A}</a:tableStyleId>
              </a:tblPr>
              <a:tblGrid>
                <a:gridCol w="1219200"/>
                <a:gridCol w="2348593"/>
                <a:gridCol w="1706336"/>
                <a:gridCol w="1628775"/>
                <a:gridCol w="1783896"/>
              </a:tblGrid>
              <a:tr h="491067">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Application </a:t>
                      </a:r>
                      <a:r>
                        <a:rPr lang="en-US" sz="1600" u="none" dirty="0" smtClean="0">
                          <a:solidFill>
                            <a:schemeClr val="bg1"/>
                          </a:solidFill>
                          <a:effectLst/>
                          <a:latin typeface="Arial" panose="020B0604020202020204" pitchFamily="34" charset="0"/>
                          <a:cs typeface="Arial" panose="020B0604020202020204" pitchFamily="34" charset="0"/>
                        </a:rPr>
                        <a:t>Plan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Description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Indexing Fields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When to use</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Document Examples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r>
              <a:tr h="1964267">
                <a:tc>
                  <a:txBody>
                    <a:bodyPr/>
                    <a:lstStyle/>
                    <a:p>
                      <a:pPr marL="0" marR="0" hangingPunct="0">
                        <a:spcBef>
                          <a:spcPts val="0"/>
                        </a:spcBef>
                        <a:spcAft>
                          <a:spcPts val="0"/>
                        </a:spcAft>
                      </a:pPr>
                      <a:r>
                        <a:rPr lang="en-US" sz="1600" b="0" dirty="0">
                          <a:solidFill>
                            <a:schemeClr val="bg1"/>
                          </a:solidFill>
                          <a:effectLst/>
                          <a:latin typeface="Arial" panose="020B0604020202020204" pitchFamily="34" charset="0"/>
                          <a:ea typeface="Times New Roman"/>
                          <a:cs typeface="Arial" panose="020B0604020202020204" pitchFamily="34" charset="0"/>
                        </a:rPr>
                        <a:t>KEES Case </a:t>
                      </a:r>
                      <a:r>
                        <a:rPr lang="en-US" sz="1600" b="0" dirty="0" smtClean="0">
                          <a:solidFill>
                            <a:schemeClr val="bg1"/>
                          </a:solidFill>
                          <a:effectLst/>
                          <a:latin typeface="Arial" panose="020B0604020202020204" pitchFamily="34" charset="0"/>
                          <a:ea typeface="Times New Roman"/>
                          <a:cs typeface="Arial" panose="020B0604020202020204" pitchFamily="34" charset="0"/>
                        </a:rPr>
                        <a:t>- PPS</a:t>
                      </a: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0"/>
                        </a:spcBef>
                        <a:spcAft>
                          <a:spcPts val="0"/>
                        </a:spcAft>
                      </a:pPr>
                      <a:r>
                        <a:rPr lang="en-US" sz="1600" dirty="0" smtClean="0">
                          <a:solidFill>
                            <a:schemeClr val="bg1"/>
                          </a:solidFill>
                          <a:effectLst/>
                          <a:latin typeface="Arial" panose="020B0604020202020204" pitchFamily="34" charset="0"/>
                          <a:ea typeface="Times New Roman"/>
                          <a:cs typeface="Arial" panose="020B0604020202020204" pitchFamily="34" charset="0"/>
                        </a:rPr>
                        <a:t>To </a:t>
                      </a:r>
                      <a:r>
                        <a:rPr lang="en-US" sz="1600" dirty="0">
                          <a:solidFill>
                            <a:schemeClr val="bg1"/>
                          </a:solidFill>
                          <a:effectLst/>
                          <a:latin typeface="Arial" panose="020B0604020202020204" pitchFamily="34" charset="0"/>
                          <a:ea typeface="Times New Roman"/>
                          <a:cs typeface="Arial" panose="020B0604020202020204" pitchFamily="34" charset="0"/>
                        </a:rPr>
                        <a:t>index PPS documents to case information.  </a:t>
                      </a:r>
                      <a:r>
                        <a:rPr lang="en-US" sz="1600" dirty="0" smtClean="0">
                          <a:solidFill>
                            <a:schemeClr val="bg1"/>
                          </a:solidFill>
                          <a:effectLst/>
                          <a:latin typeface="Arial" panose="020B0604020202020204" pitchFamily="34" charset="0"/>
                          <a:ea typeface="Times New Roman"/>
                          <a:cs typeface="Arial" panose="020B0604020202020204" pitchFamily="34" charset="0"/>
                        </a:rPr>
                        <a:t>The </a:t>
                      </a:r>
                      <a:r>
                        <a:rPr lang="en-US" sz="1600" dirty="0">
                          <a:solidFill>
                            <a:schemeClr val="bg1"/>
                          </a:solidFill>
                          <a:effectLst/>
                          <a:latin typeface="Arial" panose="020B0604020202020204" pitchFamily="34" charset="0"/>
                          <a:ea typeface="Times New Roman"/>
                          <a:cs typeface="Arial" panose="020B0604020202020204" pitchFamily="34" charset="0"/>
                        </a:rPr>
                        <a:t>KEES Case Summary page will be leveraged to pull and index case level indexing values</a:t>
                      </a:r>
                      <a:r>
                        <a:rPr lang="en-US" sz="1600" dirty="0" smtClean="0">
                          <a:solidFill>
                            <a:schemeClr val="bg1"/>
                          </a:solidFill>
                          <a:effectLst/>
                          <a:latin typeface="Arial" panose="020B0604020202020204" pitchFamily="34" charset="0"/>
                          <a:ea typeface="Times New Roman"/>
                          <a:cs typeface="Arial" panose="020B0604020202020204" pitchFamily="34" charset="0"/>
                        </a:rPr>
                        <a:t>.</a:t>
                      </a: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Case Number</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Case Name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Received Date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Unique ID</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Document </a:t>
                      </a:r>
                      <a:r>
                        <a:rPr lang="en-US" sz="1600" dirty="0" smtClean="0">
                          <a:solidFill>
                            <a:schemeClr val="bg1"/>
                          </a:solidFill>
                          <a:effectLst/>
                          <a:latin typeface="Arial" panose="020B0604020202020204" pitchFamily="34" charset="0"/>
                          <a:ea typeface="Times New Roman"/>
                          <a:cs typeface="Arial" panose="020B0604020202020204" pitchFamily="34" charset="0"/>
                        </a:rPr>
                        <a:t>Type</a:t>
                      </a: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indent="0" hangingPunct="0">
                        <a:spcBef>
                          <a:spcPts val="0"/>
                        </a:spcBef>
                        <a:spcAft>
                          <a:spcPts val="0"/>
                        </a:spcAft>
                        <a:buFont typeface="Arial" pitchFamily="34" charset="0"/>
                        <a:buNone/>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0"/>
                        </a:spcBef>
                        <a:spcAft>
                          <a:spcPts val="0"/>
                        </a:spcAft>
                      </a:pPr>
                      <a:r>
                        <a:rPr lang="en-US" sz="1600" dirty="0">
                          <a:solidFill>
                            <a:schemeClr val="bg1"/>
                          </a:solidFill>
                          <a:effectLst/>
                          <a:latin typeface="Arial" panose="020B0604020202020204" pitchFamily="34" charset="0"/>
                          <a:ea typeface="Times New Roman"/>
                          <a:cs typeface="Arial" panose="020B0604020202020204" pitchFamily="34" charset="0"/>
                        </a:rPr>
                        <a:t>Use on any document related to a PPS medical program and the Case Number is known</a:t>
                      </a:r>
                      <a:r>
                        <a:rPr lang="en-US" sz="1600" dirty="0" smtClean="0">
                          <a:solidFill>
                            <a:schemeClr val="bg1"/>
                          </a:solidFill>
                          <a:effectLst/>
                          <a:latin typeface="Arial" panose="020B0604020202020204" pitchFamily="34" charset="0"/>
                          <a:ea typeface="Times New Roman"/>
                          <a:cs typeface="Arial" panose="020B0604020202020204" pitchFamily="34" charset="0"/>
                        </a:rPr>
                        <a:t>.</a:t>
                      </a: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PPS Forms</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PPS Legal Documents</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Personal Identifying </a:t>
                      </a:r>
                      <a:r>
                        <a:rPr lang="en-US" sz="1600" dirty="0" smtClean="0">
                          <a:solidFill>
                            <a:schemeClr val="bg1"/>
                          </a:solidFill>
                          <a:effectLst/>
                          <a:latin typeface="Arial" panose="020B0604020202020204" pitchFamily="34" charset="0"/>
                          <a:ea typeface="Times New Roman"/>
                          <a:cs typeface="Arial" panose="020B0604020202020204" pitchFamily="34" charset="0"/>
                        </a:rPr>
                        <a:t>Information</a:t>
                      </a: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r>
            </a:tbl>
          </a:graphicData>
        </a:graphic>
      </p:graphicFrame>
      <p:sp>
        <p:nvSpPr>
          <p:cNvPr id="6" name="Rectangle 5"/>
          <p:cNvSpPr/>
          <p:nvPr/>
        </p:nvSpPr>
        <p:spPr>
          <a:xfrm>
            <a:off x="228600" y="1733490"/>
            <a:ext cx="8382000" cy="369332"/>
          </a:xfrm>
          <a:prstGeom prst="rect">
            <a:avLst/>
          </a:prstGeom>
        </p:spPr>
        <p:txBody>
          <a:bodyPr wrap="square">
            <a:spAutoFit/>
          </a:bodyPr>
          <a:lstStyle/>
          <a:p>
            <a:pPr hangingPunct="0"/>
            <a:r>
              <a:rPr lang="en-US" b="1" dirty="0" err="1" smtClean="0">
                <a:latin typeface="Arial" pitchFamily="34" charset="0"/>
                <a:cs typeface="Arial" pitchFamily="34" charset="0"/>
              </a:rPr>
              <a:t>LearnMode</a:t>
            </a:r>
            <a:r>
              <a:rPr lang="en-US" b="1" dirty="0" smtClean="0">
                <a:latin typeface="Arial" pitchFamily="34" charset="0"/>
                <a:cs typeface="Arial" pitchFamily="34" charset="0"/>
              </a:rPr>
              <a:t> </a:t>
            </a:r>
            <a:r>
              <a:rPr lang="en-US" b="1" dirty="0">
                <a:latin typeface="Arial" pitchFamily="34" charset="0"/>
                <a:cs typeface="Arial" pitchFamily="34" charset="0"/>
              </a:rPr>
              <a:t>Application </a:t>
            </a:r>
            <a:r>
              <a:rPr lang="en-US" b="1" dirty="0" smtClean="0">
                <a:latin typeface="Arial" pitchFamily="34" charset="0"/>
                <a:cs typeface="Arial" pitchFamily="34" charset="0"/>
              </a:rPr>
              <a:t>Plan</a:t>
            </a:r>
            <a:endParaRPr lang="en-US" dirty="0" smtClean="0">
              <a:latin typeface="Arial" pitchFamily="34" charset="0"/>
              <a:cs typeface="Arial" pitchFamily="34" charset="0"/>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467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Application Plans</a:t>
            </a:r>
            <a:endParaRPr lang="en-US" dirty="0">
              <a:solidFill>
                <a:srgbClr val="002569"/>
              </a:solidFill>
            </a:endParaRPr>
          </a:p>
        </p:txBody>
      </p:sp>
    </p:spTree>
    <p:extLst>
      <p:ext uri="{BB962C8B-B14F-4D97-AF65-F5344CB8AC3E}">
        <p14:creationId xmlns:p14="http://schemas.microsoft.com/office/powerpoint/2010/main" val="40850549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39</a:t>
            </a:fld>
            <a:endParaRPr lang="en-US" dirty="0">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875633386"/>
              </p:ext>
            </p:extLst>
          </p:nvPr>
        </p:nvGraphicFramePr>
        <p:xfrm>
          <a:off x="228601" y="2328333"/>
          <a:ext cx="8648699" cy="3417147"/>
        </p:xfrm>
        <a:graphic>
          <a:graphicData uri="http://schemas.openxmlformats.org/drawingml/2006/table">
            <a:tbl>
              <a:tblPr firstRow="1" firstCol="1" bandRow="1">
                <a:tableStyleId>{5C22544A-7EE6-4342-B048-85BDC9FD1C3A}</a:tableStyleId>
              </a:tblPr>
              <a:tblGrid>
                <a:gridCol w="1447799"/>
                <a:gridCol w="2104345"/>
                <a:gridCol w="1698852"/>
                <a:gridCol w="1621631"/>
                <a:gridCol w="1776072"/>
              </a:tblGrid>
              <a:tr h="491067">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Application </a:t>
                      </a:r>
                      <a:r>
                        <a:rPr lang="en-US" sz="1600" u="none" dirty="0" smtClean="0">
                          <a:solidFill>
                            <a:schemeClr val="bg1"/>
                          </a:solidFill>
                          <a:effectLst/>
                          <a:latin typeface="Arial" panose="020B0604020202020204" pitchFamily="34" charset="0"/>
                          <a:cs typeface="Arial" panose="020B0604020202020204" pitchFamily="34" charset="0"/>
                        </a:rPr>
                        <a:t>Plan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Description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Indexing Fields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When to use</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Document Examples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r>
              <a:tr h="1964267">
                <a:tc>
                  <a:txBody>
                    <a:bodyPr/>
                    <a:lstStyle/>
                    <a:p>
                      <a:pPr marL="11430" marR="0" hangingPunct="0">
                        <a:spcBef>
                          <a:spcPts val="0"/>
                        </a:spcBef>
                        <a:spcAft>
                          <a:spcPts val="0"/>
                        </a:spcAft>
                      </a:pPr>
                      <a:r>
                        <a:rPr lang="en-US" sz="1600" b="0" dirty="0">
                          <a:solidFill>
                            <a:schemeClr val="bg1"/>
                          </a:solidFill>
                          <a:effectLst/>
                          <a:latin typeface="Arial" panose="020B0604020202020204" pitchFamily="34" charset="0"/>
                          <a:ea typeface="Times New Roman"/>
                          <a:cs typeface="Arial" panose="020B0604020202020204" pitchFamily="34" charset="0"/>
                        </a:rPr>
                        <a:t>KEES New Application(s</a:t>
                      </a:r>
                      <a:r>
                        <a:rPr lang="en-US" sz="1600" b="0" dirty="0" smtClean="0">
                          <a:solidFill>
                            <a:schemeClr val="bg1"/>
                          </a:solidFill>
                          <a:effectLst/>
                          <a:latin typeface="Arial" panose="020B0604020202020204" pitchFamily="34" charset="0"/>
                          <a:ea typeface="Times New Roman"/>
                          <a:cs typeface="Arial" panose="020B0604020202020204" pitchFamily="34" charset="0"/>
                        </a:rPr>
                        <a:t>)</a:t>
                      </a:r>
                    </a:p>
                    <a:p>
                      <a:pPr marL="1143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143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143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143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143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143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143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143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143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1430" marR="0" hangingPunct="0">
                        <a:spcBef>
                          <a:spcPts val="0"/>
                        </a:spcBef>
                        <a:spcAft>
                          <a:spcPts val="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0"/>
                        </a:spcBef>
                        <a:spcAft>
                          <a:spcPts val="0"/>
                        </a:spcAft>
                      </a:pPr>
                      <a:r>
                        <a:rPr lang="en-US" sz="1600" dirty="0" smtClean="0">
                          <a:solidFill>
                            <a:schemeClr val="bg1"/>
                          </a:solidFill>
                          <a:effectLst/>
                          <a:latin typeface="Arial" panose="020B0604020202020204" pitchFamily="34" charset="0"/>
                          <a:ea typeface="Times New Roman"/>
                          <a:cs typeface="Arial" panose="020B0604020202020204" pitchFamily="34" charset="0"/>
                        </a:rPr>
                        <a:t>To </a:t>
                      </a:r>
                      <a:r>
                        <a:rPr lang="en-US" sz="1600" dirty="0">
                          <a:solidFill>
                            <a:schemeClr val="bg1"/>
                          </a:solidFill>
                          <a:effectLst/>
                          <a:latin typeface="Arial" panose="020B0604020202020204" pitchFamily="34" charset="0"/>
                          <a:ea typeface="Times New Roman"/>
                          <a:cs typeface="Arial" panose="020B0604020202020204" pitchFamily="34" charset="0"/>
                        </a:rPr>
                        <a:t>index new Applications that do not have a KEES Case number yet</a:t>
                      </a:r>
                      <a:r>
                        <a:rPr lang="en-US" sz="1600" dirty="0" smtClean="0">
                          <a:solidFill>
                            <a:schemeClr val="bg1"/>
                          </a:solidFill>
                          <a:effectLst/>
                          <a:latin typeface="Arial" panose="020B0604020202020204" pitchFamily="34" charset="0"/>
                          <a:ea typeface="Times New Roman"/>
                          <a:cs typeface="Arial" panose="020B0604020202020204" pitchFamily="34" charset="0"/>
                        </a:rPr>
                        <a:t>.</a:t>
                      </a: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IN Application ID</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Last Name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Received Date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Batch ID</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Document </a:t>
                      </a:r>
                      <a:r>
                        <a:rPr lang="en-US" sz="1600" dirty="0" smtClean="0">
                          <a:solidFill>
                            <a:schemeClr val="bg1"/>
                          </a:solidFill>
                          <a:effectLst/>
                          <a:latin typeface="Arial" panose="020B0604020202020204" pitchFamily="34" charset="0"/>
                          <a:ea typeface="Times New Roman"/>
                          <a:cs typeface="Arial" panose="020B0604020202020204" pitchFamily="34" charset="0"/>
                        </a:rPr>
                        <a:t>Type</a:t>
                      </a: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indent="0" hangingPunct="0">
                        <a:spcBef>
                          <a:spcPts val="0"/>
                        </a:spcBef>
                        <a:spcAft>
                          <a:spcPts val="0"/>
                        </a:spcAft>
                        <a:buFont typeface="Arial" pitchFamily="34" charset="0"/>
                        <a:buNone/>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0"/>
                        </a:spcBef>
                        <a:spcAft>
                          <a:spcPts val="0"/>
                        </a:spcAft>
                      </a:pPr>
                      <a:r>
                        <a:rPr lang="en-US" sz="1600" dirty="0">
                          <a:solidFill>
                            <a:schemeClr val="bg1"/>
                          </a:solidFill>
                          <a:effectLst/>
                          <a:latin typeface="Arial" panose="020B0604020202020204" pitchFamily="34" charset="0"/>
                          <a:ea typeface="Times New Roman"/>
                          <a:cs typeface="Arial" panose="020B0604020202020204" pitchFamily="34" charset="0"/>
                        </a:rPr>
                        <a:t>Always use the “KEES New Application(s)” application plan when imaging unregistered applications or when routing an application to the Clearinghouse</a:t>
                      </a:r>
                      <a:r>
                        <a:rPr lang="en-US" sz="1600" dirty="0" smtClean="0">
                          <a:solidFill>
                            <a:schemeClr val="bg1"/>
                          </a:solidFill>
                          <a:effectLst/>
                          <a:latin typeface="Arial" panose="020B0604020202020204" pitchFamily="34" charset="0"/>
                          <a:ea typeface="Times New Roman"/>
                          <a:cs typeface="Arial" panose="020B0604020202020204" pitchFamily="34" charset="0"/>
                        </a:rPr>
                        <a:t>.</a:t>
                      </a:r>
                    </a:p>
                    <a:p>
                      <a:pPr marL="0" marR="0" hangingPunct="0">
                        <a:spcBef>
                          <a:spcPts val="0"/>
                        </a:spcBef>
                        <a:spcAft>
                          <a:spcPts val="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Unregistered Medical or Non-Medical Applications.</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Applications routed to the Clearinghouse</a:t>
                      </a:r>
                      <a:r>
                        <a:rPr lang="en-US" sz="1600" dirty="0" smtClean="0">
                          <a:solidFill>
                            <a:schemeClr val="bg1"/>
                          </a:solidFill>
                          <a:effectLst/>
                          <a:latin typeface="Arial" panose="020B0604020202020204" pitchFamily="34" charset="0"/>
                          <a:ea typeface="Times New Roman"/>
                          <a:cs typeface="Arial" panose="020B0604020202020204" pitchFamily="34" charset="0"/>
                        </a:rPr>
                        <a:t>.</a:t>
                      </a:r>
                    </a:p>
                    <a:p>
                      <a:pPr marL="0" marR="0" indent="0" hangingPunct="0">
                        <a:spcBef>
                          <a:spcPts val="0"/>
                        </a:spcBef>
                        <a:spcAft>
                          <a:spcPts val="0"/>
                        </a:spcAft>
                        <a:buFont typeface="Arial" pitchFamily="34" charset="0"/>
                        <a:buNone/>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171450" marR="0" indent="-171450" hangingPunct="0">
                        <a:spcBef>
                          <a:spcPts val="0"/>
                        </a:spcBef>
                        <a:spcAft>
                          <a:spcPts val="0"/>
                        </a:spcAft>
                        <a:buFont typeface="Arial" pitchFamily="34" charset="0"/>
                        <a:buChar char="•"/>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indent="0" hangingPunct="0">
                        <a:spcBef>
                          <a:spcPts val="0"/>
                        </a:spcBef>
                        <a:spcAft>
                          <a:spcPts val="0"/>
                        </a:spcAft>
                        <a:buFont typeface="Arial" pitchFamily="34" charset="0"/>
                        <a:buNone/>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r>
            </a:tbl>
          </a:graphicData>
        </a:graphic>
      </p:graphicFrame>
      <p:sp>
        <p:nvSpPr>
          <p:cNvPr id="6" name="Rectangle 5"/>
          <p:cNvSpPr/>
          <p:nvPr/>
        </p:nvSpPr>
        <p:spPr>
          <a:xfrm>
            <a:off x="228600" y="1733490"/>
            <a:ext cx="8382000" cy="369332"/>
          </a:xfrm>
          <a:prstGeom prst="rect">
            <a:avLst/>
          </a:prstGeom>
        </p:spPr>
        <p:txBody>
          <a:bodyPr wrap="square">
            <a:spAutoFit/>
          </a:bodyPr>
          <a:lstStyle/>
          <a:p>
            <a:pPr hangingPunct="0"/>
            <a:r>
              <a:rPr lang="en-US" b="1" dirty="0" smtClean="0">
                <a:latin typeface="Arial" pitchFamily="34" charset="0"/>
                <a:cs typeface="Arial" pitchFamily="34" charset="0"/>
              </a:rPr>
              <a:t>Manual Application Plan</a:t>
            </a:r>
            <a:endParaRPr lang="en-US" dirty="0" smtClean="0">
              <a:latin typeface="Arial" pitchFamily="34" charset="0"/>
              <a:cs typeface="Arial" pitchFamily="34" charset="0"/>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467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Application Plans</a:t>
            </a:r>
            <a:endParaRPr lang="en-US" dirty="0">
              <a:solidFill>
                <a:srgbClr val="002569"/>
              </a:solidFill>
            </a:endParaRPr>
          </a:p>
        </p:txBody>
      </p:sp>
    </p:spTree>
    <p:extLst>
      <p:ext uri="{BB962C8B-B14F-4D97-AF65-F5344CB8AC3E}">
        <p14:creationId xmlns:p14="http://schemas.microsoft.com/office/powerpoint/2010/main" val="3221466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8" name="Content Placeholder 7"/>
          <p:cNvSpPr>
            <a:spLocks noGrp="1"/>
          </p:cNvSpPr>
          <p:nvPr>
            <p:ph idx="1"/>
          </p:nvPr>
        </p:nvSpPr>
        <p:spPr>
          <a:xfrm>
            <a:off x="1371600" y="1905001"/>
            <a:ext cx="7543800" cy="990600"/>
          </a:xfrm>
        </p:spPr>
        <p:txBody>
          <a:bodyPr>
            <a:normAutofit/>
          </a:bodyPr>
          <a:lstStyle/>
          <a:p>
            <a:pPr marL="0" indent="0">
              <a:spcBef>
                <a:spcPts val="0"/>
              </a:spcBef>
              <a:buNone/>
            </a:pPr>
            <a:r>
              <a:rPr lang="en-US" sz="1800" dirty="0" smtClean="0"/>
              <a:t>This lesson will </a:t>
            </a:r>
            <a:r>
              <a:rPr lang="en-US" sz="1800" dirty="0"/>
              <a:t>provide </a:t>
            </a:r>
            <a:r>
              <a:rPr lang="en-US" sz="1800" dirty="0" smtClean="0"/>
              <a:t>DCF workers with </a:t>
            </a:r>
            <a:r>
              <a:rPr lang="en-US" sz="1800" dirty="0"/>
              <a:t>an overview of the </a:t>
            </a:r>
            <a:r>
              <a:rPr lang="en-US" sz="1800" dirty="0" smtClean="0"/>
              <a:t>KEES Imaging Solution and how it affects their day-to-day processes.  </a:t>
            </a:r>
            <a:endParaRPr lang="en-US" dirty="0" smtClean="0"/>
          </a:p>
          <a:p>
            <a:pPr marL="0" indent="0">
              <a:buNone/>
            </a:pPr>
            <a:endParaRPr lang="en-US" dirty="0"/>
          </a:p>
        </p:txBody>
      </p:sp>
      <p:sp>
        <p:nvSpPr>
          <p:cNvPr id="9" name="Slide Number Placeholder 8"/>
          <p:cNvSpPr>
            <a:spLocks noGrp="1"/>
          </p:cNvSpPr>
          <p:nvPr>
            <p:ph type="sldNum" sz="quarter" idx="12"/>
          </p:nvPr>
        </p:nvSpPr>
        <p:spPr/>
        <p:txBody>
          <a:bodyPr/>
          <a:lstStyle/>
          <a:p>
            <a:fld id="{908B7E1D-52E2-4F04-9DFE-B1650792F521}" type="slidenum">
              <a:rPr lang="en-US" smtClean="0"/>
              <a:t>4</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1: What is Imaging? &gt; Introduction</a:t>
            </a:r>
            <a:endParaRPr lang="en-US" dirty="0">
              <a:solidFill>
                <a:srgbClr val="002569"/>
              </a:solidFill>
            </a:endParaRPr>
          </a:p>
        </p:txBody>
      </p:sp>
      <p:sp>
        <p:nvSpPr>
          <p:cNvPr id="6" name="Content Placeholder 7"/>
          <p:cNvSpPr txBox="1">
            <a:spLocks/>
          </p:cNvSpPr>
          <p:nvPr/>
        </p:nvSpPr>
        <p:spPr>
          <a:xfrm>
            <a:off x="2232991" y="3200400"/>
            <a:ext cx="5844209" cy="1905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After completing this lesson, you will be able to:</a:t>
            </a:r>
          </a:p>
          <a:p>
            <a:pPr hangingPunct="0"/>
            <a:r>
              <a:rPr lang="en-US" sz="1800" dirty="0" smtClean="0"/>
              <a:t>Describe the benefits of the KEES Imaging Solution</a:t>
            </a:r>
          </a:p>
          <a:p>
            <a:pPr hangingPunct="0"/>
            <a:r>
              <a:rPr lang="en-US" sz="1800" dirty="0" smtClean="0"/>
              <a:t>Define, at high-level, some of the new terms</a:t>
            </a:r>
          </a:p>
          <a:p>
            <a:pPr marL="0" indent="0">
              <a:buFont typeface="Arial" pitchFamily="34" charset="0"/>
              <a:buNone/>
            </a:pPr>
            <a:endParaRPr lang="en-US" dirty="0" smtClean="0"/>
          </a:p>
          <a:p>
            <a:endParaRPr lang="en-US" dirty="0"/>
          </a:p>
        </p:txBody>
      </p:sp>
    </p:spTree>
    <p:extLst>
      <p:ext uri="{BB962C8B-B14F-4D97-AF65-F5344CB8AC3E}">
        <p14:creationId xmlns:p14="http://schemas.microsoft.com/office/powerpoint/2010/main" val="27437222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40</a:t>
            </a:fld>
            <a:endParaRPr lang="en-US" dirty="0">
              <a:solidFill>
                <a:prstClr val="white"/>
              </a:solidFill>
            </a:endParaRPr>
          </a:p>
        </p:txBody>
      </p:sp>
      <p:sp>
        <p:nvSpPr>
          <p:cNvPr id="6" name="Rectangle 5"/>
          <p:cNvSpPr/>
          <p:nvPr/>
        </p:nvSpPr>
        <p:spPr>
          <a:xfrm>
            <a:off x="228600" y="1733490"/>
            <a:ext cx="8382000" cy="369332"/>
          </a:xfrm>
          <a:prstGeom prst="rect">
            <a:avLst/>
          </a:prstGeom>
        </p:spPr>
        <p:txBody>
          <a:bodyPr wrap="square">
            <a:spAutoFit/>
          </a:bodyPr>
          <a:lstStyle/>
          <a:p>
            <a:pPr hangingPunct="0"/>
            <a:r>
              <a:rPr lang="en-US" b="1" dirty="0" smtClean="0">
                <a:latin typeface="Arial" pitchFamily="34" charset="0"/>
                <a:cs typeface="Arial" pitchFamily="34" charset="0"/>
              </a:rPr>
              <a:t>Manual Application Plan</a:t>
            </a:r>
            <a:endParaRPr lang="en-US" dirty="0" smtClean="0">
              <a:latin typeface="Arial" pitchFamily="34" charset="0"/>
              <a:cs typeface="Arial" pitchFamily="34" charset="0"/>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467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Application Plans</a:t>
            </a:r>
            <a:endParaRPr lang="en-US" dirty="0">
              <a:solidFill>
                <a:srgbClr val="002569"/>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735292247"/>
              </p:ext>
            </p:extLst>
          </p:nvPr>
        </p:nvGraphicFramePr>
        <p:xfrm>
          <a:off x="228600" y="2362200"/>
          <a:ext cx="8686800" cy="2685627"/>
        </p:xfrm>
        <a:graphic>
          <a:graphicData uri="http://schemas.openxmlformats.org/drawingml/2006/table">
            <a:tbl>
              <a:tblPr firstRow="1" firstCol="1" bandRow="1">
                <a:tableStyleId>{5C22544A-7EE6-4342-B048-85BDC9FD1C3A}</a:tableStyleId>
              </a:tblPr>
              <a:tblGrid>
                <a:gridCol w="1295400"/>
                <a:gridCol w="2209800"/>
                <a:gridCol w="1600200"/>
                <a:gridCol w="1676400"/>
                <a:gridCol w="1905000"/>
              </a:tblGrid>
              <a:tr h="491067">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Application </a:t>
                      </a:r>
                      <a:r>
                        <a:rPr lang="en-US" sz="1600" u="none" dirty="0" smtClean="0">
                          <a:solidFill>
                            <a:schemeClr val="bg1"/>
                          </a:solidFill>
                          <a:effectLst/>
                          <a:latin typeface="Arial" panose="020B0604020202020204" pitchFamily="34" charset="0"/>
                          <a:cs typeface="Arial" panose="020B0604020202020204" pitchFamily="34" charset="0"/>
                        </a:rPr>
                        <a:t>Plan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Description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Indexing Fields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When to use</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Document Examples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r>
              <a:tr h="1964267">
                <a:tc>
                  <a:txBody>
                    <a:bodyPr/>
                    <a:lstStyle/>
                    <a:p>
                      <a:pPr marL="0" marR="0" hangingPunct="0">
                        <a:spcBef>
                          <a:spcPts val="0"/>
                        </a:spcBef>
                        <a:spcAft>
                          <a:spcPts val="0"/>
                        </a:spcAft>
                      </a:pPr>
                      <a:r>
                        <a:rPr lang="en-US" sz="1600" b="0" dirty="0">
                          <a:solidFill>
                            <a:schemeClr val="bg1"/>
                          </a:solidFill>
                          <a:effectLst/>
                          <a:latin typeface="Arial" panose="020B0604020202020204" pitchFamily="34" charset="0"/>
                          <a:ea typeface="Times New Roman"/>
                          <a:cs typeface="Arial" panose="020B0604020202020204" pitchFamily="34" charset="0"/>
                        </a:rPr>
                        <a:t>KEES DCF </a:t>
                      </a:r>
                      <a:r>
                        <a:rPr lang="en-US" sz="1600" b="0" dirty="0" smtClean="0">
                          <a:solidFill>
                            <a:schemeClr val="bg1"/>
                          </a:solidFill>
                          <a:effectLst/>
                          <a:latin typeface="Arial" panose="020B0604020202020204" pitchFamily="34" charset="0"/>
                          <a:ea typeface="Times New Roman"/>
                          <a:cs typeface="Arial" panose="020B0604020202020204" pitchFamily="34" charset="0"/>
                        </a:rPr>
                        <a:t>Non-Medical</a:t>
                      </a:r>
                      <a:endParaRPr lang="en-US" sz="1600" b="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0"/>
                        </a:spcBef>
                        <a:spcAft>
                          <a:spcPts val="0"/>
                        </a:spcAft>
                      </a:pPr>
                      <a:r>
                        <a:rPr lang="en-US" sz="1600" dirty="0" smtClean="0">
                          <a:solidFill>
                            <a:schemeClr val="bg1"/>
                          </a:solidFill>
                          <a:effectLst/>
                          <a:latin typeface="Arial" panose="020B0604020202020204" pitchFamily="34" charset="0"/>
                          <a:ea typeface="Times New Roman"/>
                          <a:cs typeface="Arial" panose="020B0604020202020204" pitchFamily="34" charset="0"/>
                        </a:rPr>
                        <a:t>To </a:t>
                      </a:r>
                      <a:r>
                        <a:rPr lang="en-US" sz="1600" dirty="0">
                          <a:solidFill>
                            <a:schemeClr val="bg1"/>
                          </a:solidFill>
                          <a:effectLst/>
                          <a:latin typeface="Arial" panose="020B0604020202020204" pitchFamily="34" charset="0"/>
                          <a:ea typeface="Times New Roman"/>
                          <a:cs typeface="Arial" panose="020B0604020202020204" pitchFamily="34" charset="0"/>
                        </a:rPr>
                        <a:t>index DCF Non Medical Document.</a:t>
                      </a:r>
                    </a:p>
                    <a:p>
                      <a:pPr marL="0" marR="0" hangingPunct="0">
                        <a:spcBef>
                          <a:spcPts val="0"/>
                        </a:spcBef>
                        <a:spcAft>
                          <a:spcPts val="0"/>
                        </a:spcAft>
                      </a:pPr>
                      <a:r>
                        <a:rPr lang="en-US" sz="1600" dirty="0">
                          <a:solidFill>
                            <a:schemeClr val="bg1"/>
                          </a:solidFill>
                          <a:effectLst/>
                          <a:latin typeface="Arial" panose="020B0604020202020204" pitchFamily="34" charset="0"/>
                          <a:ea typeface="Times New Roman"/>
                          <a:cs typeface="Arial" panose="020B0604020202020204" pitchFamily="34" charset="0"/>
                        </a:rPr>
                        <a:t> </a:t>
                      </a:r>
                    </a:p>
                  </a:txBody>
                  <a:tcPr marL="68580" marR="68580" marT="0" marB="0">
                    <a:solidFill>
                      <a:srgbClr val="002569"/>
                    </a:solidFill>
                  </a:tcPr>
                </a:tc>
                <a:tc>
                  <a:txBody>
                    <a:bodyPr/>
                    <a:lstStyle/>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Case Number</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Case Name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Received Date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Unique ID</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Document Type</a:t>
                      </a:r>
                    </a:p>
                  </a:txBody>
                  <a:tcPr marL="68580" marR="68580" marT="0" marB="0">
                    <a:solidFill>
                      <a:srgbClr val="002569"/>
                    </a:solidFill>
                  </a:tcPr>
                </a:tc>
                <a:tc>
                  <a:txBody>
                    <a:bodyPr/>
                    <a:lstStyle/>
                    <a:p>
                      <a:pPr marL="0" marR="0" hangingPunct="0">
                        <a:spcBef>
                          <a:spcPts val="0"/>
                        </a:spcBef>
                        <a:spcAft>
                          <a:spcPts val="0"/>
                        </a:spcAft>
                      </a:pPr>
                      <a:r>
                        <a:rPr lang="en-US" sz="1600" dirty="0">
                          <a:solidFill>
                            <a:schemeClr val="bg1"/>
                          </a:solidFill>
                          <a:effectLst/>
                          <a:latin typeface="Arial" panose="020B0604020202020204" pitchFamily="34" charset="0"/>
                          <a:ea typeface="Times New Roman"/>
                          <a:cs typeface="Arial" panose="020B0604020202020204" pitchFamily="34" charset="0"/>
                        </a:rPr>
                        <a:t>On any document tied to a non-medical program and the Case Number is known.</a:t>
                      </a:r>
                    </a:p>
                  </a:txBody>
                  <a:tcPr marL="68580" marR="68580" marT="0" marB="0">
                    <a:solidFill>
                      <a:srgbClr val="002569"/>
                    </a:solidFill>
                  </a:tcPr>
                </a:tc>
                <a:tc>
                  <a:txBody>
                    <a:bodyPr/>
                    <a:lstStyle/>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Registered Non-Medical Applications</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Non-Medical Review</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IR</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Returned Mail</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Non-Medical Loose Mail.</a:t>
                      </a:r>
                    </a:p>
                  </a:txBody>
                  <a:tcPr marL="68580" marR="68580" marT="0" marB="0">
                    <a:solidFill>
                      <a:srgbClr val="002569"/>
                    </a:solidFill>
                  </a:tcPr>
                </a:tc>
              </a:tr>
            </a:tbl>
          </a:graphicData>
        </a:graphic>
      </p:graphicFrame>
    </p:spTree>
    <p:extLst>
      <p:ext uri="{BB962C8B-B14F-4D97-AF65-F5344CB8AC3E}">
        <p14:creationId xmlns:p14="http://schemas.microsoft.com/office/powerpoint/2010/main" val="27453663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41</a:t>
            </a:fld>
            <a:endParaRPr lang="en-US" dirty="0">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566582686"/>
              </p:ext>
            </p:extLst>
          </p:nvPr>
        </p:nvGraphicFramePr>
        <p:xfrm>
          <a:off x="228600" y="2345266"/>
          <a:ext cx="8686800" cy="2685627"/>
        </p:xfrm>
        <a:graphic>
          <a:graphicData uri="http://schemas.openxmlformats.org/drawingml/2006/table">
            <a:tbl>
              <a:tblPr firstRow="1" firstCol="1" bandRow="1">
                <a:tableStyleId>{5C22544A-7EE6-4342-B048-85BDC9FD1C3A}</a:tableStyleId>
              </a:tblPr>
              <a:tblGrid>
                <a:gridCol w="1219200"/>
                <a:gridCol w="2348593"/>
                <a:gridCol w="1706336"/>
                <a:gridCol w="1628775"/>
                <a:gridCol w="1783896"/>
              </a:tblGrid>
              <a:tr h="491067">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Application </a:t>
                      </a:r>
                      <a:r>
                        <a:rPr lang="en-US" sz="1600" u="none" dirty="0" smtClean="0">
                          <a:solidFill>
                            <a:schemeClr val="bg1"/>
                          </a:solidFill>
                          <a:effectLst/>
                          <a:latin typeface="Arial" panose="020B0604020202020204" pitchFamily="34" charset="0"/>
                          <a:cs typeface="Arial" panose="020B0604020202020204" pitchFamily="34" charset="0"/>
                        </a:rPr>
                        <a:t>Plan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Description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Indexing Fields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When to use</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Document Examples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r>
              <a:tr h="1964267">
                <a:tc>
                  <a:txBody>
                    <a:bodyPr/>
                    <a:lstStyle/>
                    <a:p>
                      <a:pPr marL="0" marR="0" hangingPunct="0">
                        <a:spcBef>
                          <a:spcPts val="0"/>
                        </a:spcBef>
                        <a:spcAft>
                          <a:spcPts val="0"/>
                        </a:spcAft>
                      </a:pPr>
                      <a:r>
                        <a:rPr lang="en-US" sz="1600" b="0" dirty="0">
                          <a:solidFill>
                            <a:schemeClr val="bg1"/>
                          </a:solidFill>
                          <a:effectLst/>
                          <a:latin typeface="Arial" panose="020B0604020202020204" pitchFamily="34" charset="0"/>
                          <a:ea typeface="Times New Roman"/>
                          <a:cs typeface="Arial" panose="020B0604020202020204" pitchFamily="34" charset="0"/>
                        </a:rPr>
                        <a:t>KEES Unknown Case </a:t>
                      </a:r>
                      <a:r>
                        <a:rPr lang="en-US" sz="1600" b="0" dirty="0" smtClean="0">
                          <a:solidFill>
                            <a:schemeClr val="bg1"/>
                          </a:solidFill>
                          <a:effectLst/>
                          <a:latin typeface="Arial" panose="020B0604020202020204" pitchFamily="34" charset="0"/>
                          <a:ea typeface="Times New Roman"/>
                          <a:cs typeface="Arial" panose="020B0604020202020204" pitchFamily="34" charset="0"/>
                        </a:rPr>
                        <a:t>– DCF</a:t>
                      </a:r>
                    </a:p>
                    <a:p>
                      <a:pPr marL="0" marR="0" hangingPunct="0">
                        <a:spcBef>
                          <a:spcPts val="0"/>
                        </a:spcBef>
                        <a:spcAft>
                          <a:spcPts val="0"/>
                        </a:spcAft>
                      </a:pPr>
                      <a:endParaRPr lang="en-US" sz="1600" b="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b="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b="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b="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b="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0"/>
                        </a:spcBef>
                        <a:spcAft>
                          <a:spcPts val="0"/>
                        </a:spcAft>
                      </a:pPr>
                      <a:r>
                        <a:rPr lang="en-US" sz="1600" dirty="0" smtClean="0">
                          <a:solidFill>
                            <a:schemeClr val="bg1"/>
                          </a:solidFill>
                          <a:effectLst/>
                          <a:latin typeface="Arial" panose="020B0604020202020204" pitchFamily="34" charset="0"/>
                          <a:ea typeface="Times New Roman"/>
                          <a:cs typeface="Arial" panose="020B0604020202020204" pitchFamily="34" charset="0"/>
                        </a:rPr>
                        <a:t>To </a:t>
                      </a:r>
                      <a:r>
                        <a:rPr lang="en-US" sz="1600" dirty="0">
                          <a:solidFill>
                            <a:schemeClr val="bg1"/>
                          </a:solidFill>
                          <a:effectLst/>
                          <a:latin typeface="Arial" panose="020B0604020202020204" pitchFamily="34" charset="0"/>
                          <a:ea typeface="Times New Roman"/>
                          <a:cs typeface="Arial" panose="020B0604020202020204" pitchFamily="34" charset="0"/>
                        </a:rPr>
                        <a:t>index DCF documents where KEES case number or KAECSES or KsCares Case number is unknown</a:t>
                      </a:r>
                      <a:r>
                        <a:rPr lang="en-US" sz="1600" dirty="0" smtClean="0">
                          <a:solidFill>
                            <a:schemeClr val="bg1"/>
                          </a:solidFill>
                          <a:effectLst/>
                          <a:latin typeface="Arial" panose="020B0604020202020204" pitchFamily="34" charset="0"/>
                          <a:ea typeface="Times New Roman"/>
                          <a:cs typeface="Arial" panose="020B0604020202020204" pitchFamily="34" charset="0"/>
                        </a:rPr>
                        <a:t>.</a:t>
                      </a: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First Name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Last Name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SSN</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Received Date</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Fax Number/Email Address</a:t>
                      </a:r>
                    </a:p>
                    <a:p>
                      <a:pPr marL="171450" marR="0" indent="-171450" hangingPunct="0">
                        <a:spcBef>
                          <a:spcPts val="0"/>
                        </a:spcBef>
                        <a:spcAft>
                          <a:spcPts val="0"/>
                        </a:spcAft>
                        <a:buFont typeface="Arial" pitchFamily="34" charset="0"/>
                        <a:buChar char="•"/>
                      </a:pPr>
                      <a:r>
                        <a:rPr lang="en-US" sz="1600" dirty="0">
                          <a:solidFill>
                            <a:schemeClr val="bg1"/>
                          </a:solidFill>
                          <a:effectLst/>
                          <a:latin typeface="Arial" panose="020B0604020202020204" pitchFamily="34" charset="0"/>
                          <a:ea typeface="Times New Roman"/>
                          <a:cs typeface="Arial" panose="020B0604020202020204" pitchFamily="34" charset="0"/>
                        </a:rPr>
                        <a:t>Document Type</a:t>
                      </a:r>
                    </a:p>
                  </a:txBody>
                  <a:tcPr marL="68580" marR="68580" marT="0" marB="0">
                    <a:solidFill>
                      <a:srgbClr val="002569"/>
                    </a:solidFill>
                  </a:tcPr>
                </a:tc>
                <a:tc>
                  <a:txBody>
                    <a:bodyPr/>
                    <a:lstStyle/>
                    <a:p>
                      <a:pPr marL="0" marR="0" hangingPunct="0">
                        <a:spcBef>
                          <a:spcPts val="0"/>
                        </a:spcBef>
                        <a:spcAft>
                          <a:spcPts val="0"/>
                        </a:spcAft>
                      </a:pPr>
                      <a:r>
                        <a:rPr lang="en-US" sz="1600" dirty="0">
                          <a:solidFill>
                            <a:schemeClr val="bg1"/>
                          </a:solidFill>
                          <a:effectLst/>
                          <a:latin typeface="Arial" panose="020B0604020202020204" pitchFamily="34" charset="0"/>
                          <a:ea typeface="Times New Roman"/>
                          <a:cs typeface="Arial" panose="020B0604020202020204" pitchFamily="34" charset="0"/>
                        </a:rPr>
                        <a:t>Used when a document is received at a DCF Office and cannot be tied to a person and or Case</a:t>
                      </a:r>
                      <a:r>
                        <a:rPr lang="en-US" sz="1600" dirty="0" smtClean="0">
                          <a:solidFill>
                            <a:schemeClr val="bg1"/>
                          </a:solidFill>
                          <a:effectLst/>
                          <a:latin typeface="Arial" panose="020B0604020202020204" pitchFamily="34" charset="0"/>
                          <a:ea typeface="Times New Roman"/>
                          <a:cs typeface="Arial" panose="020B0604020202020204" pitchFamily="34" charset="0"/>
                        </a:rPr>
                        <a:t>.</a:t>
                      </a: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0"/>
                        </a:spcBef>
                        <a:spcAft>
                          <a:spcPts val="0"/>
                        </a:spcAft>
                      </a:pPr>
                      <a:r>
                        <a:rPr lang="en-US" sz="1600" dirty="0">
                          <a:solidFill>
                            <a:schemeClr val="bg1"/>
                          </a:solidFill>
                          <a:effectLst/>
                          <a:latin typeface="Arial" panose="020B0604020202020204" pitchFamily="34" charset="0"/>
                          <a:ea typeface="Times New Roman"/>
                          <a:cs typeface="Arial" panose="020B0604020202020204" pitchFamily="34" charset="0"/>
                        </a:rPr>
                        <a:t>Any </a:t>
                      </a:r>
                      <a:r>
                        <a:rPr lang="en-US" sz="1600" dirty="0" smtClean="0">
                          <a:solidFill>
                            <a:schemeClr val="bg1"/>
                          </a:solidFill>
                          <a:effectLst/>
                          <a:latin typeface="Arial" panose="020B0604020202020204" pitchFamily="34" charset="0"/>
                          <a:ea typeface="Times New Roman"/>
                          <a:cs typeface="Arial" panose="020B0604020202020204" pitchFamily="34" charset="0"/>
                        </a:rPr>
                        <a:t>document</a:t>
                      </a: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0"/>
                        </a:spcBef>
                        <a:spcAft>
                          <a:spcPts val="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r>
            </a:tbl>
          </a:graphicData>
        </a:graphic>
      </p:graphicFrame>
      <p:sp>
        <p:nvSpPr>
          <p:cNvPr id="6" name="Rectangle 5"/>
          <p:cNvSpPr/>
          <p:nvPr/>
        </p:nvSpPr>
        <p:spPr>
          <a:xfrm>
            <a:off x="228600" y="1733490"/>
            <a:ext cx="8382000" cy="369332"/>
          </a:xfrm>
          <a:prstGeom prst="rect">
            <a:avLst/>
          </a:prstGeom>
        </p:spPr>
        <p:txBody>
          <a:bodyPr wrap="square">
            <a:spAutoFit/>
          </a:bodyPr>
          <a:lstStyle/>
          <a:p>
            <a:pPr hangingPunct="0"/>
            <a:r>
              <a:rPr lang="en-US" b="1" dirty="0" smtClean="0">
                <a:latin typeface="Arial" pitchFamily="34" charset="0"/>
                <a:cs typeface="Arial" pitchFamily="34" charset="0"/>
              </a:rPr>
              <a:t>Manual Application Plan</a:t>
            </a:r>
            <a:endParaRPr lang="en-US" dirty="0" smtClean="0">
              <a:latin typeface="Arial" pitchFamily="34" charset="0"/>
              <a:cs typeface="Arial" pitchFamily="34" charset="0"/>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467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Application Plans</a:t>
            </a:r>
            <a:endParaRPr lang="en-US" dirty="0">
              <a:solidFill>
                <a:srgbClr val="002569"/>
              </a:solidFill>
            </a:endParaRPr>
          </a:p>
        </p:txBody>
      </p:sp>
    </p:spTree>
    <p:extLst>
      <p:ext uri="{BB962C8B-B14F-4D97-AF65-F5344CB8AC3E}">
        <p14:creationId xmlns:p14="http://schemas.microsoft.com/office/powerpoint/2010/main" val="11755914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42</a:t>
            </a:fld>
            <a:endParaRPr lang="en-US" dirty="0">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973528673"/>
              </p:ext>
            </p:extLst>
          </p:nvPr>
        </p:nvGraphicFramePr>
        <p:xfrm>
          <a:off x="228600" y="2345266"/>
          <a:ext cx="8686800" cy="3173307"/>
        </p:xfrm>
        <a:graphic>
          <a:graphicData uri="http://schemas.openxmlformats.org/drawingml/2006/table">
            <a:tbl>
              <a:tblPr firstRow="1" firstCol="1" bandRow="1">
                <a:tableStyleId>{5C22544A-7EE6-4342-B048-85BDC9FD1C3A}</a:tableStyleId>
              </a:tblPr>
              <a:tblGrid>
                <a:gridCol w="1524000"/>
                <a:gridCol w="2209800"/>
                <a:gridCol w="1540329"/>
                <a:gridCol w="1628775"/>
                <a:gridCol w="1783896"/>
              </a:tblGrid>
              <a:tr h="491067">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Application </a:t>
                      </a:r>
                      <a:r>
                        <a:rPr lang="en-US" sz="1600" u="none" dirty="0" smtClean="0">
                          <a:solidFill>
                            <a:schemeClr val="bg1"/>
                          </a:solidFill>
                          <a:effectLst/>
                          <a:latin typeface="Arial" panose="020B0604020202020204" pitchFamily="34" charset="0"/>
                          <a:cs typeface="Arial" panose="020B0604020202020204" pitchFamily="34" charset="0"/>
                        </a:rPr>
                        <a:t>Plan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Description</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Indexing Fields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When to use</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c>
                  <a:txBody>
                    <a:bodyPr/>
                    <a:lstStyle/>
                    <a:p>
                      <a:pPr marL="0" marR="0" lvl="0" algn="ctr" hangingPunct="0">
                        <a:spcBef>
                          <a:spcPts val="1800"/>
                        </a:spcBef>
                        <a:spcAft>
                          <a:spcPts val="600"/>
                        </a:spcAft>
                      </a:pPr>
                      <a:r>
                        <a:rPr lang="en-US" sz="1600" u="none" dirty="0">
                          <a:solidFill>
                            <a:schemeClr val="bg1"/>
                          </a:solidFill>
                          <a:effectLst/>
                          <a:latin typeface="Arial" panose="020B0604020202020204" pitchFamily="34" charset="0"/>
                          <a:cs typeface="Arial" panose="020B0604020202020204" pitchFamily="34" charset="0"/>
                        </a:rPr>
                        <a:t>Document Examples</a:t>
                      </a:r>
                      <a:endParaRPr lang="en-US" sz="1600" u="none" dirty="0">
                        <a:solidFill>
                          <a:schemeClr val="bg1"/>
                        </a:solidFill>
                        <a:effectLst/>
                        <a:latin typeface="Arial" panose="020B0604020202020204" pitchFamily="34" charset="0"/>
                        <a:ea typeface="Times New Roman"/>
                        <a:cs typeface="Arial" panose="020B0604020202020204" pitchFamily="34" charset="0"/>
                      </a:endParaRPr>
                    </a:p>
                  </a:txBody>
                  <a:tcPr marL="38711" marR="38711" marT="0" marB="0">
                    <a:solidFill>
                      <a:srgbClr val="002569"/>
                    </a:solidFill>
                  </a:tcPr>
                </a:tc>
              </a:tr>
              <a:tr h="1964267">
                <a:tc>
                  <a:txBody>
                    <a:bodyPr/>
                    <a:lstStyle/>
                    <a:p>
                      <a:pPr marL="0" marR="0" hangingPunct="0">
                        <a:spcBef>
                          <a:spcPts val="1800"/>
                        </a:spcBef>
                        <a:spcAft>
                          <a:spcPts val="600"/>
                        </a:spcAft>
                      </a:pPr>
                      <a:r>
                        <a:rPr lang="en-US" sz="1600" b="0" dirty="0">
                          <a:solidFill>
                            <a:schemeClr val="bg1"/>
                          </a:solidFill>
                          <a:effectLst/>
                          <a:latin typeface="Arial" panose="020B0604020202020204" pitchFamily="34" charset="0"/>
                          <a:ea typeface="Times New Roman"/>
                          <a:cs typeface="Arial" panose="020B0604020202020204" pitchFamily="34" charset="0"/>
                        </a:rPr>
                        <a:t>KEES Barcode Document(s</a:t>
                      </a:r>
                      <a:r>
                        <a:rPr lang="en-US" sz="1600" b="0" dirty="0" smtClean="0">
                          <a:solidFill>
                            <a:schemeClr val="bg1"/>
                          </a:solidFill>
                          <a:effectLst/>
                          <a:latin typeface="Arial" panose="020B0604020202020204" pitchFamily="34" charset="0"/>
                          <a:ea typeface="Times New Roman"/>
                          <a:cs typeface="Arial" panose="020B0604020202020204" pitchFamily="34" charset="0"/>
                        </a:rPr>
                        <a:t>)</a:t>
                      </a:r>
                    </a:p>
                    <a:p>
                      <a:pPr marL="0" marR="0" hangingPunct="0">
                        <a:spcBef>
                          <a:spcPts val="1800"/>
                        </a:spcBef>
                        <a:spcAft>
                          <a:spcPts val="600"/>
                        </a:spcAft>
                      </a:pPr>
                      <a:endParaRPr lang="en-US" sz="1600" b="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b="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b="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b="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1800"/>
                        </a:spcBef>
                        <a:spcAft>
                          <a:spcPts val="600"/>
                        </a:spcAft>
                      </a:pPr>
                      <a:r>
                        <a:rPr lang="en-US" sz="1600" dirty="0" smtClean="0">
                          <a:solidFill>
                            <a:schemeClr val="bg1"/>
                          </a:solidFill>
                          <a:effectLst/>
                          <a:latin typeface="Arial" panose="020B0604020202020204" pitchFamily="34" charset="0"/>
                          <a:ea typeface="Times New Roman"/>
                          <a:cs typeface="Arial" panose="020B0604020202020204" pitchFamily="34" charset="0"/>
                        </a:rPr>
                        <a:t>To </a:t>
                      </a:r>
                      <a:r>
                        <a:rPr lang="en-US" sz="1600" dirty="0">
                          <a:solidFill>
                            <a:schemeClr val="bg1"/>
                          </a:solidFill>
                          <a:effectLst/>
                          <a:latin typeface="Arial" panose="020B0604020202020204" pitchFamily="34" charset="0"/>
                          <a:ea typeface="Times New Roman"/>
                          <a:cs typeface="Arial" panose="020B0604020202020204" pitchFamily="34" charset="0"/>
                        </a:rPr>
                        <a:t>index KEES generated barcode documents (i.e. documents created with a KEES generated barcode that were been delivered to designated consumers and since returned to the state</a:t>
                      </a:r>
                      <a:r>
                        <a:rPr lang="en-US" sz="1600" dirty="0" smtClean="0">
                          <a:solidFill>
                            <a:schemeClr val="bg1"/>
                          </a:solidFill>
                          <a:effectLst/>
                          <a:latin typeface="Arial" panose="020B0604020202020204" pitchFamily="34" charset="0"/>
                          <a:ea typeface="Times New Roman"/>
                          <a:cs typeface="Arial" panose="020B0604020202020204" pitchFamily="34" charset="0"/>
                        </a:rPr>
                        <a:t>).</a:t>
                      </a: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1800"/>
                        </a:spcBef>
                        <a:spcAft>
                          <a:spcPts val="600"/>
                        </a:spcAft>
                      </a:pPr>
                      <a:r>
                        <a:rPr lang="en-US" sz="1600" dirty="0">
                          <a:solidFill>
                            <a:schemeClr val="bg1"/>
                          </a:solidFill>
                          <a:effectLst/>
                          <a:latin typeface="Arial" panose="020B0604020202020204" pitchFamily="34" charset="0"/>
                          <a:ea typeface="Times New Roman"/>
                          <a:cs typeface="Arial" panose="020B0604020202020204" pitchFamily="34" charset="0"/>
                        </a:rPr>
                        <a:t>Document </a:t>
                      </a:r>
                      <a:r>
                        <a:rPr lang="en-US" sz="1600" dirty="0" smtClean="0">
                          <a:solidFill>
                            <a:schemeClr val="bg1"/>
                          </a:solidFill>
                          <a:effectLst/>
                          <a:latin typeface="Arial" panose="020B0604020202020204" pitchFamily="34" charset="0"/>
                          <a:ea typeface="Times New Roman"/>
                          <a:cs typeface="Arial" panose="020B0604020202020204" pitchFamily="34" charset="0"/>
                        </a:rPr>
                        <a:t>Type</a:t>
                      </a: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1800"/>
                        </a:spcBef>
                        <a:spcAft>
                          <a:spcPts val="600"/>
                        </a:spcAft>
                      </a:pPr>
                      <a:r>
                        <a:rPr lang="en-US" sz="1600" dirty="0">
                          <a:solidFill>
                            <a:schemeClr val="bg1"/>
                          </a:solidFill>
                          <a:effectLst/>
                          <a:latin typeface="Arial" panose="020B0604020202020204" pitchFamily="34" charset="0"/>
                          <a:ea typeface="Times New Roman"/>
                          <a:cs typeface="Arial" panose="020B0604020202020204" pitchFamily="34" charset="0"/>
                        </a:rPr>
                        <a:t>Any document with a KEES Generated Barcode</a:t>
                      </a:r>
                      <a:r>
                        <a:rPr lang="en-US" sz="1600" dirty="0" smtClean="0">
                          <a:solidFill>
                            <a:schemeClr val="bg1"/>
                          </a:solidFill>
                          <a:effectLst/>
                          <a:latin typeface="Arial" panose="020B0604020202020204" pitchFamily="34" charset="0"/>
                          <a:ea typeface="Times New Roman"/>
                          <a:cs typeface="Arial" panose="020B0604020202020204" pitchFamily="34" charset="0"/>
                        </a:rPr>
                        <a:t>.</a:t>
                      </a: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c>
                  <a:txBody>
                    <a:bodyPr/>
                    <a:lstStyle/>
                    <a:p>
                      <a:pPr marL="0" marR="0" hangingPunct="0">
                        <a:spcBef>
                          <a:spcPts val="0"/>
                        </a:spcBef>
                        <a:spcAft>
                          <a:spcPts val="0"/>
                        </a:spcAft>
                      </a:pPr>
                      <a:r>
                        <a:rPr lang="en-US" sz="1600" dirty="0">
                          <a:solidFill>
                            <a:schemeClr val="bg1"/>
                          </a:solidFill>
                          <a:effectLst/>
                          <a:latin typeface="Arial" panose="020B0604020202020204" pitchFamily="34" charset="0"/>
                          <a:ea typeface="Times New Roman"/>
                          <a:cs typeface="Arial" panose="020B0604020202020204" pitchFamily="34" charset="0"/>
                        </a:rPr>
                        <a:t>Medical </a:t>
                      </a:r>
                      <a:r>
                        <a:rPr lang="en-US" sz="1600" dirty="0" smtClean="0">
                          <a:solidFill>
                            <a:schemeClr val="bg1"/>
                          </a:solidFill>
                          <a:effectLst/>
                          <a:latin typeface="Arial" panose="020B0604020202020204" pitchFamily="34" charset="0"/>
                          <a:ea typeface="Times New Roman"/>
                          <a:cs typeface="Arial" panose="020B0604020202020204" pitchFamily="34" charset="0"/>
                        </a:rPr>
                        <a:t>Review</a:t>
                      </a:r>
                    </a:p>
                    <a:p>
                      <a:pPr marL="0" marR="0" hangingPunct="0">
                        <a:spcBef>
                          <a:spcPts val="0"/>
                        </a:spcBef>
                        <a:spcAft>
                          <a:spcPts val="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smtClean="0">
                        <a:solidFill>
                          <a:schemeClr val="bg1"/>
                        </a:solidFill>
                        <a:effectLst/>
                        <a:latin typeface="Arial" panose="020B0604020202020204" pitchFamily="34" charset="0"/>
                        <a:ea typeface="Times New Roman"/>
                        <a:cs typeface="Arial" panose="020B0604020202020204" pitchFamily="34" charset="0"/>
                      </a:endParaRPr>
                    </a:p>
                    <a:p>
                      <a:pPr marL="0" marR="0" hangingPunct="0">
                        <a:spcBef>
                          <a:spcPts val="1800"/>
                        </a:spcBef>
                        <a:spcAft>
                          <a:spcPts val="600"/>
                        </a:spcAft>
                      </a:pPr>
                      <a:endParaRPr lang="en-US" sz="16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rgbClr val="002569"/>
                    </a:solidFill>
                  </a:tcPr>
                </a:tc>
              </a:tr>
            </a:tbl>
          </a:graphicData>
        </a:graphic>
      </p:graphicFrame>
      <p:sp>
        <p:nvSpPr>
          <p:cNvPr id="6" name="Rectangle 5"/>
          <p:cNvSpPr/>
          <p:nvPr/>
        </p:nvSpPr>
        <p:spPr>
          <a:xfrm>
            <a:off x="228600" y="1733490"/>
            <a:ext cx="8382000" cy="369332"/>
          </a:xfrm>
          <a:prstGeom prst="rect">
            <a:avLst/>
          </a:prstGeom>
        </p:spPr>
        <p:txBody>
          <a:bodyPr wrap="square">
            <a:spAutoFit/>
          </a:bodyPr>
          <a:lstStyle/>
          <a:p>
            <a:pPr hangingPunct="0"/>
            <a:r>
              <a:rPr lang="en-US" b="1" dirty="0" smtClean="0">
                <a:latin typeface="Arial" pitchFamily="34" charset="0"/>
                <a:cs typeface="Arial" pitchFamily="34" charset="0"/>
              </a:rPr>
              <a:t>Manual Application Plan</a:t>
            </a:r>
            <a:endParaRPr lang="en-US" dirty="0" smtClean="0">
              <a:latin typeface="Arial" pitchFamily="34" charset="0"/>
              <a:cs typeface="Arial" pitchFamily="34" charset="0"/>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467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Application Plans</a:t>
            </a:r>
            <a:endParaRPr lang="en-US" dirty="0">
              <a:solidFill>
                <a:srgbClr val="002569"/>
              </a:solidFill>
            </a:endParaRPr>
          </a:p>
        </p:txBody>
      </p:sp>
    </p:spTree>
    <p:extLst>
      <p:ext uri="{BB962C8B-B14F-4D97-AF65-F5344CB8AC3E}">
        <p14:creationId xmlns:p14="http://schemas.microsoft.com/office/powerpoint/2010/main" val="39578954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9" name="Slide Number Placeholder 8"/>
          <p:cNvSpPr>
            <a:spLocks noGrp="1"/>
          </p:cNvSpPr>
          <p:nvPr>
            <p:ph type="sldNum" sz="quarter" idx="12"/>
          </p:nvPr>
        </p:nvSpPr>
        <p:spPr/>
        <p:txBody>
          <a:bodyPr/>
          <a:lstStyle/>
          <a:p>
            <a:fld id="{908B7E1D-52E2-4F04-9DFE-B1650792F521}" type="slidenum">
              <a:rPr lang="en-US" smtClean="0"/>
              <a:t>43</a:t>
            </a:fld>
            <a:endParaRPr lang="en-US" dirty="0"/>
          </a:p>
        </p:txBody>
      </p:sp>
      <p:sp>
        <p:nvSpPr>
          <p:cNvPr id="10" name="Content Placeholder 19"/>
          <p:cNvSpPr txBox="1">
            <a:spLocks/>
          </p:cNvSpPr>
          <p:nvPr/>
        </p:nvSpPr>
        <p:spPr>
          <a:xfrm>
            <a:off x="1600200" y="609600"/>
            <a:ext cx="7467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IN Printer </a:t>
            </a:r>
            <a:endParaRPr lang="en-US" dirty="0">
              <a:solidFill>
                <a:srgbClr val="002569"/>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36443906"/>
              </p:ext>
            </p:extLst>
          </p:nvPr>
        </p:nvGraphicFramePr>
        <p:xfrm>
          <a:off x="457200" y="1264186"/>
          <a:ext cx="8229600" cy="4585583"/>
        </p:xfrm>
        <a:graphic>
          <a:graphicData uri="http://schemas.openxmlformats.org/drawingml/2006/table">
            <a:tbl>
              <a:tblPr firstRow="1" firstCol="1" bandRow="1">
                <a:tableStyleId>{E929F9F4-4A8F-4326-A1B4-22849713DDAB}</a:tableStyleId>
              </a:tblPr>
              <a:tblGrid>
                <a:gridCol w="2895600"/>
                <a:gridCol w="5334000"/>
              </a:tblGrid>
              <a:tr h="226076">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IN Printer </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569"/>
                    </a:solidFill>
                  </a:tcPr>
                </a:tc>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Definition</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002569"/>
                    </a:solidFill>
                  </a:tcPr>
                </a:tc>
              </a:tr>
              <a:tr h="618586">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IN Printer – Case</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c>
                  <a:txBody>
                    <a:bodyPr/>
                    <a:lstStyle/>
                    <a:p>
                      <a:pPr marL="0" marR="0" hangingPunct="0">
                        <a:spcBef>
                          <a:spcPts val="1200"/>
                        </a:spcBef>
                        <a:spcAft>
                          <a:spcPts val="600"/>
                        </a:spcAft>
                      </a:pPr>
                      <a:r>
                        <a:rPr lang="en-US" sz="1400" dirty="0" smtClean="0">
                          <a:effectLst/>
                          <a:latin typeface="Arial" panose="020B0604020202020204" pitchFamily="34" charset="0"/>
                          <a:cs typeface="Arial" panose="020B0604020202020204" pitchFamily="34" charset="0"/>
                        </a:rPr>
                        <a:t>Documents </a:t>
                      </a:r>
                      <a:r>
                        <a:rPr lang="en-US" sz="1400" dirty="0">
                          <a:effectLst/>
                          <a:latin typeface="Arial" panose="020B0604020202020204" pitchFamily="34" charset="0"/>
                          <a:cs typeface="Arial" panose="020B0604020202020204" pitchFamily="34" charset="0"/>
                        </a:rPr>
                        <a:t>that have a Case Number in KEES.</a:t>
                      </a:r>
                      <a:endParaRPr lang="en-US" sz="1400"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r>
              <a:tr h="626497">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IN Printer – Case No Task</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c>
                  <a:txBody>
                    <a:bodyPr/>
                    <a:lstStyle/>
                    <a:p>
                      <a:pPr marL="0" marR="0" hangingPunct="0">
                        <a:spcBef>
                          <a:spcPts val="1200"/>
                        </a:spcBef>
                        <a:spcAft>
                          <a:spcPts val="600"/>
                        </a:spcAft>
                      </a:pPr>
                      <a:r>
                        <a:rPr lang="en-US" sz="1400" dirty="0" smtClean="0">
                          <a:effectLst/>
                          <a:latin typeface="Arial" panose="020B0604020202020204" pitchFamily="34" charset="0"/>
                          <a:cs typeface="Arial" panose="020B0604020202020204" pitchFamily="34" charset="0"/>
                        </a:rPr>
                        <a:t>Documents </a:t>
                      </a:r>
                      <a:r>
                        <a:rPr lang="en-US" sz="1400" dirty="0">
                          <a:effectLst/>
                          <a:latin typeface="Arial" panose="020B0604020202020204" pitchFamily="34" charset="0"/>
                          <a:cs typeface="Arial" panose="020B0604020202020204" pitchFamily="34" charset="0"/>
                        </a:rPr>
                        <a:t>that that have a Case Number in KEES.  “No Task” will indicate that KEES will not trigger a task to be created for a user upon printing the document.</a:t>
                      </a:r>
                      <a:endParaRPr lang="en-US" sz="1400"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r>
              <a:tr h="618586">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IN Printer – PPS Case</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c>
                  <a:txBody>
                    <a:bodyPr/>
                    <a:lstStyle/>
                    <a:p>
                      <a:pPr marL="0" marR="0" hangingPunct="0">
                        <a:spcBef>
                          <a:spcPts val="1200"/>
                        </a:spcBef>
                        <a:spcAft>
                          <a:spcPts val="600"/>
                        </a:spcAft>
                      </a:pPr>
                      <a:r>
                        <a:rPr lang="en-US" sz="1400" dirty="0" smtClean="0">
                          <a:effectLst/>
                          <a:latin typeface="Arial" panose="020B0604020202020204" pitchFamily="34" charset="0"/>
                          <a:cs typeface="Arial" panose="020B0604020202020204" pitchFamily="34" charset="0"/>
                        </a:rPr>
                        <a:t>PPS </a:t>
                      </a:r>
                      <a:r>
                        <a:rPr lang="en-US" sz="1400" dirty="0">
                          <a:effectLst/>
                          <a:latin typeface="Arial" panose="020B0604020202020204" pitchFamily="34" charset="0"/>
                          <a:cs typeface="Arial" panose="020B0604020202020204" pitchFamily="34" charset="0"/>
                        </a:rPr>
                        <a:t>related documents that have a Case Number in KEES.</a:t>
                      </a:r>
                      <a:endParaRPr lang="en-US" sz="1400"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r>
              <a:tr h="618586">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IN Printer – Unknown Case – DCF</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c>
                  <a:txBody>
                    <a:bodyPr/>
                    <a:lstStyle/>
                    <a:p>
                      <a:pPr marL="0" marR="0" hangingPunct="0">
                        <a:spcBef>
                          <a:spcPts val="1200"/>
                        </a:spcBef>
                        <a:spcAft>
                          <a:spcPts val="600"/>
                        </a:spcAft>
                      </a:pPr>
                      <a:r>
                        <a:rPr lang="en-US" sz="1400" dirty="0" smtClean="0">
                          <a:effectLst/>
                          <a:latin typeface="Arial" panose="020B0604020202020204" pitchFamily="34" charset="0"/>
                          <a:cs typeface="Arial" panose="020B0604020202020204" pitchFamily="34" charset="0"/>
                        </a:rPr>
                        <a:t>DCF </a:t>
                      </a:r>
                      <a:r>
                        <a:rPr lang="en-US" sz="1400" dirty="0">
                          <a:effectLst/>
                          <a:latin typeface="Arial" panose="020B0604020202020204" pitchFamily="34" charset="0"/>
                          <a:cs typeface="Arial" panose="020B0604020202020204" pitchFamily="34" charset="0"/>
                        </a:rPr>
                        <a:t>related </a:t>
                      </a:r>
                      <a:r>
                        <a:rPr lang="en-US" sz="1400" dirty="0" smtClean="0">
                          <a:effectLst/>
                          <a:latin typeface="Arial" panose="020B0604020202020204" pitchFamily="34" charset="0"/>
                          <a:cs typeface="Arial" panose="020B0604020202020204" pitchFamily="34" charset="0"/>
                        </a:rPr>
                        <a:t>documents </a:t>
                      </a:r>
                      <a:r>
                        <a:rPr lang="en-US" sz="1400" dirty="0">
                          <a:effectLst/>
                          <a:latin typeface="Arial" panose="020B0604020202020204" pitchFamily="34" charset="0"/>
                          <a:cs typeface="Arial" panose="020B0604020202020204" pitchFamily="34" charset="0"/>
                        </a:rPr>
                        <a:t>that don’t have a Case Number in KEES.</a:t>
                      </a:r>
                      <a:endParaRPr lang="en-US" sz="1400"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r>
              <a:tr h="618586">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IN Printer – Unknown Case – KDHE</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c>
                  <a:txBody>
                    <a:bodyPr/>
                    <a:lstStyle/>
                    <a:p>
                      <a:pPr marL="0" marR="0" hangingPunct="0">
                        <a:spcBef>
                          <a:spcPts val="1200"/>
                        </a:spcBef>
                        <a:spcAft>
                          <a:spcPts val="600"/>
                        </a:spcAft>
                      </a:pPr>
                      <a:r>
                        <a:rPr lang="en-US" sz="1400" dirty="0" smtClean="0">
                          <a:effectLst/>
                          <a:latin typeface="Arial" panose="020B0604020202020204" pitchFamily="34" charset="0"/>
                          <a:cs typeface="Arial" panose="020B0604020202020204" pitchFamily="34" charset="0"/>
                        </a:rPr>
                        <a:t>KDHE </a:t>
                      </a:r>
                      <a:r>
                        <a:rPr lang="en-US" sz="1400" dirty="0">
                          <a:effectLst/>
                          <a:latin typeface="Arial" panose="020B0604020202020204" pitchFamily="34" charset="0"/>
                          <a:cs typeface="Arial" panose="020B0604020202020204" pitchFamily="34" charset="0"/>
                        </a:rPr>
                        <a:t>related </a:t>
                      </a:r>
                      <a:r>
                        <a:rPr lang="en-US" sz="1400" dirty="0" smtClean="0">
                          <a:effectLst/>
                          <a:latin typeface="Arial" panose="020B0604020202020204" pitchFamily="34" charset="0"/>
                          <a:cs typeface="Arial" panose="020B0604020202020204" pitchFamily="34" charset="0"/>
                        </a:rPr>
                        <a:t>documents </a:t>
                      </a:r>
                      <a:r>
                        <a:rPr lang="en-US" sz="1400" dirty="0">
                          <a:effectLst/>
                          <a:latin typeface="Arial" panose="020B0604020202020204" pitchFamily="34" charset="0"/>
                          <a:cs typeface="Arial" panose="020B0604020202020204" pitchFamily="34" charset="0"/>
                        </a:rPr>
                        <a:t>that don’t have a Case Number in KEES.</a:t>
                      </a:r>
                      <a:endParaRPr lang="en-US" sz="1400"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r>
              <a:tr h="626497">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IN Printer – DCF Non-Medical</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c>
                  <a:txBody>
                    <a:bodyPr/>
                    <a:lstStyle/>
                    <a:p>
                      <a:pPr marL="0" marR="0" hangingPunct="0">
                        <a:spcBef>
                          <a:spcPts val="1200"/>
                        </a:spcBef>
                        <a:spcAft>
                          <a:spcPts val="600"/>
                        </a:spcAft>
                      </a:pPr>
                      <a:r>
                        <a:rPr lang="en-US" sz="1400" dirty="0" smtClean="0">
                          <a:effectLst/>
                          <a:latin typeface="Arial" panose="020B0604020202020204" pitchFamily="34" charset="0"/>
                          <a:cs typeface="Arial" panose="020B0604020202020204" pitchFamily="34" charset="0"/>
                        </a:rPr>
                        <a:t>Non-medical </a:t>
                      </a:r>
                      <a:r>
                        <a:rPr lang="en-US" sz="1400" dirty="0">
                          <a:effectLst/>
                          <a:latin typeface="Arial" panose="020B0604020202020204" pitchFamily="34" charset="0"/>
                          <a:cs typeface="Arial" panose="020B0604020202020204" pitchFamily="34" charset="0"/>
                        </a:rPr>
                        <a:t>related documents that are non-medical related documents and have a separate DCF managed Case Number</a:t>
                      </a:r>
                      <a:r>
                        <a:rPr lang="en-US" sz="1400" dirty="0" smtClean="0">
                          <a:effectLst/>
                          <a:latin typeface="Arial" panose="020B0604020202020204" pitchFamily="34" charset="0"/>
                          <a:cs typeface="Arial" panose="020B0604020202020204" pitchFamily="34" charset="0"/>
                        </a:rPr>
                        <a:t>.</a:t>
                      </a:r>
                      <a:endParaRPr lang="en-US" sz="1400"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r>
              <a:tr h="618586">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IN Printer – UNKNOWN Case – LIEAP</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c>
                  <a:txBody>
                    <a:bodyPr/>
                    <a:lstStyle/>
                    <a:p>
                      <a:pPr marL="0" marR="0" hangingPunct="0">
                        <a:spcBef>
                          <a:spcPts val="1200"/>
                        </a:spcBef>
                        <a:spcAft>
                          <a:spcPts val="600"/>
                        </a:spcAft>
                      </a:pPr>
                      <a:r>
                        <a:rPr lang="en-US" sz="1400" dirty="0" smtClean="0">
                          <a:effectLst/>
                          <a:latin typeface="Arial" panose="020B0604020202020204" pitchFamily="34" charset="0"/>
                          <a:cs typeface="Arial" panose="020B0604020202020204" pitchFamily="34" charset="0"/>
                        </a:rPr>
                        <a:t>LIEAP </a:t>
                      </a:r>
                      <a:r>
                        <a:rPr lang="en-US" sz="1400">
                          <a:effectLst/>
                          <a:latin typeface="Arial" panose="020B0604020202020204" pitchFamily="34" charset="0"/>
                          <a:cs typeface="Arial" panose="020B0604020202020204" pitchFamily="34" charset="0"/>
                        </a:rPr>
                        <a:t>related </a:t>
                      </a:r>
                      <a:r>
                        <a:rPr lang="en-US" sz="1400" smtClean="0">
                          <a:effectLst/>
                          <a:latin typeface="Arial" panose="020B0604020202020204" pitchFamily="34" charset="0"/>
                          <a:cs typeface="Arial" panose="020B0604020202020204" pitchFamily="34" charset="0"/>
                        </a:rPr>
                        <a:t>documents</a:t>
                      </a:r>
                      <a:r>
                        <a:rPr lang="en-US" sz="1400" baseline="0" smtClean="0">
                          <a:effectLst/>
                          <a:latin typeface="Arial" panose="020B0604020202020204" pitchFamily="34" charset="0"/>
                          <a:cs typeface="Arial" panose="020B0604020202020204" pitchFamily="34" charset="0"/>
                        </a:rPr>
                        <a:t> </a:t>
                      </a:r>
                      <a:r>
                        <a:rPr lang="en-US" sz="1400" smtClean="0">
                          <a:effectLst/>
                          <a:latin typeface="Arial" panose="020B0604020202020204" pitchFamily="34" charset="0"/>
                          <a:cs typeface="Arial" panose="020B0604020202020204" pitchFamily="34" charset="0"/>
                        </a:rPr>
                        <a:t>that </a:t>
                      </a:r>
                      <a:r>
                        <a:rPr lang="en-US" sz="1400" dirty="0">
                          <a:effectLst/>
                          <a:latin typeface="Arial" panose="020B0604020202020204" pitchFamily="34" charset="0"/>
                          <a:cs typeface="Arial" panose="020B0604020202020204" pitchFamily="34" charset="0"/>
                        </a:rPr>
                        <a:t>don’t have a Case Number in KEES</a:t>
                      </a:r>
                      <a:r>
                        <a:rPr lang="en-US" sz="1400" dirty="0" smtClean="0">
                          <a:effectLst/>
                          <a:latin typeface="Arial" panose="020B0604020202020204" pitchFamily="34" charset="0"/>
                          <a:cs typeface="Arial" panose="020B0604020202020204" pitchFamily="34" charset="0"/>
                        </a:rPr>
                        <a:t>.</a:t>
                      </a:r>
                      <a:endParaRPr lang="en-US" sz="1400"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tr>
            </a:tbl>
          </a:graphicData>
        </a:graphic>
      </p:graphicFrame>
    </p:spTree>
    <p:extLst>
      <p:ext uri="{BB962C8B-B14F-4D97-AF65-F5344CB8AC3E}">
        <p14:creationId xmlns:p14="http://schemas.microsoft.com/office/powerpoint/2010/main" val="36369165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2" name="Slide Number Placeholder 1"/>
          <p:cNvSpPr>
            <a:spLocks noGrp="1"/>
          </p:cNvSpPr>
          <p:nvPr>
            <p:ph type="sldNum" sz="quarter" idx="12"/>
          </p:nvPr>
        </p:nvSpPr>
        <p:spPr/>
        <p:txBody>
          <a:bodyPr/>
          <a:lstStyle/>
          <a:p>
            <a:fld id="{908B7E1D-52E2-4F04-9DFE-B1650792F521}" type="slidenum">
              <a:rPr lang="en-US" smtClean="0"/>
              <a:t>44</a:t>
            </a:fld>
            <a:endParaRPr lang="en-US" dirty="0"/>
          </a:p>
        </p:txBody>
      </p:sp>
      <p:sp>
        <p:nvSpPr>
          <p:cNvPr id="12"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Using the IN Printer</a:t>
            </a:r>
            <a:endParaRPr lang="en-US" dirty="0">
              <a:solidFill>
                <a:srgbClr val="002569"/>
              </a:solidFill>
            </a:endParaRPr>
          </a:p>
        </p:txBody>
      </p:sp>
      <p:sp>
        <p:nvSpPr>
          <p:cNvPr id="13" name="Content Placeholder 2"/>
          <p:cNvSpPr txBox="1">
            <a:spLocks/>
          </p:cNvSpPr>
          <p:nvPr/>
        </p:nvSpPr>
        <p:spPr>
          <a:xfrm>
            <a:off x="304800" y="1295400"/>
            <a:ext cx="7696200" cy="472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Capture a Document using the </a:t>
            </a:r>
            <a:r>
              <a:rPr lang="en-US" sz="1800" b="1" dirty="0" err="1"/>
              <a:t>ImageNow</a:t>
            </a:r>
            <a:r>
              <a:rPr lang="en-US" sz="1800" b="1" dirty="0"/>
              <a:t> </a:t>
            </a:r>
            <a:r>
              <a:rPr lang="en-US" sz="1800" b="1" dirty="0" smtClean="0"/>
              <a:t>Printer</a:t>
            </a:r>
          </a:p>
          <a:p>
            <a:pPr marL="0" indent="0">
              <a:buNone/>
            </a:pPr>
            <a:endParaRPr lang="en-US" sz="1800" b="1" dirty="0"/>
          </a:p>
          <a:p>
            <a:pPr marL="0" indent="0">
              <a:buNone/>
            </a:pPr>
            <a:r>
              <a:rPr lang="en-US" sz="1800" dirty="0" smtClean="0"/>
              <a:t>As a worker you may be receiving emails that need to </a:t>
            </a:r>
            <a:r>
              <a:rPr lang="en-US" sz="1800" dirty="0"/>
              <a:t>be </a:t>
            </a:r>
            <a:r>
              <a:rPr lang="en-US" sz="1800" dirty="0" smtClean="0"/>
              <a:t>saved </a:t>
            </a:r>
            <a:r>
              <a:rPr lang="en-US" sz="1800" dirty="0"/>
              <a:t>to a KEES case.  To do this, use the </a:t>
            </a:r>
            <a:r>
              <a:rPr lang="en-US" sz="1800" dirty="0" err="1"/>
              <a:t>ImageNow</a:t>
            </a:r>
            <a:r>
              <a:rPr lang="en-US" sz="1800" dirty="0"/>
              <a:t> </a:t>
            </a:r>
            <a:r>
              <a:rPr lang="en-US" sz="1800" dirty="0" smtClean="0"/>
              <a:t>IN Printer </a:t>
            </a:r>
            <a:r>
              <a:rPr lang="en-US" sz="1800" dirty="0"/>
              <a:t>to capture the page and associate it to the designated case</a:t>
            </a:r>
            <a:r>
              <a:rPr lang="en-US" sz="1800" dirty="0" smtClean="0"/>
              <a:t>.</a:t>
            </a:r>
          </a:p>
          <a:p>
            <a:pPr marL="0" indent="0">
              <a:buNone/>
            </a:pPr>
            <a:endParaRPr lang="en-US" sz="1800" dirty="0" smtClean="0"/>
          </a:p>
          <a:p>
            <a:pPr marL="0" indent="0">
              <a:buNone/>
            </a:pPr>
            <a:r>
              <a:rPr lang="en-US" sz="1800" dirty="0" smtClean="0"/>
              <a:t>You must be logged into KEES system and the </a:t>
            </a:r>
            <a:r>
              <a:rPr lang="en-US" sz="1800" dirty="0" err="1" smtClean="0"/>
              <a:t>ImageNow</a:t>
            </a:r>
            <a:r>
              <a:rPr lang="en-US" sz="1800" dirty="0"/>
              <a:t> </a:t>
            </a:r>
            <a:r>
              <a:rPr lang="en-US" sz="1800" dirty="0" smtClean="0"/>
              <a:t>before you begin these steps.</a:t>
            </a:r>
          </a:p>
          <a:p>
            <a:pPr marL="0" indent="0">
              <a:buNone/>
            </a:pPr>
            <a:endParaRPr lang="en-US" sz="1800" dirty="0"/>
          </a:p>
          <a:p>
            <a:pPr marL="0" indent="0">
              <a:buNone/>
            </a:pPr>
            <a:endParaRPr lang="en-US" sz="1800" dirty="0"/>
          </a:p>
          <a:p>
            <a:pPr marL="0" indent="0">
              <a:buNone/>
            </a:pPr>
            <a:endParaRPr lang="en-US" sz="1800" b="1" dirty="0" smtClean="0"/>
          </a:p>
        </p:txBody>
      </p:sp>
    </p:spTree>
    <p:extLst>
      <p:ext uri="{BB962C8B-B14F-4D97-AF65-F5344CB8AC3E}">
        <p14:creationId xmlns:p14="http://schemas.microsoft.com/office/powerpoint/2010/main" val="1227151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45</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sp>
        <p:nvSpPr>
          <p:cNvPr id="6" name="Content Placeholder 7"/>
          <p:cNvSpPr>
            <a:spLocks noGrp="1"/>
          </p:cNvSpPr>
          <p:nvPr>
            <p:ph idx="1"/>
          </p:nvPr>
        </p:nvSpPr>
        <p:spPr>
          <a:xfrm>
            <a:off x="609600" y="1143000"/>
            <a:ext cx="7772400" cy="609600"/>
          </a:xfrm>
        </p:spPr>
        <p:txBody>
          <a:bodyPr>
            <a:normAutofit/>
          </a:bodyPr>
          <a:lstStyle/>
          <a:p>
            <a:pPr marL="0" indent="0">
              <a:spcBef>
                <a:spcPts val="0"/>
              </a:spcBef>
              <a:buNone/>
            </a:pPr>
            <a:r>
              <a:rPr lang="en-US" sz="1800" dirty="0" smtClean="0"/>
              <a:t>Check your Capture Profile to verify that it is set to Package Mode. </a:t>
            </a:r>
            <a:endParaRPr lang="en-US" sz="1800" dirty="0"/>
          </a:p>
          <a:p>
            <a:pPr marL="0" indent="0">
              <a:spcBef>
                <a:spcPts val="0"/>
              </a:spcBef>
              <a:buNone/>
            </a:pPr>
            <a:endParaRPr lang="en-US" sz="1800" dirty="0" smtClean="0"/>
          </a:p>
        </p:txBody>
      </p:sp>
      <p:pic>
        <p:nvPicPr>
          <p:cNvPr id="5" name="Snagit_PPTAB3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514600"/>
            <a:ext cx="8112189" cy="2286000"/>
          </a:xfrm>
        </p:spPr>
      </p:pic>
    </p:spTree>
    <p:extLst>
      <p:ext uri="{BB962C8B-B14F-4D97-AF65-F5344CB8AC3E}">
        <p14:creationId xmlns:p14="http://schemas.microsoft.com/office/powerpoint/2010/main" val="42641354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46</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sp>
        <p:nvSpPr>
          <p:cNvPr id="6" name="Content Placeholder 7"/>
          <p:cNvSpPr>
            <a:spLocks noGrp="1"/>
          </p:cNvSpPr>
          <p:nvPr>
            <p:ph idx="1"/>
          </p:nvPr>
        </p:nvSpPr>
        <p:spPr>
          <a:xfrm>
            <a:off x="609600" y="1143000"/>
            <a:ext cx="7772400" cy="5105400"/>
          </a:xfrm>
        </p:spPr>
        <p:txBody>
          <a:bodyPr>
            <a:normAutofit/>
          </a:bodyPr>
          <a:lstStyle/>
          <a:p>
            <a:pPr marL="0" indent="0">
              <a:buNone/>
            </a:pPr>
            <a:r>
              <a:rPr lang="en-US" sz="1800" dirty="0"/>
              <a:t>Next, you should make sure your Applications Plan reflects </a:t>
            </a:r>
            <a:r>
              <a:rPr lang="en-US" sz="1800" dirty="0" smtClean="0"/>
              <a:t>KEES Case for this process.  </a:t>
            </a:r>
            <a:endParaRPr lang="en-US" sz="1800" dirty="0"/>
          </a:p>
          <a:p>
            <a:pPr marL="0" indent="0">
              <a:spcBef>
                <a:spcPts val="0"/>
              </a:spcBef>
              <a:buNone/>
            </a:pPr>
            <a:endParaRPr lang="en-US" sz="18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209800"/>
            <a:ext cx="8456613"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684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47</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sp>
        <p:nvSpPr>
          <p:cNvPr id="6" name="Content Placeholder 7"/>
          <p:cNvSpPr>
            <a:spLocks noGrp="1"/>
          </p:cNvSpPr>
          <p:nvPr>
            <p:ph idx="1"/>
          </p:nvPr>
        </p:nvSpPr>
        <p:spPr>
          <a:xfrm>
            <a:off x="609600" y="1143000"/>
            <a:ext cx="7772400" cy="5105400"/>
          </a:xfrm>
        </p:spPr>
        <p:txBody>
          <a:bodyPr>
            <a:normAutofit/>
          </a:bodyPr>
          <a:lstStyle/>
          <a:p>
            <a:pPr marL="0" indent="0">
              <a:spcBef>
                <a:spcPts val="0"/>
              </a:spcBef>
              <a:buNone/>
            </a:pPr>
            <a:r>
              <a:rPr lang="en-US" sz="1800" dirty="0" smtClean="0"/>
              <a:t>Next navigate to the appropriate case on the KEES Case Summary Page</a:t>
            </a:r>
          </a:p>
          <a:p>
            <a:pPr marL="0" indent="0">
              <a:spcBef>
                <a:spcPts val="0"/>
              </a:spcBef>
              <a:buNone/>
            </a:pPr>
            <a:endParaRPr lang="en-US" sz="1800" dirty="0" smtClean="0"/>
          </a:p>
        </p:txBody>
      </p:sp>
      <p:pic>
        <p:nvPicPr>
          <p:cNvPr id="2" name="Snagit_PPTCA0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57" y="1600200"/>
            <a:ext cx="8627643" cy="4648200"/>
          </a:xfrm>
          <a:prstGeom prst="rect">
            <a:avLst/>
          </a:prstGeom>
        </p:spPr>
      </p:pic>
    </p:spTree>
    <p:extLst>
      <p:ext uri="{BB962C8B-B14F-4D97-AF65-F5344CB8AC3E}">
        <p14:creationId xmlns:p14="http://schemas.microsoft.com/office/powerpoint/2010/main" val="42641354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48</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pic>
        <p:nvPicPr>
          <p:cNvPr id="5" name="Snagit_PPTFAC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15343" y="1600200"/>
            <a:ext cx="8371457" cy="3395565"/>
          </a:xfrm>
        </p:spPr>
      </p:pic>
      <p:pic>
        <p:nvPicPr>
          <p:cNvPr id="2050" name="Picture 2" descr="C:\Users\Rita\AppData\Local\Temp\SNAGHTML922dd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606" y="1524000"/>
            <a:ext cx="5786784" cy="47244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7"/>
          <p:cNvSpPr>
            <a:spLocks noGrp="1"/>
          </p:cNvSpPr>
          <p:nvPr>
            <p:ph idx="1"/>
          </p:nvPr>
        </p:nvSpPr>
        <p:spPr>
          <a:xfrm>
            <a:off x="609600" y="1143000"/>
            <a:ext cx="7772400" cy="609600"/>
          </a:xfrm>
        </p:spPr>
        <p:txBody>
          <a:bodyPr>
            <a:normAutofit/>
          </a:bodyPr>
          <a:lstStyle/>
          <a:p>
            <a:pPr marL="0" indent="0">
              <a:spcBef>
                <a:spcPts val="0"/>
              </a:spcBef>
              <a:buNone/>
            </a:pPr>
            <a:r>
              <a:rPr lang="en-US" sz="1800" dirty="0"/>
              <a:t>Select your document from your inbox and open the document.</a:t>
            </a:r>
          </a:p>
          <a:p>
            <a:pPr marL="0" indent="0">
              <a:spcBef>
                <a:spcPts val="0"/>
              </a:spcBef>
              <a:buNone/>
            </a:pPr>
            <a:endParaRPr lang="en-US" sz="1800" dirty="0" smtClean="0"/>
          </a:p>
        </p:txBody>
      </p:sp>
    </p:spTree>
    <p:extLst>
      <p:ext uri="{BB962C8B-B14F-4D97-AF65-F5344CB8AC3E}">
        <p14:creationId xmlns:p14="http://schemas.microsoft.com/office/powerpoint/2010/main" val="426413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49</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pic>
        <p:nvPicPr>
          <p:cNvPr id="2" name="Snagit_PPT9AB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709" y="1676399"/>
            <a:ext cx="8429091" cy="4485435"/>
          </a:xfrm>
        </p:spPr>
      </p:pic>
      <p:sp>
        <p:nvSpPr>
          <p:cNvPr id="9" name="Content Placeholder 7"/>
          <p:cNvSpPr>
            <a:spLocks noGrp="1"/>
          </p:cNvSpPr>
          <p:nvPr>
            <p:ph idx="1"/>
          </p:nvPr>
        </p:nvSpPr>
        <p:spPr>
          <a:xfrm>
            <a:off x="609600" y="1143000"/>
            <a:ext cx="7772400" cy="457200"/>
          </a:xfrm>
        </p:spPr>
        <p:txBody>
          <a:bodyPr>
            <a:normAutofit/>
          </a:bodyPr>
          <a:lstStyle/>
          <a:p>
            <a:pPr marL="0" indent="0">
              <a:spcBef>
                <a:spcPts val="0"/>
              </a:spcBef>
              <a:buNone/>
            </a:pPr>
            <a:r>
              <a:rPr lang="en-US" sz="1800" dirty="0" smtClean="0"/>
              <a:t>Select File then Print.</a:t>
            </a:r>
          </a:p>
        </p:txBody>
      </p:sp>
    </p:spTree>
    <p:extLst>
      <p:ext uri="{BB962C8B-B14F-4D97-AF65-F5344CB8AC3E}">
        <p14:creationId xmlns:p14="http://schemas.microsoft.com/office/powerpoint/2010/main" val="4264135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590800"/>
            <a:ext cx="4343399" cy="2771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5</a:t>
            </a:fld>
            <a:endParaRPr lang="en-US" dirty="0">
              <a:solidFill>
                <a:prstClr val="white"/>
              </a:solidFill>
            </a:endParaRPr>
          </a:p>
        </p:txBody>
      </p:sp>
      <p:sp>
        <p:nvSpPr>
          <p:cNvPr id="3" name="Subtitle 2"/>
          <p:cNvSpPr>
            <a:spLocks noGrp="1"/>
          </p:cNvSpPr>
          <p:nvPr>
            <p:ph idx="4294967295"/>
          </p:nvPr>
        </p:nvSpPr>
        <p:spPr>
          <a:xfrm>
            <a:off x="152400" y="1300162"/>
            <a:ext cx="4800600" cy="4795838"/>
          </a:xfrm>
        </p:spPr>
        <p:txBody>
          <a:bodyPr>
            <a:normAutofit/>
          </a:bodyPr>
          <a:lstStyle/>
          <a:p>
            <a:pPr marL="57150" indent="0">
              <a:buNone/>
            </a:pPr>
            <a:r>
              <a:rPr lang="en-US" sz="1800" b="1" dirty="0"/>
              <a:t>ImageNow</a:t>
            </a:r>
          </a:p>
          <a:p>
            <a:pPr lvl="1">
              <a:buFont typeface="Arial" pitchFamily="34" charset="0"/>
              <a:buChar char="•"/>
            </a:pPr>
            <a:r>
              <a:rPr lang="en-US" sz="1800" dirty="0" smtClean="0"/>
              <a:t>Ensures that all documents are secure, quickly retrievable, and associated to the files and application plans you want.</a:t>
            </a:r>
          </a:p>
          <a:p>
            <a:pPr lvl="1">
              <a:buFont typeface="Arial" pitchFamily="34" charset="0"/>
              <a:buChar char="•"/>
            </a:pPr>
            <a:r>
              <a:rPr lang="en-US" sz="1800" dirty="0" smtClean="0"/>
              <a:t>Captures </a:t>
            </a:r>
            <a:r>
              <a:rPr lang="en-US" sz="1800" dirty="0"/>
              <a:t>and manages data </a:t>
            </a:r>
            <a:r>
              <a:rPr lang="en-US" sz="1800" dirty="0" smtClean="0"/>
              <a:t>from:</a:t>
            </a:r>
          </a:p>
          <a:p>
            <a:pPr lvl="2"/>
            <a:r>
              <a:rPr lang="en-US" sz="1800" dirty="0" smtClean="0"/>
              <a:t>SSP</a:t>
            </a:r>
          </a:p>
          <a:p>
            <a:pPr lvl="2"/>
            <a:r>
              <a:rPr lang="en-US" sz="1800" dirty="0" smtClean="0"/>
              <a:t>Loose Mail</a:t>
            </a:r>
          </a:p>
          <a:p>
            <a:pPr lvl="2"/>
            <a:r>
              <a:rPr lang="en-US" sz="1800" dirty="0" smtClean="0"/>
              <a:t>Email, MS Office or PDF (electronic)</a:t>
            </a:r>
            <a:endParaRPr lang="en-US" sz="1800" dirty="0"/>
          </a:p>
          <a:p>
            <a:pPr lvl="1">
              <a:buFont typeface="Arial" pitchFamily="34" charset="0"/>
              <a:buChar char="•"/>
            </a:pPr>
            <a:r>
              <a:rPr lang="en-US" sz="1800" dirty="0" smtClean="0"/>
              <a:t>Gives workers the ability </a:t>
            </a:r>
            <a:r>
              <a:rPr lang="en-US" sz="1800" dirty="0"/>
              <a:t>to view, scan, process and search for documents.</a:t>
            </a:r>
          </a:p>
          <a:p>
            <a:pPr lvl="1">
              <a:buFont typeface="Arial" pitchFamily="34" charset="0"/>
              <a:buChar char="•"/>
            </a:pPr>
            <a:endParaRPr lang="en-US" sz="1800" dirty="0"/>
          </a:p>
        </p:txBody>
      </p:sp>
      <p:sp>
        <p:nvSpPr>
          <p:cNvPr id="10" name="Content Placeholder 19"/>
          <p:cNvSpPr txBox="1">
            <a:spLocks/>
          </p:cNvSpPr>
          <p:nvPr/>
        </p:nvSpPr>
        <p:spPr>
          <a:xfrm>
            <a:off x="1600200" y="609600"/>
            <a:ext cx="7467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1: What is Imaging &gt; Enterprise Content Management </a:t>
            </a:r>
            <a:endParaRPr lang="en-US" dirty="0">
              <a:solidFill>
                <a:srgbClr val="002569"/>
              </a:solidFill>
            </a:endParaRPr>
          </a:p>
        </p:txBody>
      </p:sp>
    </p:spTree>
    <p:extLst>
      <p:ext uri="{BB962C8B-B14F-4D97-AF65-F5344CB8AC3E}">
        <p14:creationId xmlns:p14="http://schemas.microsoft.com/office/powerpoint/2010/main" val="42864069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50</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sp>
        <p:nvSpPr>
          <p:cNvPr id="6" name="Content Placeholder 7"/>
          <p:cNvSpPr>
            <a:spLocks noGrp="1"/>
          </p:cNvSpPr>
          <p:nvPr>
            <p:ph idx="1"/>
          </p:nvPr>
        </p:nvSpPr>
        <p:spPr>
          <a:xfrm>
            <a:off x="609600" y="1143000"/>
            <a:ext cx="7772400" cy="5105400"/>
          </a:xfrm>
        </p:spPr>
        <p:txBody>
          <a:bodyPr>
            <a:normAutofit/>
          </a:bodyPr>
          <a:lstStyle/>
          <a:p>
            <a:pPr marL="0" indent="0">
              <a:spcBef>
                <a:spcPts val="0"/>
              </a:spcBef>
              <a:buNone/>
            </a:pPr>
            <a:r>
              <a:rPr lang="en-US" sz="1800" dirty="0" smtClean="0"/>
              <a:t>Select </a:t>
            </a:r>
            <a:r>
              <a:rPr lang="en-US" sz="1800" dirty="0" err="1" smtClean="0"/>
              <a:t>ImageNow</a:t>
            </a:r>
            <a:r>
              <a:rPr lang="en-US" sz="1800" dirty="0" smtClean="0"/>
              <a:t> Printer from the Printer location.  Then click on the Print  button.</a:t>
            </a:r>
          </a:p>
        </p:txBody>
      </p:sp>
      <p:pic>
        <p:nvPicPr>
          <p:cNvPr id="3" name="Snagit_PPTECA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1676400"/>
            <a:ext cx="4104472" cy="4572000"/>
          </a:xfrm>
          <a:prstGeom prst="rect">
            <a:avLst/>
          </a:prstGeom>
        </p:spPr>
      </p:pic>
    </p:spTree>
    <p:extLst>
      <p:ext uri="{BB962C8B-B14F-4D97-AF65-F5344CB8AC3E}">
        <p14:creationId xmlns:p14="http://schemas.microsoft.com/office/powerpoint/2010/main" val="42641354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51</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sp>
        <p:nvSpPr>
          <p:cNvPr id="6" name="Content Placeholder 7"/>
          <p:cNvSpPr>
            <a:spLocks noGrp="1"/>
          </p:cNvSpPr>
          <p:nvPr>
            <p:ph idx="1"/>
          </p:nvPr>
        </p:nvSpPr>
        <p:spPr>
          <a:xfrm>
            <a:off x="609600" y="1143000"/>
            <a:ext cx="7772400" cy="5105400"/>
          </a:xfrm>
        </p:spPr>
        <p:txBody>
          <a:bodyPr>
            <a:normAutofit/>
          </a:bodyPr>
          <a:lstStyle/>
          <a:p>
            <a:pPr marL="0" indent="0">
              <a:spcBef>
                <a:spcPts val="0"/>
              </a:spcBef>
              <a:buNone/>
            </a:pPr>
            <a:r>
              <a:rPr lang="en-US" sz="1800" dirty="0" smtClean="0"/>
              <a:t>The </a:t>
            </a:r>
            <a:r>
              <a:rPr lang="en-US" sz="1800" dirty="0" err="1" smtClean="0"/>
              <a:t>ImageNow</a:t>
            </a:r>
            <a:r>
              <a:rPr lang="en-US" sz="1800" dirty="0" smtClean="0"/>
              <a:t> Print box will appear.  Select IN Printer-Case from the Capture Profile drop-down.  Then click on ‘Ok’.</a:t>
            </a:r>
          </a:p>
        </p:txBody>
      </p:sp>
      <p:pic>
        <p:nvPicPr>
          <p:cNvPr id="5" name="Snagit_PPTA0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571" y="1981200"/>
            <a:ext cx="4261924" cy="4343400"/>
          </a:xfrm>
          <a:prstGeom prst="rect">
            <a:avLst/>
          </a:prstGeom>
        </p:spPr>
      </p:pic>
      <p:pic>
        <p:nvPicPr>
          <p:cNvPr id="3074" name="Picture 2" descr="C:\Users\Rita\AppData\Local\Temp\SNAGHTMLe4ef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981200"/>
            <a:ext cx="393007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13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52</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sp>
        <p:nvSpPr>
          <p:cNvPr id="6" name="Content Placeholder 7"/>
          <p:cNvSpPr>
            <a:spLocks noGrp="1"/>
          </p:cNvSpPr>
          <p:nvPr>
            <p:ph idx="1"/>
          </p:nvPr>
        </p:nvSpPr>
        <p:spPr>
          <a:xfrm>
            <a:off x="609600" y="1143000"/>
            <a:ext cx="7772400" cy="5105400"/>
          </a:xfrm>
        </p:spPr>
        <p:txBody>
          <a:bodyPr>
            <a:normAutofit/>
          </a:bodyPr>
          <a:lstStyle/>
          <a:p>
            <a:pPr marL="0" indent="0">
              <a:spcBef>
                <a:spcPts val="0"/>
              </a:spcBef>
              <a:buNone/>
            </a:pPr>
            <a:r>
              <a:rPr lang="en-US" sz="1800" dirty="0" smtClean="0"/>
              <a:t>The Enter Received Date window will appear.  Enter the received date if it’s different and OK.</a:t>
            </a:r>
          </a:p>
          <a:p>
            <a:pPr marL="0" indent="0">
              <a:spcBef>
                <a:spcPts val="0"/>
              </a:spcBef>
              <a:buNone/>
            </a:pPr>
            <a:endParaRPr lang="en-US" sz="1800" dirty="0" smtClean="0"/>
          </a:p>
        </p:txBody>
      </p:sp>
      <p:pic>
        <p:nvPicPr>
          <p:cNvPr id="5" name="Snagit_PPTD91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748589"/>
            <a:ext cx="5486400" cy="4495573"/>
          </a:xfrm>
          <a:prstGeom prst="rect">
            <a:avLst/>
          </a:prstGeom>
        </p:spPr>
      </p:pic>
    </p:spTree>
    <p:extLst>
      <p:ext uri="{BB962C8B-B14F-4D97-AF65-F5344CB8AC3E}">
        <p14:creationId xmlns:p14="http://schemas.microsoft.com/office/powerpoint/2010/main" val="42641354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53</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sp>
        <p:nvSpPr>
          <p:cNvPr id="6" name="Content Placeholder 7"/>
          <p:cNvSpPr>
            <a:spLocks noGrp="1"/>
          </p:cNvSpPr>
          <p:nvPr>
            <p:ph idx="1"/>
          </p:nvPr>
        </p:nvSpPr>
        <p:spPr>
          <a:xfrm>
            <a:off x="304800" y="1143000"/>
            <a:ext cx="8229600" cy="5105400"/>
          </a:xfrm>
        </p:spPr>
        <p:txBody>
          <a:bodyPr>
            <a:normAutofit/>
          </a:bodyPr>
          <a:lstStyle/>
          <a:p>
            <a:pPr marL="0" indent="0">
              <a:spcBef>
                <a:spcPts val="0"/>
              </a:spcBef>
              <a:buNone/>
            </a:pPr>
            <a:r>
              <a:rPr lang="en-US" sz="1800" dirty="0" smtClean="0"/>
              <a:t>The Proposed Keys window will appear. </a:t>
            </a:r>
          </a:p>
          <a:p>
            <a:pPr marL="0" indent="0">
              <a:spcBef>
                <a:spcPts val="0"/>
              </a:spcBef>
              <a:buNone/>
            </a:pPr>
            <a:r>
              <a:rPr lang="en-US" sz="1800" dirty="0" smtClean="0"/>
              <a:t>You will validate the Case Number and Case Name from the KEES Case Summary page. </a:t>
            </a:r>
          </a:p>
        </p:txBody>
      </p:sp>
      <p:pic>
        <p:nvPicPr>
          <p:cNvPr id="2" name="Snagit_PPT6A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876569"/>
            <a:ext cx="6096000" cy="4441505"/>
          </a:xfrm>
          <a:prstGeom prst="rect">
            <a:avLst/>
          </a:prstGeom>
        </p:spPr>
      </p:pic>
    </p:spTree>
    <p:extLst>
      <p:ext uri="{BB962C8B-B14F-4D97-AF65-F5344CB8AC3E}">
        <p14:creationId xmlns:p14="http://schemas.microsoft.com/office/powerpoint/2010/main" val="42641354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54</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Lesson 4: Document Processing &gt; Capture Profiles</a:t>
            </a:r>
            <a:endParaRPr lang="en-US" dirty="0">
              <a:solidFill>
                <a:srgbClr val="FF0000"/>
              </a:solidFill>
            </a:endParaRPr>
          </a:p>
        </p:txBody>
      </p:sp>
      <p:sp>
        <p:nvSpPr>
          <p:cNvPr id="6" name="Content Placeholder 7"/>
          <p:cNvSpPr>
            <a:spLocks noGrp="1"/>
          </p:cNvSpPr>
          <p:nvPr>
            <p:ph idx="1"/>
          </p:nvPr>
        </p:nvSpPr>
        <p:spPr>
          <a:xfrm>
            <a:off x="609600" y="1143000"/>
            <a:ext cx="7772400" cy="5105400"/>
          </a:xfrm>
        </p:spPr>
        <p:txBody>
          <a:bodyPr>
            <a:normAutofit/>
          </a:bodyPr>
          <a:lstStyle/>
          <a:p>
            <a:pPr marL="0" indent="0">
              <a:spcBef>
                <a:spcPts val="0"/>
              </a:spcBef>
              <a:buNone/>
            </a:pPr>
            <a:r>
              <a:rPr lang="en-US" sz="1800" dirty="0" smtClean="0"/>
              <a:t>Then you will select a document type and click the Capture button.</a:t>
            </a:r>
          </a:p>
        </p:txBody>
      </p:sp>
      <p:pic>
        <p:nvPicPr>
          <p:cNvPr id="2" name="Snagit_PPT5F9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524000"/>
            <a:ext cx="4648199" cy="4716455"/>
          </a:xfrm>
          <a:prstGeom prst="rect">
            <a:avLst/>
          </a:prstGeom>
        </p:spPr>
      </p:pic>
      <p:pic>
        <p:nvPicPr>
          <p:cNvPr id="3" name="Snagit_PPTCFC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299" y="1524000"/>
            <a:ext cx="3657600" cy="4332694"/>
          </a:xfrm>
          <a:prstGeom prst="rect">
            <a:avLst/>
          </a:prstGeom>
        </p:spPr>
      </p:pic>
    </p:spTree>
    <p:extLst>
      <p:ext uri="{BB962C8B-B14F-4D97-AF65-F5344CB8AC3E}">
        <p14:creationId xmlns:p14="http://schemas.microsoft.com/office/powerpoint/2010/main" val="426413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55</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Lesson 4: Document Processing &gt; Capture Profiles</a:t>
            </a:r>
            <a:endParaRPr lang="en-US" dirty="0">
              <a:solidFill>
                <a:srgbClr val="FF0000"/>
              </a:solidFill>
            </a:endParaRPr>
          </a:p>
        </p:txBody>
      </p:sp>
      <p:sp>
        <p:nvSpPr>
          <p:cNvPr id="6" name="Content Placeholder 7"/>
          <p:cNvSpPr>
            <a:spLocks noGrp="1"/>
          </p:cNvSpPr>
          <p:nvPr>
            <p:ph idx="1"/>
          </p:nvPr>
        </p:nvSpPr>
        <p:spPr>
          <a:xfrm>
            <a:off x="609600" y="1143000"/>
            <a:ext cx="7772400" cy="5105400"/>
          </a:xfrm>
        </p:spPr>
        <p:txBody>
          <a:bodyPr>
            <a:normAutofit/>
          </a:bodyPr>
          <a:lstStyle/>
          <a:p>
            <a:pPr marL="0" indent="0">
              <a:spcBef>
                <a:spcPts val="0"/>
              </a:spcBef>
              <a:buNone/>
            </a:pPr>
            <a:r>
              <a:rPr lang="en-US" sz="1800" dirty="0" smtClean="0"/>
              <a:t>The </a:t>
            </a:r>
            <a:r>
              <a:rPr lang="en-US" sz="1800" dirty="0" err="1" smtClean="0"/>
              <a:t>ImageNow</a:t>
            </a:r>
            <a:r>
              <a:rPr lang="en-US" sz="1800" dirty="0" smtClean="0"/>
              <a:t> Viewer window will appear with your attachment showing.</a:t>
            </a:r>
          </a:p>
        </p:txBody>
      </p:sp>
      <p:pic>
        <p:nvPicPr>
          <p:cNvPr id="2" name="Snagit_PPTC2E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600199"/>
            <a:ext cx="5638800" cy="4706691"/>
          </a:xfrm>
          <a:prstGeom prst="rect">
            <a:avLst/>
          </a:prstGeom>
        </p:spPr>
      </p:pic>
    </p:spTree>
    <p:extLst>
      <p:ext uri="{BB962C8B-B14F-4D97-AF65-F5344CB8AC3E}">
        <p14:creationId xmlns:p14="http://schemas.microsoft.com/office/powerpoint/2010/main" val="42641354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56</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Processing &gt; Capture Profiles</a:t>
            </a:r>
            <a:endParaRPr lang="en-US" dirty="0">
              <a:solidFill>
                <a:srgbClr val="002569"/>
              </a:solidFill>
            </a:endParaRPr>
          </a:p>
        </p:txBody>
      </p:sp>
      <p:sp>
        <p:nvSpPr>
          <p:cNvPr id="6" name="Content Placeholder 7"/>
          <p:cNvSpPr>
            <a:spLocks noGrp="1"/>
          </p:cNvSpPr>
          <p:nvPr>
            <p:ph idx="1"/>
          </p:nvPr>
        </p:nvSpPr>
        <p:spPr>
          <a:xfrm>
            <a:off x="609600" y="1143000"/>
            <a:ext cx="7772400" cy="5105400"/>
          </a:xfrm>
        </p:spPr>
        <p:txBody>
          <a:bodyPr>
            <a:normAutofit/>
          </a:bodyPr>
          <a:lstStyle/>
          <a:p>
            <a:pPr marL="0" indent="0">
              <a:spcBef>
                <a:spcPts val="0"/>
              </a:spcBef>
              <a:buNone/>
            </a:pPr>
            <a:r>
              <a:rPr lang="en-US" sz="1800" dirty="0" smtClean="0"/>
              <a:t>Click the “Submit” button.    The </a:t>
            </a:r>
            <a:r>
              <a:rPr lang="en-US" sz="1800" dirty="0" err="1" smtClean="0"/>
              <a:t>ImageNow</a:t>
            </a:r>
            <a:r>
              <a:rPr lang="en-US" sz="1800" dirty="0" smtClean="0"/>
              <a:t> Viewer will close and the document will be indexed to the appropriate case number.</a:t>
            </a:r>
          </a:p>
        </p:txBody>
      </p:sp>
      <p:pic>
        <p:nvPicPr>
          <p:cNvPr id="2" name="Snagit_PPTC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828800"/>
            <a:ext cx="5294854" cy="4419600"/>
          </a:xfrm>
          <a:prstGeom prst="rect">
            <a:avLst/>
          </a:prstGeom>
        </p:spPr>
      </p:pic>
    </p:spTree>
    <p:extLst>
      <p:ext uri="{BB962C8B-B14F-4D97-AF65-F5344CB8AC3E}">
        <p14:creationId xmlns:p14="http://schemas.microsoft.com/office/powerpoint/2010/main" val="42641354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57</a:t>
            </a:fld>
            <a:endParaRPr lang="en-US" dirty="0"/>
          </a:p>
        </p:txBody>
      </p:sp>
      <p:sp>
        <p:nvSpPr>
          <p:cNvPr id="5"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4: Document Management &gt; Summary</a:t>
            </a:r>
            <a:endParaRPr lang="en-US" dirty="0">
              <a:solidFill>
                <a:srgbClr val="002569"/>
              </a:solidFill>
            </a:endParaRPr>
          </a:p>
        </p:txBody>
      </p:sp>
      <p:sp>
        <p:nvSpPr>
          <p:cNvPr id="7" name="Content Placeholder 7"/>
          <p:cNvSpPr txBox="1">
            <a:spLocks/>
          </p:cNvSpPr>
          <p:nvPr/>
        </p:nvSpPr>
        <p:spPr>
          <a:xfrm>
            <a:off x="609600" y="1828800"/>
            <a:ext cx="5029200" cy="3505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In Lesson 4, you learned:</a:t>
            </a:r>
          </a:p>
          <a:p>
            <a:pPr hangingPunct="0"/>
            <a:r>
              <a:rPr lang="en-US" sz="1800" dirty="0" smtClean="0"/>
              <a:t>Imaging processes and definitions</a:t>
            </a:r>
          </a:p>
          <a:p>
            <a:pPr hangingPunct="0"/>
            <a:r>
              <a:rPr lang="en-US" sz="1800" dirty="0" smtClean="0"/>
              <a:t>Two ways to capture documents</a:t>
            </a:r>
          </a:p>
          <a:p>
            <a:pPr hangingPunct="0"/>
            <a:r>
              <a:rPr lang="en-US" sz="1800" dirty="0" smtClean="0"/>
              <a:t>DCF capture profiles to be used for Phase 2</a:t>
            </a:r>
          </a:p>
          <a:p>
            <a:pPr hangingPunct="0"/>
            <a:r>
              <a:rPr lang="en-US" sz="1800" dirty="0" smtClean="0"/>
              <a:t>The steps used for IN Printer </a:t>
            </a:r>
          </a:p>
          <a:p>
            <a:pPr hangingPunct="0"/>
            <a:endParaRPr lang="en-US" sz="2200" dirty="0" smtClean="0"/>
          </a:p>
          <a:p>
            <a:pPr marL="0" indent="0">
              <a:buFont typeface="Arial" pitchFamily="34" charset="0"/>
              <a:buNone/>
            </a:pPr>
            <a:endParaRPr lang="en-US" sz="2200" dirty="0" smtClean="0"/>
          </a:p>
          <a:p>
            <a:endParaRPr lang="en-US" sz="2200" dirty="0"/>
          </a:p>
        </p:txBody>
      </p:sp>
      <p:sp>
        <p:nvSpPr>
          <p:cNvPr id="8" name="Title 6"/>
          <p:cNvSpPr txBox="1">
            <a:spLocks/>
          </p:cNvSpPr>
          <p:nvPr/>
        </p:nvSpPr>
        <p:spPr>
          <a:xfrm>
            <a:off x="1600200" y="152400"/>
            <a:ext cx="7086600" cy="487680"/>
          </a:xfrm>
          <a:prstGeom prst="rect">
            <a:avLst/>
          </a:prstGeom>
        </p:spPr>
        <p:txBody>
          <a:bodyPr>
            <a:normAutofit/>
          </a:bodyPr>
          <a:lstStyle>
            <a:lvl1pPr algn="ctr" defTabSz="914400" rtl="0" eaLnBrk="1" latinLnBrk="0" hangingPunct="1">
              <a:spcBef>
                <a:spcPct val="0"/>
              </a:spcBef>
              <a:buNone/>
              <a:defRPr sz="2400" b="1" kern="1200">
                <a:solidFill>
                  <a:schemeClr val="tx2"/>
                </a:solidFill>
                <a:latin typeface="Arial" pitchFamily="34" charset="0"/>
                <a:ea typeface="+mj-ea"/>
                <a:cs typeface="Arial" pitchFamily="34" charset="0"/>
              </a:defRPr>
            </a:lvl1pPr>
          </a:lstStyle>
          <a:p>
            <a:pPr algn="l"/>
            <a:r>
              <a:rPr lang="en-US" dirty="0" smtClean="0">
                <a:solidFill>
                  <a:srgbClr val="002569"/>
                </a:solidFill>
              </a:rPr>
              <a:t>Imaging: DCF</a:t>
            </a:r>
            <a:endParaRPr lang="en-US" dirty="0">
              <a:solidFill>
                <a:srgbClr val="002569"/>
              </a:solidFill>
            </a:endParaRPr>
          </a:p>
        </p:txBody>
      </p:sp>
    </p:spTree>
    <p:extLst>
      <p:ext uri="{BB962C8B-B14F-4D97-AF65-F5344CB8AC3E}">
        <p14:creationId xmlns:p14="http://schemas.microsoft.com/office/powerpoint/2010/main" val="5430788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8B7E1D-52E2-4F04-9DFE-B1650792F521}" type="slidenum">
              <a:rPr lang="en-US" smtClean="0"/>
              <a:pPr/>
              <a:t>58</a:t>
            </a:fld>
            <a:endParaRPr lang="en-US" dirty="0"/>
          </a:p>
        </p:txBody>
      </p:sp>
      <p:sp>
        <p:nvSpPr>
          <p:cNvPr id="5" name="Content Placeholder 5"/>
          <p:cNvSpPr txBox="1">
            <a:spLocks/>
          </p:cNvSpPr>
          <p:nvPr/>
        </p:nvSpPr>
        <p:spPr>
          <a:xfrm>
            <a:off x="990600" y="1981200"/>
            <a:ext cx="5257800"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Lesson 1: What is Imaging?</a:t>
            </a:r>
          </a:p>
          <a:p>
            <a:r>
              <a:rPr lang="en-US" sz="1800" dirty="0" smtClean="0"/>
              <a:t>Lesson 2: Sorting Documents</a:t>
            </a:r>
          </a:p>
          <a:p>
            <a:r>
              <a:rPr lang="en-US" sz="1800" dirty="0" smtClean="0"/>
              <a:t>Lesson 3: ImageNow Fundamentals</a:t>
            </a:r>
          </a:p>
          <a:p>
            <a:r>
              <a:rPr lang="en-US" sz="1800" dirty="0" smtClean="0"/>
              <a:t>Lesson 4: Document Processing</a:t>
            </a:r>
          </a:p>
          <a:p>
            <a:r>
              <a:rPr lang="en-US" sz="1800" b="1" dirty="0" smtClean="0"/>
              <a:t>Lesson 5: Document Management</a:t>
            </a:r>
          </a:p>
          <a:p>
            <a:r>
              <a:rPr lang="en-US" sz="1800" dirty="0" smtClean="0"/>
              <a:t>Lesson 6: Troubleshooting </a:t>
            </a:r>
          </a:p>
          <a:p>
            <a:pPr marL="0" indent="0">
              <a:buNone/>
            </a:pPr>
            <a:endParaRPr lang="en-US" sz="2400" dirty="0"/>
          </a:p>
        </p:txBody>
      </p:sp>
      <p:sp>
        <p:nvSpPr>
          <p:cNvPr id="7"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Agenda</a:t>
            </a:r>
            <a:endParaRPr lang="en-US" dirty="0">
              <a:solidFill>
                <a:srgbClr val="002569"/>
              </a:solidFill>
            </a:endParaRPr>
          </a:p>
        </p:txBody>
      </p:sp>
      <p:sp>
        <p:nvSpPr>
          <p:cNvPr id="9"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Tree>
    <p:extLst>
      <p:ext uri="{BB962C8B-B14F-4D97-AF65-F5344CB8AC3E}">
        <p14:creationId xmlns:p14="http://schemas.microsoft.com/office/powerpoint/2010/main" val="35675973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8" name="Content Placeholder 7"/>
          <p:cNvSpPr>
            <a:spLocks noGrp="1"/>
          </p:cNvSpPr>
          <p:nvPr>
            <p:ph idx="1"/>
          </p:nvPr>
        </p:nvSpPr>
        <p:spPr>
          <a:xfrm>
            <a:off x="457200" y="1371600"/>
            <a:ext cx="8001000" cy="1219200"/>
          </a:xfrm>
        </p:spPr>
        <p:txBody>
          <a:bodyPr>
            <a:normAutofit/>
          </a:bodyPr>
          <a:lstStyle/>
          <a:p>
            <a:pPr marL="0" indent="0">
              <a:buNone/>
            </a:pPr>
            <a:r>
              <a:rPr lang="en-US" sz="1800" dirty="0"/>
              <a:t>This lesson will walk through the process of retrieving a </a:t>
            </a:r>
            <a:r>
              <a:rPr lang="en-US" sz="1800" dirty="0" smtClean="0"/>
              <a:t>Document. After which, we will look at splitting and copying documents as well as indexing at the Person Level.</a:t>
            </a:r>
            <a:endParaRPr lang="en-US" sz="1800" dirty="0"/>
          </a:p>
          <a:p>
            <a:endParaRPr lang="en-US" sz="2200" dirty="0"/>
          </a:p>
        </p:txBody>
      </p:sp>
      <p:sp>
        <p:nvSpPr>
          <p:cNvPr id="9" name="Slide Number Placeholder 8"/>
          <p:cNvSpPr>
            <a:spLocks noGrp="1"/>
          </p:cNvSpPr>
          <p:nvPr>
            <p:ph type="sldNum" sz="quarter" idx="12"/>
          </p:nvPr>
        </p:nvSpPr>
        <p:spPr/>
        <p:txBody>
          <a:bodyPr/>
          <a:lstStyle/>
          <a:p>
            <a:fld id="{908B7E1D-52E2-4F04-9DFE-B1650792F521}" type="slidenum">
              <a:rPr lang="en-US" smtClean="0"/>
              <a:t>59</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Introduction</a:t>
            </a:r>
            <a:endParaRPr lang="en-US" dirty="0">
              <a:solidFill>
                <a:srgbClr val="002569"/>
              </a:solidFill>
            </a:endParaRPr>
          </a:p>
        </p:txBody>
      </p:sp>
      <p:sp>
        <p:nvSpPr>
          <p:cNvPr id="6" name="Content Placeholder 7"/>
          <p:cNvSpPr txBox="1">
            <a:spLocks/>
          </p:cNvSpPr>
          <p:nvPr/>
        </p:nvSpPr>
        <p:spPr>
          <a:xfrm>
            <a:off x="2514600" y="2819400"/>
            <a:ext cx="6248400" cy="2667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After completing this lesson, you be able to:</a:t>
            </a:r>
          </a:p>
          <a:p>
            <a:pPr lvl="0"/>
            <a:r>
              <a:rPr lang="en-US" sz="1800" dirty="0" smtClean="0"/>
              <a:t>Retrieve a document</a:t>
            </a:r>
            <a:endParaRPr lang="en-US" sz="1800" dirty="0"/>
          </a:p>
          <a:p>
            <a:pPr lvl="0"/>
            <a:r>
              <a:rPr lang="en-US" sz="1800" dirty="0" smtClean="0"/>
              <a:t>Split and copy a document</a:t>
            </a:r>
          </a:p>
          <a:p>
            <a:pPr lvl="0"/>
            <a:r>
              <a:rPr lang="en-US" sz="1800" dirty="0" smtClean="0"/>
              <a:t>Index a document to the Person Level</a:t>
            </a:r>
          </a:p>
          <a:p>
            <a:pPr lvl="0"/>
            <a:r>
              <a:rPr lang="en-US" sz="1800" dirty="0" smtClean="0"/>
              <a:t>Re-Index a DCF Non-Medical document to the correct case and document type</a:t>
            </a:r>
            <a:endParaRPr lang="en-US" sz="1800" dirty="0"/>
          </a:p>
          <a:p>
            <a:pPr hangingPunct="0"/>
            <a:endParaRPr lang="en-US" sz="2200" dirty="0" smtClean="0"/>
          </a:p>
          <a:p>
            <a:pPr hangingPunct="0"/>
            <a:endParaRPr lang="en-US" sz="2200" dirty="0" smtClean="0"/>
          </a:p>
          <a:p>
            <a:pPr marL="0" indent="0">
              <a:buFont typeface="Arial" pitchFamily="34" charset="0"/>
              <a:buNone/>
            </a:pPr>
            <a:endParaRPr lang="en-US" sz="2200" dirty="0" smtClean="0"/>
          </a:p>
          <a:p>
            <a:endParaRPr lang="en-US" sz="2200" dirty="0"/>
          </a:p>
        </p:txBody>
      </p:sp>
    </p:spTree>
    <p:extLst>
      <p:ext uri="{BB962C8B-B14F-4D97-AF65-F5344CB8AC3E}">
        <p14:creationId xmlns:p14="http://schemas.microsoft.com/office/powerpoint/2010/main" val="1315913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p of Kansas with Clickable Areas for Coun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683904"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6</a:t>
            </a:fld>
            <a:endParaRPr lang="en-US" dirty="0">
              <a:solidFill>
                <a:prstClr val="white"/>
              </a:solidFill>
            </a:endParaRPr>
          </a:p>
        </p:txBody>
      </p:sp>
      <p:sp>
        <p:nvSpPr>
          <p:cNvPr id="9" name="Subtitle 2"/>
          <p:cNvSpPr txBox="1">
            <a:spLocks/>
          </p:cNvSpPr>
          <p:nvPr/>
        </p:nvSpPr>
        <p:spPr>
          <a:xfrm>
            <a:off x="152400" y="5165035"/>
            <a:ext cx="4724400"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pitchFamily="34" charset="0"/>
              <a:buChar char="•"/>
            </a:pPr>
            <a:r>
              <a:rPr lang="en-US" sz="1800" dirty="0" smtClean="0"/>
              <a:t>Statewide Access</a:t>
            </a:r>
          </a:p>
          <a:p>
            <a:pPr lvl="1">
              <a:buFont typeface="Arial" pitchFamily="34" charset="0"/>
              <a:buChar char="•"/>
            </a:pPr>
            <a:r>
              <a:rPr lang="en-US" sz="1800" dirty="0" smtClean="0"/>
              <a:t>Real-time access to Case File</a:t>
            </a:r>
          </a:p>
          <a:p>
            <a:pPr lvl="1">
              <a:buFont typeface="Arial" pitchFamily="34" charset="0"/>
              <a:buChar char="•"/>
            </a:pPr>
            <a:endParaRPr lang="en-US" sz="2200" dirty="0"/>
          </a:p>
        </p:txBody>
      </p:sp>
      <p:sp>
        <p:nvSpPr>
          <p:cNvPr id="10"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11"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1: What </a:t>
            </a:r>
            <a:r>
              <a:rPr lang="en-US" dirty="0">
                <a:solidFill>
                  <a:srgbClr val="002569"/>
                </a:solidFill>
              </a:rPr>
              <a:t>I</a:t>
            </a:r>
            <a:r>
              <a:rPr lang="en-US" dirty="0" smtClean="0">
                <a:solidFill>
                  <a:srgbClr val="002569"/>
                </a:solidFill>
              </a:rPr>
              <a:t>s Imaging? &gt; Advantages</a:t>
            </a:r>
            <a:endParaRPr lang="en-US" dirty="0">
              <a:solidFill>
                <a:srgbClr val="002569"/>
              </a:solidFill>
            </a:endParaRPr>
          </a:p>
        </p:txBody>
      </p:sp>
      <p:sp>
        <p:nvSpPr>
          <p:cNvPr id="12" name="Subtitle 2"/>
          <p:cNvSpPr txBox="1">
            <a:spLocks/>
          </p:cNvSpPr>
          <p:nvPr/>
        </p:nvSpPr>
        <p:spPr>
          <a:xfrm>
            <a:off x="4535752" y="5160397"/>
            <a:ext cx="4303448" cy="8832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pitchFamily="34" charset="0"/>
              <a:buChar char="•"/>
            </a:pPr>
            <a:r>
              <a:rPr lang="en-US" sz="1800" dirty="0" smtClean="0"/>
              <a:t>Streamlines ICTs</a:t>
            </a:r>
          </a:p>
          <a:p>
            <a:pPr lvl="1">
              <a:buFont typeface="Arial" pitchFamily="34" charset="0"/>
              <a:buChar char="•"/>
            </a:pPr>
            <a:r>
              <a:rPr lang="en-US" sz="1800" dirty="0" smtClean="0"/>
              <a:t>Cross Program Case Files</a:t>
            </a:r>
          </a:p>
          <a:p>
            <a:pPr lvl="1">
              <a:buFont typeface="Arial" pitchFamily="34" charset="0"/>
              <a:buChar char="•"/>
            </a:pPr>
            <a:endParaRPr lang="en-US" sz="2200" dirty="0"/>
          </a:p>
        </p:txBody>
      </p:sp>
    </p:spTree>
    <p:extLst>
      <p:ext uri="{BB962C8B-B14F-4D97-AF65-F5344CB8AC3E}">
        <p14:creationId xmlns:p14="http://schemas.microsoft.com/office/powerpoint/2010/main" val="4168691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60</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a:t>
            </a:r>
            <a:r>
              <a:rPr lang="en-US" dirty="0">
                <a:solidFill>
                  <a:srgbClr val="002569"/>
                </a:solidFill>
              </a:rPr>
              <a:t>5: Document Management &gt; Retrieval in KEES </a:t>
            </a:r>
          </a:p>
        </p:txBody>
      </p:sp>
      <p:sp>
        <p:nvSpPr>
          <p:cNvPr id="6" name="Content Placeholder 7"/>
          <p:cNvSpPr>
            <a:spLocks noGrp="1"/>
          </p:cNvSpPr>
          <p:nvPr>
            <p:ph idx="1"/>
          </p:nvPr>
        </p:nvSpPr>
        <p:spPr>
          <a:xfrm>
            <a:off x="609600" y="1143000"/>
            <a:ext cx="7772400" cy="2057400"/>
          </a:xfrm>
        </p:spPr>
        <p:txBody>
          <a:bodyPr>
            <a:normAutofit/>
          </a:bodyPr>
          <a:lstStyle/>
          <a:p>
            <a:pPr marL="0" lvl="0" indent="0">
              <a:spcBef>
                <a:spcPts val="0"/>
              </a:spcBef>
              <a:buNone/>
            </a:pPr>
            <a:r>
              <a:rPr lang="en-US" sz="1800" dirty="0"/>
              <a:t>Document Retrieval</a:t>
            </a:r>
          </a:p>
          <a:p>
            <a:pPr lvl="1">
              <a:spcBef>
                <a:spcPts val="0"/>
              </a:spcBef>
            </a:pPr>
            <a:r>
              <a:rPr lang="en-US" sz="1800" dirty="0" smtClean="0"/>
              <a:t>The </a:t>
            </a:r>
            <a:r>
              <a:rPr lang="en-US" sz="1800" dirty="0" err="1" smtClean="0"/>
              <a:t>ImageNow</a:t>
            </a:r>
            <a:r>
              <a:rPr lang="en-US" sz="1800" dirty="0" smtClean="0"/>
              <a:t> Solution </a:t>
            </a:r>
            <a:r>
              <a:rPr lang="en-US" sz="1800" dirty="0"/>
              <a:t>utilizes the index values associated to the image to retrieve the correct document(s</a:t>
            </a:r>
            <a:r>
              <a:rPr lang="en-US" sz="1800" dirty="0" smtClean="0"/>
              <a:t>)</a:t>
            </a:r>
            <a:endParaRPr lang="en-US" sz="1800" dirty="0"/>
          </a:p>
          <a:p>
            <a:pPr lvl="1">
              <a:spcBef>
                <a:spcPts val="0"/>
              </a:spcBef>
            </a:pPr>
            <a:r>
              <a:rPr lang="en-US" sz="1800" dirty="0" smtClean="0"/>
              <a:t>Two Ways to Retrieve documents </a:t>
            </a:r>
            <a:endParaRPr lang="en-US" sz="1800" dirty="0"/>
          </a:p>
          <a:p>
            <a:pPr lvl="2">
              <a:spcBef>
                <a:spcPts val="0"/>
              </a:spcBef>
            </a:pPr>
            <a:r>
              <a:rPr lang="en-US" sz="1800" dirty="0" smtClean="0"/>
              <a:t>By selecting </a:t>
            </a:r>
            <a:r>
              <a:rPr lang="en-US" sz="1800" dirty="0"/>
              <a:t>the </a:t>
            </a:r>
            <a:r>
              <a:rPr lang="en-US" sz="1800" b="1" dirty="0"/>
              <a:t>Images</a:t>
            </a:r>
            <a:r>
              <a:rPr lang="en-US" sz="1800" dirty="0"/>
              <a:t> button on the </a:t>
            </a:r>
            <a:r>
              <a:rPr lang="en-US" sz="1800" dirty="0" smtClean="0"/>
              <a:t>certain KEES pages</a:t>
            </a:r>
            <a:endParaRPr lang="en-US" sz="1800" dirty="0"/>
          </a:p>
          <a:p>
            <a:pPr lvl="2">
              <a:spcBef>
                <a:spcPts val="0"/>
              </a:spcBef>
            </a:pPr>
            <a:r>
              <a:rPr lang="en-US" sz="1800" dirty="0" smtClean="0"/>
              <a:t>By using the </a:t>
            </a:r>
            <a:r>
              <a:rPr lang="en-US" sz="1800" dirty="0" err="1" smtClean="0"/>
              <a:t>ImageNow</a:t>
            </a:r>
            <a:r>
              <a:rPr lang="en-US" sz="1800" dirty="0" smtClean="0"/>
              <a:t> Explorer</a:t>
            </a:r>
          </a:p>
          <a:p>
            <a:pPr marL="457200" lvl="1" indent="0">
              <a:spcBef>
                <a:spcPts val="0"/>
              </a:spcBef>
              <a:buNone/>
            </a:pPr>
            <a:endParaRPr lang="en-US" sz="1800" dirty="0"/>
          </a:p>
          <a:p>
            <a:pPr marL="457200" lvl="1" indent="0">
              <a:spcBef>
                <a:spcPts val="0"/>
              </a:spcBef>
              <a:buNone/>
            </a:pPr>
            <a:endParaRPr lang="en-US" sz="1800" dirty="0" smtClean="0"/>
          </a:p>
          <a:p>
            <a:pPr marL="0" indent="0">
              <a:buNone/>
            </a:pPr>
            <a:endParaRPr lang="en-US" sz="1800" dirty="0" smtClean="0"/>
          </a:p>
          <a:p>
            <a:endParaRPr lang="en-US" sz="1800" dirty="0"/>
          </a:p>
        </p:txBody>
      </p:sp>
      <p:pic>
        <p:nvPicPr>
          <p:cNvPr id="3" name="Snagit_PPT180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048000"/>
            <a:ext cx="5943600" cy="3259837"/>
          </a:xfrm>
          <a:prstGeom prst="rect">
            <a:avLst/>
          </a:prstGeom>
        </p:spPr>
      </p:pic>
    </p:spTree>
    <p:extLst>
      <p:ext uri="{BB962C8B-B14F-4D97-AF65-F5344CB8AC3E}">
        <p14:creationId xmlns:p14="http://schemas.microsoft.com/office/powerpoint/2010/main" val="38568572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8B7E1D-52E2-4F04-9DFE-B1650792F521}" type="slidenum">
              <a:rPr lang="en-US" smtClean="0"/>
              <a:t>61</a:t>
            </a:fld>
            <a:endParaRPr lang="en-US" dirty="0"/>
          </a:p>
        </p:txBody>
      </p:sp>
      <p:sp>
        <p:nvSpPr>
          <p:cNvPr id="11" name="Title 6"/>
          <p:cNvSpPr>
            <a:spLocks noGrp="1"/>
          </p:cNvSpPr>
          <p:nvPr>
            <p:ph type="title"/>
          </p:nvPr>
        </p:nvSpPr>
        <p:spPr>
          <a:xfrm>
            <a:off x="1600200" y="76200"/>
            <a:ext cx="7086600" cy="563562"/>
          </a:xfrm>
        </p:spPr>
        <p:txBody>
          <a:bodyPr>
            <a:normAutofit/>
          </a:bodyPr>
          <a:lstStyle/>
          <a:p>
            <a:r>
              <a:rPr lang="en-US" dirty="0" smtClean="0">
                <a:solidFill>
                  <a:srgbClr val="002569"/>
                </a:solidFill>
              </a:rPr>
              <a:t>Imaging: DCF</a:t>
            </a:r>
            <a:endParaRPr lang="en-US" dirty="0">
              <a:solidFill>
                <a:srgbClr val="002569"/>
              </a:solidFill>
            </a:endParaRPr>
          </a:p>
        </p:txBody>
      </p:sp>
      <p:sp>
        <p:nvSpPr>
          <p:cNvPr id="12"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Retrieval in KEES</a:t>
            </a:r>
            <a:endParaRPr lang="en-US" dirty="0">
              <a:solidFill>
                <a:srgbClr val="002569"/>
              </a:solidFill>
            </a:endParaRPr>
          </a:p>
        </p:txBody>
      </p:sp>
      <p:sp>
        <p:nvSpPr>
          <p:cNvPr id="7" name="Content Placeholder 7"/>
          <p:cNvSpPr txBox="1">
            <a:spLocks/>
          </p:cNvSpPr>
          <p:nvPr/>
        </p:nvSpPr>
        <p:spPr>
          <a:xfrm>
            <a:off x="228600" y="1143000"/>
            <a:ext cx="8686800" cy="1828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spcBef>
                <a:spcPts val="0"/>
              </a:spcBef>
              <a:buFont typeface="Arial" pitchFamily="34" charset="0"/>
              <a:buNone/>
            </a:pPr>
            <a:endParaRPr lang="en-US" sz="1800" dirty="0" smtClean="0"/>
          </a:p>
          <a:p>
            <a:pPr marL="457200" lvl="1" indent="0">
              <a:spcBef>
                <a:spcPts val="0"/>
              </a:spcBef>
              <a:buFont typeface="Arial" pitchFamily="34" charset="0"/>
              <a:buNone/>
            </a:pPr>
            <a:endParaRPr lang="en-US" sz="1800" dirty="0" smtClean="0"/>
          </a:p>
          <a:p>
            <a:pPr marL="0" indent="0">
              <a:buFont typeface="Arial" pitchFamily="34" charset="0"/>
              <a:buNone/>
            </a:pPr>
            <a:endParaRPr lang="en-US" sz="1800" dirty="0" smtClean="0"/>
          </a:p>
          <a:p>
            <a:endParaRPr lang="en-US" sz="1800" dirty="0"/>
          </a:p>
        </p:txBody>
      </p:sp>
      <p:sp>
        <p:nvSpPr>
          <p:cNvPr id="8" name="Content Placeholder 7"/>
          <p:cNvSpPr txBox="1">
            <a:spLocks/>
          </p:cNvSpPr>
          <p:nvPr/>
        </p:nvSpPr>
        <p:spPr>
          <a:xfrm>
            <a:off x="685800" y="1219200"/>
            <a:ext cx="7543800" cy="762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1900" dirty="0" smtClean="0"/>
              <a:t>Once you click on the Images Button in KEES, the following pop-up window may appear. </a:t>
            </a:r>
            <a:endParaRPr lang="en-US" sz="1800" dirty="0" smtClean="0"/>
          </a:p>
          <a:p>
            <a:pPr marL="457200" lvl="1" indent="0">
              <a:spcBef>
                <a:spcPts val="0"/>
              </a:spcBef>
              <a:buFont typeface="Arial" pitchFamily="34" charset="0"/>
              <a:buNone/>
            </a:pPr>
            <a:endParaRPr lang="en-US" sz="1800" dirty="0" smtClean="0"/>
          </a:p>
          <a:p>
            <a:pPr marL="457200" lvl="1" indent="0">
              <a:spcBef>
                <a:spcPts val="0"/>
              </a:spcBef>
              <a:buFont typeface="Arial" pitchFamily="34" charset="0"/>
              <a:buNone/>
            </a:pPr>
            <a:endParaRPr lang="en-US" sz="1800" dirty="0" smtClean="0"/>
          </a:p>
          <a:p>
            <a:pPr marL="0" indent="0">
              <a:buFont typeface="Arial" pitchFamily="34" charset="0"/>
              <a:buNone/>
            </a:pPr>
            <a:endParaRPr lang="en-US" sz="1800" dirty="0" smtClean="0"/>
          </a:p>
          <a:p>
            <a:endParaRPr lang="en-US" sz="1800" dirty="0"/>
          </a:p>
        </p:txBody>
      </p:sp>
      <p:pic>
        <p:nvPicPr>
          <p:cNvPr id="1026" name="Picture 2" descr="C:\Users\Rita\AppData\Local\Temp\SNAGHTMLc4c42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987" y="2133600"/>
            <a:ext cx="4543425" cy="280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659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8B7E1D-52E2-4F04-9DFE-B1650792F521}" type="slidenum">
              <a:rPr lang="en-US" smtClean="0"/>
              <a:t>62</a:t>
            </a:fld>
            <a:endParaRPr lang="en-US" dirty="0"/>
          </a:p>
        </p:txBody>
      </p:sp>
      <p:sp>
        <p:nvSpPr>
          <p:cNvPr id="11" name="Title 6"/>
          <p:cNvSpPr>
            <a:spLocks noGrp="1"/>
          </p:cNvSpPr>
          <p:nvPr>
            <p:ph type="title"/>
          </p:nvPr>
        </p:nvSpPr>
        <p:spPr>
          <a:xfrm>
            <a:off x="1600200" y="76200"/>
            <a:ext cx="7086600" cy="563562"/>
          </a:xfrm>
        </p:spPr>
        <p:txBody>
          <a:bodyPr>
            <a:normAutofit/>
          </a:bodyPr>
          <a:lstStyle/>
          <a:p>
            <a:r>
              <a:rPr lang="en-US" dirty="0" smtClean="0">
                <a:solidFill>
                  <a:srgbClr val="002569"/>
                </a:solidFill>
              </a:rPr>
              <a:t>Imaging: DCF</a:t>
            </a:r>
            <a:endParaRPr lang="en-US" dirty="0">
              <a:solidFill>
                <a:srgbClr val="002569"/>
              </a:solidFill>
            </a:endParaRPr>
          </a:p>
        </p:txBody>
      </p:sp>
      <p:sp>
        <p:nvSpPr>
          <p:cNvPr id="12"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Retrieval in KEES</a:t>
            </a:r>
            <a:endParaRPr lang="en-US" dirty="0">
              <a:solidFill>
                <a:srgbClr val="002569"/>
              </a:solidFill>
            </a:endParaRPr>
          </a:p>
        </p:txBody>
      </p:sp>
      <p:sp>
        <p:nvSpPr>
          <p:cNvPr id="7" name="Content Placeholder 7"/>
          <p:cNvSpPr txBox="1">
            <a:spLocks/>
          </p:cNvSpPr>
          <p:nvPr/>
        </p:nvSpPr>
        <p:spPr>
          <a:xfrm>
            <a:off x="228600" y="1143000"/>
            <a:ext cx="8686800" cy="1828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1900" dirty="0" smtClean="0"/>
              <a:t>The </a:t>
            </a:r>
            <a:r>
              <a:rPr lang="en-US" sz="1900" dirty="0" err="1" smtClean="0"/>
              <a:t>ImageNow</a:t>
            </a:r>
            <a:r>
              <a:rPr lang="en-US" sz="1900" dirty="0" smtClean="0"/>
              <a:t> Explorer window will display all images associated to that KEES page.  You will double click on your image you want to appear.  The </a:t>
            </a:r>
            <a:r>
              <a:rPr lang="en-US" sz="1900" dirty="0" err="1" smtClean="0"/>
              <a:t>ImageNow</a:t>
            </a:r>
            <a:r>
              <a:rPr lang="en-US" sz="1900" dirty="0" smtClean="0"/>
              <a:t> Viewer window will display your image for viewing.</a:t>
            </a:r>
            <a:endParaRPr lang="en-US" sz="1800" dirty="0"/>
          </a:p>
        </p:txBody>
      </p:sp>
      <p:pic>
        <p:nvPicPr>
          <p:cNvPr id="6" name="Snagit_PPT56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2667000"/>
            <a:ext cx="8915400" cy="3072439"/>
          </a:xfrm>
          <a:prstGeom prst="rect">
            <a:avLst/>
          </a:prstGeom>
        </p:spPr>
      </p:pic>
      <p:pic>
        <p:nvPicPr>
          <p:cNvPr id="10" name="Snagit_PPT13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143000"/>
            <a:ext cx="6553201" cy="5174889"/>
          </a:xfrm>
          <a:prstGeom prst="rect">
            <a:avLst/>
          </a:prstGeom>
        </p:spPr>
      </p:pic>
    </p:spTree>
    <p:extLst>
      <p:ext uri="{BB962C8B-B14F-4D97-AF65-F5344CB8AC3E}">
        <p14:creationId xmlns:p14="http://schemas.microsoft.com/office/powerpoint/2010/main" val="36417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8B7E1D-52E2-4F04-9DFE-B1650792F521}" type="slidenum">
              <a:rPr lang="en-US" smtClean="0"/>
              <a:t>63</a:t>
            </a:fld>
            <a:endParaRPr lang="en-US" dirty="0"/>
          </a:p>
        </p:txBody>
      </p:sp>
      <p:sp>
        <p:nvSpPr>
          <p:cNvPr id="11" name="Title 6"/>
          <p:cNvSpPr>
            <a:spLocks noGrp="1"/>
          </p:cNvSpPr>
          <p:nvPr>
            <p:ph type="title"/>
          </p:nvPr>
        </p:nvSpPr>
        <p:spPr>
          <a:xfrm>
            <a:off x="1600200" y="76200"/>
            <a:ext cx="7086600" cy="563562"/>
          </a:xfrm>
        </p:spPr>
        <p:txBody>
          <a:bodyPr>
            <a:normAutofit/>
          </a:bodyPr>
          <a:lstStyle/>
          <a:p>
            <a:r>
              <a:rPr lang="en-US" dirty="0" smtClean="0">
                <a:solidFill>
                  <a:srgbClr val="002569"/>
                </a:solidFill>
              </a:rPr>
              <a:t>Imaging: DCF</a:t>
            </a:r>
            <a:endParaRPr lang="en-US" dirty="0">
              <a:solidFill>
                <a:srgbClr val="002569"/>
              </a:solidFill>
            </a:endParaRPr>
          </a:p>
        </p:txBody>
      </p:sp>
      <p:sp>
        <p:nvSpPr>
          <p:cNvPr id="12"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Retrieval in KEES</a:t>
            </a:r>
            <a:endParaRPr lang="en-US" dirty="0">
              <a:solidFill>
                <a:srgbClr val="002569"/>
              </a:solidFill>
            </a:endParaRPr>
          </a:p>
        </p:txBody>
      </p:sp>
      <p:sp>
        <p:nvSpPr>
          <p:cNvPr id="7" name="Content Placeholder 7"/>
          <p:cNvSpPr txBox="1">
            <a:spLocks/>
          </p:cNvSpPr>
          <p:nvPr/>
        </p:nvSpPr>
        <p:spPr>
          <a:xfrm>
            <a:off x="228600" y="1143000"/>
            <a:ext cx="8686800" cy="533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1900" dirty="0" smtClean="0"/>
              <a:t>Once you are done viewing the document, you can close the windows.  </a:t>
            </a:r>
            <a:endParaRPr lang="en-US" sz="1800" dirty="0"/>
          </a:p>
        </p:txBody>
      </p:sp>
      <p:pic>
        <p:nvPicPr>
          <p:cNvPr id="2" name="Snagit_PPTFF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600200"/>
            <a:ext cx="5907259" cy="4664806"/>
          </a:xfrm>
          <a:prstGeom prst="rect">
            <a:avLst/>
          </a:prstGeom>
        </p:spPr>
      </p:pic>
    </p:spTree>
    <p:extLst>
      <p:ext uri="{BB962C8B-B14F-4D97-AF65-F5344CB8AC3E}">
        <p14:creationId xmlns:p14="http://schemas.microsoft.com/office/powerpoint/2010/main" val="36968337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64</a:t>
            </a:fld>
            <a:endParaRPr lang="en-US" dirty="0"/>
          </a:p>
        </p:txBody>
      </p:sp>
      <p:sp>
        <p:nvSpPr>
          <p:cNvPr id="4" name="Title 6"/>
          <p:cNvSpPr>
            <a:spLocks noGrp="1"/>
          </p:cNvSpPr>
          <p:nvPr>
            <p:ph type="title"/>
          </p:nvPr>
        </p:nvSpPr>
        <p:spPr>
          <a:xfrm>
            <a:off x="1600200" y="76200"/>
            <a:ext cx="7086600" cy="563562"/>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Retrieval in </a:t>
            </a:r>
            <a:r>
              <a:rPr lang="en-US" dirty="0" err="1" smtClean="0">
                <a:solidFill>
                  <a:srgbClr val="002569"/>
                </a:solidFill>
              </a:rPr>
              <a:t>ImageNow</a:t>
            </a:r>
            <a:endParaRPr lang="en-US" dirty="0">
              <a:solidFill>
                <a:srgbClr val="002569"/>
              </a:solidFill>
            </a:endParaRPr>
          </a:p>
        </p:txBody>
      </p:sp>
      <p:sp>
        <p:nvSpPr>
          <p:cNvPr id="7" name="Content Placeholder 7"/>
          <p:cNvSpPr txBox="1">
            <a:spLocks/>
          </p:cNvSpPr>
          <p:nvPr/>
        </p:nvSpPr>
        <p:spPr>
          <a:xfrm>
            <a:off x="609600" y="1143000"/>
            <a:ext cx="7772400" cy="457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1800" dirty="0" smtClean="0"/>
              <a:t>STEP 2. </a:t>
            </a:r>
            <a:r>
              <a:rPr lang="en-US" sz="1800" dirty="0" err="1" smtClean="0"/>
              <a:t>ImageNow</a:t>
            </a:r>
            <a:r>
              <a:rPr lang="en-US" sz="1800" dirty="0" smtClean="0"/>
              <a:t> Toolbar will be displayed.  </a:t>
            </a:r>
          </a:p>
          <a:p>
            <a:endParaRPr lang="en-US" sz="1800" dirty="0"/>
          </a:p>
        </p:txBody>
      </p:sp>
      <p:pic>
        <p:nvPicPr>
          <p:cNvPr id="8" name="Snagit_PPTB26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29" y="1828800"/>
            <a:ext cx="8476191" cy="1000000"/>
          </a:xfrm>
          <a:prstGeom prst="rect">
            <a:avLst/>
          </a:prstGeom>
        </p:spPr>
      </p:pic>
      <p:pic>
        <p:nvPicPr>
          <p:cNvPr id="10" name="Snagit_PPT6F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56" y="1828800"/>
            <a:ext cx="8476191" cy="1000000"/>
          </a:xfrm>
          <a:prstGeom prst="rect">
            <a:avLst/>
          </a:prstGeom>
        </p:spPr>
      </p:pic>
      <p:pic>
        <p:nvPicPr>
          <p:cNvPr id="9" name="Snagit_PPTB4C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635826"/>
            <a:ext cx="3886200" cy="4660814"/>
          </a:xfrm>
          <a:prstGeom prst="rect">
            <a:avLst/>
          </a:prstGeom>
        </p:spPr>
      </p:pic>
    </p:spTree>
    <p:extLst>
      <p:ext uri="{BB962C8B-B14F-4D97-AF65-F5344CB8AC3E}">
        <p14:creationId xmlns:p14="http://schemas.microsoft.com/office/powerpoint/2010/main" val="229069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65</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Retrieval </a:t>
            </a:r>
            <a:r>
              <a:rPr lang="en-US" dirty="0">
                <a:solidFill>
                  <a:srgbClr val="002569"/>
                </a:solidFill>
              </a:rPr>
              <a:t>in </a:t>
            </a:r>
            <a:r>
              <a:rPr lang="en-US" dirty="0" err="1">
                <a:solidFill>
                  <a:srgbClr val="002569"/>
                </a:solidFill>
              </a:rPr>
              <a:t>ImageNow</a:t>
            </a:r>
            <a:endParaRPr lang="en-US" dirty="0">
              <a:solidFill>
                <a:srgbClr val="002569"/>
              </a:solidFill>
            </a:endParaRPr>
          </a:p>
        </p:txBody>
      </p:sp>
      <p:pic>
        <p:nvPicPr>
          <p:cNvPr id="2" name="Snagit_PPT87F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37" y="1219200"/>
            <a:ext cx="8631593" cy="5029200"/>
          </a:xfrm>
          <a:prstGeom prst="rect">
            <a:avLst/>
          </a:prstGeom>
        </p:spPr>
      </p:pic>
      <p:pic>
        <p:nvPicPr>
          <p:cNvPr id="3" name="Snagit_PPTE2B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447800"/>
            <a:ext cx="7955279" cy="4114799"/>
          </a:xfrm>
          <a:prstGeom prst="rect">
            <a:avLst/>
          </a:prstGeom>
        </p:spPr>
      </p:pic>
      <p:pic>
        <p:nvPicPr>
          <p:cNvPr id="5" name="Snagit_PPT81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295400"/>
            <a:ext cx="3791063" cy="5029201"/>
          </a:xfrm>
          <a:prstGeom prst="rect">
            <a:avLst/>
          </a:prstGeom>
        </p:spPr>
      </p:pic>
    </p:spTree>
    <p:extLst>
      <p:ext uri="{BB962C8B-B14F-4D97-AF65-F5344CB8AC3E}">
        <p14:creationId xmlns:p14="http://schemas.microsoft.com/office/powerpoint/2010/main" val="148890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66</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Retrieval </a:t>
            </a:r>
            <a:r>
              <a:rPr lang="en-US" dirty="0">
                <a:solidFill>
                  <a:srgbClr val="002569"/>
                </a:solidFill>
              </a:rPr>
              <a:t>in </a:t>
            </a:r>
            <a:r>
              <a:rPr lang="en-US" dirty="0" err="1">
                <a:solidFill>
                  <a:srgbClr val="002569"/>
                </a:solidFill>
              </a:rPr>
              <a:t>ImageNow</a:t>
            </a:r>
            <a:endParaRPr lang="en-US" dirty="0">
              <a:solidFill>
                <a:srgbClr val="002569"/>
              </a:solidFill>
            </a:endParaRPr>
          </a:p>
        </p:txBody>
      </p:sp>
      <p:pic>
        <p:nvPicPr>
          <p:cNvPr id="3" name="Snagit_PPT9F0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48" y="1153340"/>
            <a:ext cx="8915400" cy="4508938"/>
          </a:xfrm>
          <a:prstGeom prst="rect">
            <a:avLst/>
          </a:prstGeom>
        </p:spPr>
      </p:pic>
      <p:pic>
        <p:nvPicPr>
          <p:cNvPr id="6" name="Snagit_PPTA6B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8" y="1153340"/>
            <a:ext cx="9029700" cy="4630193"/>
          </a:xfrm>
          <a:prstGeom prst="rect">
            <a:avLst/>
          </a:prstGeom>
        </p:spPr>
      </p:pic>
    </p:spTree>
    <p:extLst>
      <p:ext uri="{BB962C8B-B14F-4D97-AF65-F5344CB8AC3E}">
        <p14:creationId xmlns:p14="http://schemas.microsoft.com/office/powerpoint/2010/main" val="4830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67</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10"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Retrieval </a:t>
            </a:r>
            <a:r>
              <a:rPr lang="en-US" dirty="0">
                <a:solidFill>
                  <a:srgbClr val="002569"/>
                </a:solidFill>
              </a:rPr>
              <a:t>in </a:t>
            </a:r>
            <a:r>
              <a:rPr lang="en-US" dirty="0" err="1">
                <a:solidFill>
                  <a:srgbClr val="002569"/>
                </a:solidFill>
              </a:rPr>
              <a:t>ImageNow</a:t>
            </a:r>
            <a:endParaRPr lang="en-US" dirty="0">
              <a:solidFill>
                <a:srgbClr val="002569"/>
              </a:solidFill>
            </a:endParaRPr>
          </a:p>
        </p:txBody>
      </p:sp>
      <p:pic>
        <p:nvPicPr>
          <p:cNvPr id="3" name="Snagit_PPT79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19200"/>
            <a:ext cx="7848600" cy="5039685"/>
          </a:xfrm>
          <a:prstGeom prst="rect">
            <a:avLst/>
          </a:prstGeom>
        </p:spPr>
      </p:pic>
    </p:spTree>
    <p:extLst>
      <p:ext uri="{BB962C8B-B14F-4D97-AF65-F5344CB8AC3E}">
        <p14:creationId xmlns:p14="http://schemas.microsoft.com/office/powerpoint/2010/main" val="14292706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68</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Copy A Document</a:t>
            </a:r>
            <a:endParaRPr lang="en-US" dirty="0">
              <a:solidFill>
                <a:srgbClr val="002569"/>
              </a:solidFill>
            </a:endParaRPr>
          </a:p>
        </p:txBody>
      </p:sp>
      <p:sp>
        <p:nvSpPr>
          <p:cNvPr id="7" name="Content Placeholder 2"/>
          <p:cNvSpPr txBox="1">
            <a:spLocks/>
          </p:cNvSpPr>
          <p:nvPr/>
        </p:nvSpPr>
        <p:spPr>
          <a:xfrm>
            <a:off x="609600" y="1524000"/>
            <a:ext cx="7848600" cy="4648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 ImageNow Copy Document function allows a user </a:t>
            </a:r>
            <a:r>
              <a:rPr lang="en-US" sz="1800" dirty="0" smtClean="0"/>
              <a:t>to:</a:t>
            </a:r>
          </a:p>
          <a:p>
            <a:pPr marL="800100" lvl="1" indent="-342900">
              <a:buFont typeface="+mj-lt"/>
              <a:buAutoNum type="arabicPeriod"/>
            </a:pPr>
            <a:r>
              <a:rPr lang="en-US" sz="1800" dirty="0"/>
              <a:t>M</a:t>
            </a:r>
            <a:r>
              <a:rPr lang="en-US" sz="1800" dirty="0" smtClean="0"/>
              <a:t>ake </a:t>
            </a:r>
            <a:r>
              <a:rPr lang="en-US" sz="1800" dirty="0"/>
              <a:t>a copy of one or more pages of a </a:t>
            </a:r>
            <a:r>
              <a:rPr lang="en-US" sz="1800" dirty="0" smtClean="0"/>
              <a:t>document, </a:t>
            </a:r>
            <a:r>
              <a:rPr lang="en-US" sz="1800" dirty="0"/>
              <a:t>and </a:t>
            </a:r>
            <a:endParaRPr lang="en-US" sz="1800" dirty="0" smtClean="0"/>
          </a:p>
          <a:p>
            <a:pPr marL="800100" lvl="1" indent="-342900">
              <a:spcAft>
                <a:spcPts val="1800"/>
              </a:spcAft>
              <a:buFont typeface="+mj-lt"/>
              <a:buAutoNum type="arabicPeriod"/>
            </a:pPr>
            <a:r>
              <a:rPr lang="en-US" sz="1800" dirty="0" smtClean="0"/>
              <a:t>Change </a:t>
            </a:r>
            <a:r>
              <a:rPr lang="en-US" sz="1800" dirty="0"/>
              <a:t>the document keys for those </a:t>
            </a:r>
            <a:r>
              <a:rPr lang="en-US" sz="1800" dirty="0" smtClean="0"/>
              <a:t>pages</a:t>
            </a:r>
          </a:p>
          <a:p>
            <a:pPr marL="0" indent="0">
              <a:buNone/>
            </a:pPr>
            <a:r>
              <a:rPr lang="en-US" sz="1800" dirty="0" smtClean="0"/>
              <a:t>Changing </a:t>
            </a:r>
            <a:r>
              <a:rPr lang="en-US" sz="1800" dirty="0"/>
              <a:t>the document keys will distinguish the copied document from the original document. </a:t>
            </a:r>
            <a:endParaRPr lang="en-US" sz="1800" dirty="0" smtClean="0"/>
          </a:p>
          <a:p>
            <a:pPr marL="0" indent="0">
              <a:buNone/>
            </a:pPr>
            <a:endParaRPr lang="en-US" sz="2200" dirty="0">
              <a:latin typeface="+mj-lt"/>
            </a:endParaRPr>
          </a:p>
          <a:p>
            <a:pPr marL="0" indent="0">
              <a:buNone/>
            </a:pPr>
            <a:endParaRPr lang="en-US" sz="2200" dirty="0">
              <a:latin typeface="+mj-lt"/>
            </a:endParaRPr>
          </a:p>
        </p:txBody>
      </p:sp>
      <p:sp>
        <p:nvSpPr>
          <p:cNvPr id="8" name="Document"/>
          <p:cNvSpPr>
            <a:spLocks noEditPoints="1" noChangeArrowheads="1"/>
          </p:cNvSpPr>
          <p:nvPr/>
        </p:nvSpPr>
        <p:spPr bwMode="auto">
          <a:xfrm>
            <a:off x="5353050" y="3966210"/>
            <a:ext cx="1352550" cy="180975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10" name="Document"/>
          <p:cNvSpPr>
            <a:spLocks noEditPoints="1" noChangeArrowheads="1"/>
          </p:cNvSpPr>
          <p:nvPr/>
        </p:nvSpPr>
        <p:spPr bwMode="auto">
          <a:xfrm>
            <a:off x="2362200" y="3962400"/>
            <a:ext cx="1352550" cy="180975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773332" y="4284047"/>
            <a:ext cx="530286" cy="1015663"/>
          </a:xfrm>
          <a:prstGeom prst="rect">
            <a:avLst/>
          </a:prstGeom>
          <a:noFill/>
        </p:spPr>
        <p:txBody>
          <a:bodyPr wrap="square" rtlCol="0">
            <a:spAutoFit/>
          </a:bodyPr>
          <a:lstStyle/>
          <a:p>
            <a:r>
              <a:rPr lang="en-US" sz="6000" dirty="0" smtClean="0">
                <a:latin typeface="Arial" panose="020B0604020202020204" pitchFamily="34" charset="0"/>
                <a:cs typeface="Arial" panose="020B0604020202020204" pitchFamily="34" charset="0"/>
              </a:rPr>
              <a:t>1</a:t>
            </a:r>
            <a:endParaRPr lang="en-US" sz="6000" dirty="0">
              <a:latin typeface="Arial" panose="020B0604020202020204" pitchFamily="34" charset="0"/>
              <a:cs typeface="Arial" panose="020B0604020202020204" pitchFamily="34" charset="0"/>
            </a:endParaRPr>
          </a:p>
        </p:txBody>
      </p:sp>
      <p:sp>
        <p:nvSpPr>
          <p:cNvPr id="12" name="TextBox 11"/>
          <p:cNvSpPr txBox="1"/>
          <p:nvPr/>
        </p:nvSpPr>
        <p:spPr>
          <a:xfrm>
            <a:off x="5764182" y="4284047"/>
            <a:ext cx="530286" cy="1015663"/>
          </a:xfrm>
          <a:prstGeom prst="rect">
            <a:avLst/>
          </a:prstGeom>
          <a:noFill/>
        </p:spPr>
        <p:txBody>
          <a:bodyPr wrap="square" rtlCol="0">
            <a:spAutoFit/>
          </a:bodyPr>
          <a:lstStyle/>
          <a:p>
            <a:r>
              <a:rPr lang="en-US" sz="6000" dirty="0" smtClean="0">
                <a:latin typeface="Arial" panose="020B0604020202020204" pitchFamily="34" charset="0"/>
                <a:cs typeface="Arial" panose="020B0604020202020204" pitchFamily="34" charset="0"/>
              </a:rPr>
              <a:t>1</a:t>
            </a:r>
            <a:endParaRPr lang="en-U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270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2" name="Slide Number Placeholder 1"/>
          <p:cNvSpPr>
            <a:spLocks noGrp="1"/>
          </p:cNvSpPr>
          <p:nvPr>
            <p:ph type="sldNum" sz="quarter" idx="12"/>
          </p:nvPr>
        </p:nvSpPr>
        <p:spPr/>
        <p:txBody>
          <a:bodyPr/>
          <a:lstStyle/>
          <a:p>
            <a:fld id="{908B7E1D-52E2-4F04-9DFE-B1650792F521}" type="slidenum">
              <a:rPr lang="en-US" smtClean="0"/>
              <a:t>69</a:t>
            </a:fld>
            <a:endParaRPr lang="en-US" dirty="0"/>
          </a:p>
        </p:txBody>
      </p:sp>
      <p:sp>
        <p:nvSpPr>
          <p:cNvPr id="6" name="Rounded Rectangle 5"/>
          <p:cNvSpPr/>
          <p:nvPr/>
        </p:nvSpPr>
        <p:spPr bwMode="auto">
          <a:xfrm>
            <a:off x="243908" y="1123199"/>
            <a:ext cx="8305800" cy="1066801"/>
          </a:xfrm>
          <a:prstGeom prst="roundRect">
            <a:avLst/>
          </a:prstGeom>
          <a:ln w="28575">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document originally pertained to a Medical case, but now also pertains to a Non-Medical </a:t>
            </a:r>
            <a:r>
              <a:rPr lang="en-US" dirty="0" smtClean="0">
                <a:latin typeface="Arial" panose="020B0604020202020204" pitchFamily="34" charset="0"/>
                <a:cs typeface="Arial" panose="020B0604020202020204" pitchFamily="34" charset="0"/>
              </a:rPr>
              <a:t>case.  A user will need to copy </a:t>
            </a:r>
            <a:r>
              <a:rPr lang="en-US" dirty="0">
                <a:latin typeface="Arial" panose="020B0604020202020204" pitchFamily="34" charset="0"/>
                <a:cs typeface="Arial" panose="020B0604020202020204" pitchFamily="34" charset="0"/>
              </a:rPr>
              <a:t>the applicable pages of the original document and associate it to the non-medical case. </a:t>
            </a:r>
          </a:p>
        </p:txBody>
      </p:sp>
      <p:sp>
        <p:nvSpPr>
          <p:cNvPr id="12"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Copy A Document</a:t>
            </a:r>
            <a:endParaRPr lang="en-US" dirty="0">
              <a:solidFill>
                <a:srgbClr val="002569"/>
              </a:solidFill>
            </a:endParaRPr>
          </a:p>
        </p:txBody>
      </p:sp>
      <p:pic>
        <p:nvPicPr>
          <p:cNvPr id="3" name="Snagit_PPT90E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28" y="2514600"/>
            <a:ext cx="6895961" cy="3391654"/>
          </a:xfrm>
          <a:prstGeom prst="rect">
            <a:avLst/>
          </a:prstGeom>
        </p:spPr>
      </p:pic>
      <p:pic>
        <p:nvPicPr>
          <p:cNvPr id="4" name="Snagit_PPT2BF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238" y="2145472"/>
            <a:ext cx="7045140" cy="4129910"/>
          </a:xfrm>
          <a:prstGeom prst="rect">
            <a:avLst/>
          </a:prstGeom>
        </p:spPr>
      </p:pic>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48000"/>
            <a:ext cx="2293621" cy="2457450"/>
          </a:xfrm>
          <a:prstGeom prst="rect">
            <a:avLst/>
          </a:prstGeom>
          <a:noFill/>
          <a:ln>
            <a:noFill/>
          </a:ln>
        </p:spPr>
      </p:pic>
      <p:pic>
        <p:nvPicPr>
          <p:cNvPr id="5" name="Snagit_PPT9B0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0770" y="1123199"/>
            <a:ext cx="6132076" cy="5202710"/>
          </a:xfrm>
          <a:prstGeom prst="rect">
            <a:avLst/>
          </a:prstGeom>
        </p:spPr>
      </p:pic>
    </p:spTree>
    <p:extLst>
      <p:ext uri="{BB962C8B-B14F-4D97-AF65-F5344CB8AC3E}">
        <p14:creationId xmlns:p14="http://schemas.microsoft.com/office/powerpoint/2010/main" val="3101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9" name="Slide Number Placeholder 8"/>
          <p:cNvSpPr>
            <a:spLocks noGrp="1"/>
          </p:cNvSpPr>
          <p:nvPr>
            <p:ph type="sldNum" sz="quarter" idx="12"/>
          </p:nvPr>
        </p:nvSpPr>
        <p:spPr/>
        <p:txBody>
          <a:bodyPr/>
          <a:lstStyle/>
          <a:p>
            <a:fld id="{908B7E1D-52E2-4F04-9DFE-B1650792F521}" type="slidenum">
              <a:rPr lang="en-US" smtClean="0"/>
              <a:t>7</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1: What Is Imaging? &gt; Imaging Processes</a:t>
            </a:r>
            <a:endParaRPr lang="en-US" dirty="0">
              <a:solidFill>
                <a:srgbClr val="002569"/>
              </a:solidFill>
            </a:endParaRPr>
          </a:p>
        </p:txBody>
      </p:sp>
      <p:sp>
        <p:nvSpPr>
          <p:cNvPr id="6" name="Content Placeholder 7"/>
          <p:cNvSpPr txBox="1">
            <a:spLocks/>
          </p:cNvSpPr>
          <p:nvPr/>
        </p:nvSpPr>
        <p:spPr>
          <a:xfrm>
            <a:off x="381000" y="1219200"/>
            <a:ext cx="8458200" cy="502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Imaging allows </a:t>
            </a:r>
            <a:r>
              <a:rPr lang="en-US" sz="1800" dirty="0" smtClean="0"/>
              <a:t>KEES users to </a:t>
            </a:r>
            <a:r>
              <a:rPr lang="en-US" sz="1800" dirty="0"/>
              <a:t>scan documents and process images electronically. </a:t>
            </a:r>
            <a:r>
              <a:rPr lang="en-US" sz="1800" dirty="0" smtClean="0"/>
              <a:t>It </a:t>
            </a:r>
            <a:r>
              <a:rPr lang="en-US" sz="1800" dirty="0"/>
              <a:t>gives </a:t>
            </a:r>
            <a:r>
              <a:rPr lang="en-US" sz="1800" dirty="0" smtClean="0"/>
              <a:t>users the </a:t>
            </a:r>
            <a:r>
              <a:rPr lang="en-US" sz="1800" dirty="0"/>
              <a:t>ability to store and retrieve case and person related documents </a:t>
            </a:r>
            <a:r>
              <a:rPr lang="en-US" sz="1800" dirty="0" smtClean="0"/>
              <a:t>electronically </a:t>
            </a:r>
            <a:r>
              <a:rPr lang="en-US" sz="1800" dirty="0"/>
              <a:t>and view the stored images online from within the KEES System</a:t>
            </a:r>
            <a:r>
              <a:rPr lang="en-US" sz="1800" dirty="0" smtClean="0"/>
              <a:t>.</a:t>
            </a:r>
          </a:p>
          <a:p>
            <a:pPr marL="0" indent="0">
              <a:buNone/>
            </a:pPr>
            <a:endParaRPr lang="en-US" sz="1800" dirty="0" smtClean="0"/>
          </a:p>
          <a:p>
            <a:pPr marL="0" indent="0">
              <a:buNone/>
            </a:pPr>
            <a:endParaRPr lang="en-US" sz="1800" dirty="0"/>
          </a:p>
          <a:p>
            <a:pPr marL="0" indent="0" hangingPunct="0">
              <a:buNone/>
            </a:pPr>
            <a:r>
              <a:rPr lang="en-US" sz="1800" dirty="0"/>
              <a:t>The imaging process has three main functions. </a:t>
            </a:r>
          </a:p>
          <a:p>
            <a:pPr hangingPunct="0">
              <a:buFont typeface="+mj-lt"/>
              <a:buAutoNum type="arabicPeriod"/>
            </a:pPr>
            <a:r>
              <a:rPr lang="en-US" sz="1800" dirty="0"/>
              <a:t>Capture the document</a:t>
            </a:r>
          </a:p>
          <a:p>
            <a:pPr hangingPunct="0">
              <a:buFont typeface="+mj-lt"/>
              <a:buAutoNum type="arabicPeriod"/>
            </a:pPr>
            <a:r>
              <a:rPr lang="en-US" sz="1800" dirty="0"/>
              <a:t>Review the </a:t>
            </a:r>
            <a:r>
              <a:rPr lang="en-US" sz="1800" dirty="0" smtClean="0"/>
              <a:t>document</a:t>
            </a:r>
          </a:p>
          <a:p>
            <a:pPr marL="800100" lvl="1" indent="-342900" hangingPunct="0">
              <a:buFont typeface="+mj-lt"/>
              <a:buAutoNum type="alphaLcPeriod"/>
            </a:pPr>
            <a:r>
              <a:rPr lang="en-US" sz="1800" dirty="0" smtClean="0"/>
              <a:t>Store</a:t>
            </a:r>
            <a:endParaRPr lang="en-US" sz="1800" dirty="0"/>
          </a:p>
          <a:p>
            <a:pPr hangingPunct="0">
              <a:buFont typeface="+mj-lt"/>
              <a:buAutoNum type="arabicPeriod"/>
            </a:pPr>
            <a:r>
              <a:rPr lang="en-US" sz="1800" dirty="0"/>
              <a:t>Retrieve the </a:t>
            </a:r>
            <a:r>
              <a:rPr lang="en-US" sz="1800" dirty="0" smtClean="0"/>
              <a:t>document</a:t>
            </a:r>
          </a:p>
          <a:p>
            <a:pPr marL="800100" lvl="1" indent="-342900" hangingPunct="0">
              <a:buFont typeface="+mj-lt"/>
              <a:buAutoNum type="alphaLcPeriod"/>
            </a:pPr>
            <a:r>
              <a:rPr lang="en-US" sz="1800" dirty="0" smtClean="0"/>
              <a:t>Copy</a:t>
            </a:r>
          </a:p>
          <a:p>
            <a:pPr marL="800100" lvl="1" indent="-342900" hangingPunct="0">
              <a:buFont typeface="+mj-lt"/>
              <a:buAutoNum type="alphaLcPeriod"/>
            </a:pPr>
            <a:r>
              <a:rPr lang="en-US" sz="1800" dirty="0" smtClean="0"/>
              <a:t>Re-Index</a:t>
            </a:r>
            <a:endParaRPr lang="en-US" sz="1800" dirty="0"/>
          </a:p>
        </p:txBody>
      </p:sp>
    </p:spTree>
    <p:extLst>
      <p:ext uri="{BB962C8B-B14F-4D97-AF65-F5344CB8AC3E}">
        <p14:creationId xmlns:p14="http://schemas.microsoft.com/office/powerpoint/2010/main" val="3627818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2" name="Slide Number Placeholder 1"/>
          <p:cNvSpPr>
            <a:spLocks noGrp="1"/>
          </p:cNvSpPr>
          <p:nvPr>
            <p:ph type="sldNum" sz="quarter" idx="12"/>
          </p:nvPr>
        </p:nvSpPr>
        <p:spPr/>
        <p:txBody>
          <a:bodyPr/>
          <a:lstStyle/>
          <a:p>
            <a:fld id="{908B7E1D-52E2-4F04-9DFE-B1650792F521}" type="slidenum">
              <a:rPr lang="en-US" smtClean="0"/>
              <a:t>70</a:t>
            </a:fld>
            <a:endParaRPr lang="en-US" dirty="0"/>
          </a:p>
        </p:txBody>
      </p:sp>
      <p:sp>
        <p:nvSpPr>
          <p:cNvPr id="12"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Copy A Document</a:t>
            </a:r>
            <a:endParaRPr lang="en-US" dirty="0">
              <a:solidFill>
                <a:srgbClr val="002569"/>
              </a:solidFill>
            </a:endParaRPr>
          </a:p>
        </p:txBody>
      </p:sp>
      <p:pic>
        <p:nvPicPr>
          <p:cNvPr id="7" name="Snagit_PPTA4C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123" y="1143000"/>
            <a:ext cx="6096000" cy="5172102"/>
          </a:xfrm>
          <a:prstGeom prst="rect">
            <a:avLst/>
          </a:prstGeom>
        </p:spPr>
      </p:pic>
      <p:pic>
        <p:nvPicPr>
          <p:cNvPr id="8" name="Snagit_PPTFBB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469" y="2286000"/>
            <a:ext cx="4473308" cy="1990802"/>
          </a:xfrm>
          <a:prstGeom prst="rect">
            <a:avLst/>
          </a:prstGeom>
        </p:spPr>
      </p:pic>
      <p:pic>
        <p:nvPicPr>
          <p:cNvPr id="9" name="Snagit_PPTA4A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7056" y="1079739"/>
            <a:ext cx="6146067" cy="5214581"/>
          </a:xfrm>
          <a:prstGeom prst="rect">
            <a:avLst/>
          </a:prstGeom>
        </p:spPr>
      </p:pic>
    </p:spTree>
    <p:extLst>
      <p:ext uri="{BB962C8B-B14F-4D97-AF65-F5344CB8AC3E}">
        <p14:creationId xmlns:p14="http://schemas.microsoft.com/office/powerpoint/2010/main" val="186111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2" name="Slide Number Placeholder 1"/>
          <p:cNvSpPr>
            <a:spLocks noGrp="1"/>
          </p:cNvSpPr>
          <p:nvPr>
            <p:ph type="sldNum" sz="quarter" idx="12"/>
          </p:nvPr>
        </p:nvSpPr>
        <p:spPr/>
        <p:txBody>
          <a:bodyPr/>
          <a:lstStyle/>
          <a:p>
            <a:fld id="{908B7E1D-52E2-4F04-9DFE-B1650792F521}" type="slidenum">
              <a:rPr lang="en-US" smtClean="0"/>
              <a:t>71</a:t>
            </a:fld>
            <a:endParaRPr lang="en-US" dirty="0"/>
          </a:p>
        </p:txBody>
      </p:sp>
      <p:sp>
        <p:nvSpPr>
          <p:cNvPr id="12"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Copy A Document </a:t>
            </a:r>
            <a:endParaRPr lang="en-US" dirty="0">
              <a:solidFill>
                <a:srgbClr val="002569"/>
              </a:solidFill>
            </a:endParaRPr>
          </a:p>
        </p:txBody>
      </p:sp>
      <p:pic>
        <p:nvPicPr>
          <p:cNvPr id="3" name="Snagit_PPTCF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483" y="1143000"/>
            <a:ext cx="6056254" cy="5138380"/>
          </a:xfrm>
          <a:prstGeom prst="rect">
            <a:avLst/>
          </a:prstGeom>
        </p:spPr>
      </p:pic>
      <p:pic>
        <p:nvPicPr>
          <p:cNvPr id="6" name="Snagit_PPT64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224123"/>
            <a:ext cx="8915400" cy="4882095"/>
          </a:xfrm>
          <a:prstGeom prst="rect">
            <a:avLst/>
          </a:prstGeom>
        </p:spPr>
      </p:pic>
    </p:spTree>
    <p:extLst>
      <p:ext uri="{BB962C8B-B14F-4D97-AF65-F5344CB8AC3E}">
        <p14:creationId xmlns:p14="http://schemas.microsoft.com/office/powerpoint/2010/main" val="235848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72</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Document Split</a:t>
            </a:r>
            <a:endParaRPr lang="en-US" dirty="0">
              <a:solidFill>
                <a:srgbClr val="002569"/>
              </a:solidFill>
            </a:endParaRPr>
          </a:p>
        </p:txBody>
      </p:sp>
      <p:sp>
        <p:nvSpPr>
          <p:cNvPr id="13" name="Content Placeholder 2"/>
          <p:cNvSpPr txBox="1">
            <a:spLocks/>
          </p:cNvSpPr>
          <p:nvPr/>
        </p:nvSpPr>
        <p:spPr>
          <a:xfrm>
            <a:off x="323850" y="1295400"/>
            <a:ext cx="3257550" cy="495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 KEES Indexing eForm allows users to complete re-indexing and additional indexing when necessary.  The indexing options include:  Step 2 Person Level indexing, </a:t>
            </a:r>
            <a:r>
              <a:rPr lang="en-US" sz="1800" dirty="0" smtClean="0"/>
              <a:t>Received </a:t>
            </a:r>
            <a:r>
              <a:rPr lang="en-US" sz="1800" dirty="0"/>
              <a:t>Date, and Document Category/Type.  The Indexing eForm is only applicable to KEES case numbers because it validates the case number</a:t>
            </a:r>
            <a:r>
              <a:rPr lang="en-US" sz="2200" dirty="0">
                <a:latin typeface="+mj-lt"/>
              </a:rPr>
              <a:t>.</a:t>
            </a:r>
            <a:endParaRPr lang="en-US" sz="2200" dirty="0" smtClean="0">
              <a:latin typeface="+mj-lt"/>
            </a:endParaRPr>
          </a:p>
          <a:p>
            <a:pPr marL="0" indent="0">
              <a:buNone/>
            </a:pPr>
            <a:endParaRPr lang="en-US" sz="2200" dirty="0">
              <a:latin typeface="+mj-lt"/>
            </a:endParaRPr>
          </a:p>
        </p:txBody>
      </p:sp>
      <p:sp>
        <p:nvSpPr>
          <p:cNvPr id="8" name="Document"/>
          <p:cNvSpPr>
            <a:spLocks noEditPoints="1" noChangeArrowheads="1"/>
          </p:cNvSpPr>
          <p:nvPr/>
        </p:nvSpPr>
        <p:spPr bwMode="auto">
          <a:xfrm>
            <a:off x="6953250" y="2880360"/>
            <a:ext cx="941418" cy="120015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9" name="Document"/>
          <p:cNvSpPr>
            <a:spLocks noEditPoints="1" noChangeArrowheads="1"/>
          </p:cNvSpPr>
          <p:nvPr/>
        </p:nvSpPr>
        <p:spPr bwMode="auto">
          <a:xfrm>
            <a:off x="6953250" y="1371600"/>
            <a:ext cx="941418" cy="120015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7364382" y="1693247"/>
            <a:ext cx="369096" cy="1015663"/>
          </a:xfrm>
          <a:prstGeom prst="rect">
            <a:avLst/>
          </a:prstGeom>
          <a:noFill/>
        </p:spPr>
        <p:txBody>
          <a:bodyPr wrap="square" rtlCol="0">
            <a:spAutoFit/>
          </a:bodyPr>
          <a:lstStyle/>
          <a:p>
            <a:r>
              <a:rPr lang="en-US" sz="6000" dirty="0" smtClean="0">
                <a:latin typeface="Arial" panose="020B0604020202020204" pitchFamily="34" charset="0"/>
                <a:cs typeface="Arial" panose="020B0604020202020204" pitchFamily="34" charset="0"/>
              </a:rPr>
              <a:t>1</a:t>
            </a:r>
            <a:endParaRPr lang="en-US" sz="6000" dirty="0">
              <a:latin typeface="Arial" panose="020B0604020202020204" pitchFamily="34" charset="0"/>
              <a:cs typeface="Arial" panose="020B0604020202020204" pitchFamily="34" charset="0"/>
            </a:endParaRPr>
          </a:p>
        </p:txBody>
      </p:sp>
      <p:sp>
        <p:nvSpPr>
          <p:cNvPr id="12" name="TextBox 11"/>
          <p:cNvSpPr txBox="1"/>
          <p:nvPr/>
        </p:nvSpPr>
        <p:spPr>
          <a:xfrm>
            <a:off x="7364382" y="3198197"/>
            <a:ext cx="369096"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2</a:t>
            </a:r>
          </a:p>
        </p:txBody>
      </p:sp>
      <p:sp>
        <p:nvSpPr>
          <p:cNvPr id="6" name="Documents"/>
          <p:cNvSpPr>
            <a:spLocks noEditPoints="1" noChangeArrowheads="1"/>
          </p:cNvSpPr>
          <p:nvPr/>
        </p:nvSpPr>
        <p:spPr bwMode="auto">
          <a:xfrm>
            <a:off x="4267200" y="2590800"/>
            <a:ext cx="135255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14" name="Document"/>
          <p:cNvSpPr>
            <a:spLocks noEditPoints="1" noChangeArrowheads="1"/>
          </p:cNvSpPr>
          <p:nvPr/>
        </p:nvSpPr>
        <p:spPr bwMode="auto">
          <a:xfrm>
            <a:off x="6983382" y="4762500"/>
            <a:ext cx="941418" cy="120015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7394514" y="5080337"/>
            <a:ext cx="369096" cy="1015663"/>
          </a:xfrm>
          <a:prstGeom prst="rect">
            <a:avLst/>
          </a:prstGeom>
          <a:noFill/>
        </p:spPr>
        <p:txBody>
          <a:bodyPr wrap="square" rtlCol="0">
            <a:spAutoFit/>
          </a:bodyPr>
          <a:lstStyle/>
          <a:p>
            <a:r>
              <a:rPr lang="en-US" sz="6000" dirty="0" smtClean="0">
                <a:latin typeface="Arial" panose="020B0604020202020204" pitchFamily="34" charset="0"/>
                <a:cs typeface="Arial" panose="020B0604020202020204" pitchFamily="34" charset="0"/>
              </a:rPr>
              <a:t>3</a:t>
            </a:r>
            <a:endParaRPr lang="en-US" sz="6000" dirty="0">
              <a:latin typeface="Arial" panose="020B0604020202020204" pitchFamily="34" charset="0"/>
              <a:cs typeface="Arial" panose="020B0604020202020204" pitchFamily="34" charset="0"/>
            </a:endParaRPr>
          </a:p>
        </p:txBody>
      </p:sp>
      <p:cxnSp>
        <p:nvCxnSpPr>
          <p:cNvPr id="17" name="Straight Arrow Connector 16"/>
          <p:cNvCxnSpPr>
            <a:stCxn id="6" idx="8"/>
            <a:endCxn id="9" idx="1"/>
          </p:cNvCxnSpPr>
          <p:nvPr/>
        </p:nvCxnSpPr>
        <p:spPr>
          <a:xfrm flipV="1">
            <a:off x="5619750" y="1974398"/>
            <a:ext cx="1337205" cy="61640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10355" y="3480435"/>
            <a:ext cx="1542895"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6" idx="3"/>
            <a:endCxn id="14" idx="1"/>
          </p:cNvCxnSpPr>
          <p:nvPr/>
        </p:nvCxnSpPr>
        <p:spPr>
          <a:xfrm>
            <a:off x="5516681" y="4284424"/>
            <a:ext cx="1470406" cy="108087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8497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73</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Document Split</a:t>
            </a:r>
            <a:endParaRPr lang="en-US" dirty="0">
              <a:solidFill>
                <a:srgbClr val="002569"/>
              </a:solidFill>
            </a:endParaRPr>
          </a:p>
        </p:txBody>
      </p:sp>
      <p:sp>
        <p:nvSpPr>
          <p:cNvPr id="7" name="Content Placeholder 2"/>
          <p:cNvSpPr txBox="1">
            <a:spLocks/>
          </p:cNvSpPr>
          <p:nvPr/>
        </p:nvSpPr>
        <p:spPr>
          <a:xfrm>
            <a:off x="457200" y="1191491"/>
            <a:ext cx="8305800" cy="2057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Splitting a document allows a user to move selected pages from the original document and then use those pages to create a new document with unique index values</a:t>
            </a:r>
            <a:r>
              <a:rPr lang="en-US" sz="1800" dirty="0" smtClean="0"/>
              <a:t>.</a:t>
            </a:r>
          </a:p>
          <a:p>
            <a:pPr marL="0" indent="0">
              <a:buNone/>
            </a:pPr>
            <a:endParaRPr lang="en-US" sz="1800" dirty="0"/>
          </a:p>
          <a:p>
            <a:pPr marL="0" indent="0">
              <a:buNone/>
            </a:pPr>
            <a:r>
              <a:rPr lang="en-US" sz="1800" dirty="0" smtClean="0"/>
              <a:t>We will be using the KEES Indexing </a:t>
            </a:r>
            <a:r>
              <a:rPr lang="en-US" sz="1800" dirty="0" err="1" smtClean="0"/>
              <a:t>eForm</a:t>
            </a:r>
            <a:r>
              <a:rPr lang="en-US" sz="1800" dirty="0" smtClean="0"/>
              <a:t> for this process for KEES Medical cases only.</a:t>
            </a:r>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2200" dirty="0">
              <a:latin typeface="+mj-lt"/>
            </a:endParaRPr>
          </a:p>
        </p:txBody>
      </p:sp>
      <p:pic>
        <p:nvPicPr>
          <p:cNvPr id="6" name="Snagit_PPTEDB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282538"/>
            <a:ext cx="8763000" cy="2149516"/>
          </a:xfrm>
          <a:prstGeom prst="rect">
            <a:avLst/>
          </a:prstGeom>
        </p:spPr>
      </p:pic>
      <p:pic>
        <p:nvPicPr>
          <p:cNvPr id="9" name="Snagit_PPT93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1" y="2958285"/>
            <a:ext cx="4343399" cy="3300412"/>
          </a:xfrm>
          <a:prstGeom prst="rect">
            <a:avLst/>
          </a:prstGeom>
        </p:spPr>
      </p:pic>
    </p:spTree>
    <p:extLst>
      <p:ext uri="{BB962C8B-B14F-4D97-AF65-F5344CB8AC3E}">
        <p14:creationId xmlns:p14="http://schemas.microsoft.com/office/powerpoint/2010/main" val="17150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74</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Document Split</a:t>
            </a:r>
            <a:endParaRPr lang="en-US" dirty="0">
              <a:solidFill>
                <a:srgbClr val="002569"/>
              </a:solidFill>
            </a:endParaRPr>
          </a:p>
        </p:txBody>
      </p:sp>
      <p:pic>
        <p:nvPicPr>
          <p:cNvPr id="9" name="Snagit_PPT18F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011" y="1128950"/>
            <a:ext cx="6782790" cy="5154028"/>
          </a:xfrm>
          <a:prstGeom prst="rect">
            <a:avLst/>
          </a:prstGeom>
        </p:spPr>
      </p:pic>
      <p:pic>
        <p:nvPicPr>
          <p:cNvPr id="10" name="Snagit_PPT8F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673" y="1118996"/>
            <a:ext cx="6795889" cy="5163982"/>
          </a:xfrm>
          <a:prstGeom prst="rect">
            <a:avLst/>
          </a:prstGeom>
        </p:spPr>
      </p:pic>
      <p:pic>
        <p:nvPicPr>
          <p:cNvPr id="12" name="Snagit_PPT9C7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097875"/>
            <a:ext cx="4362825" cy="5185103"/>
          </a:xfrm>
          <a:prstGeom prst="rect">
            <a:avLst/>
          </a:prstGeom>
        </p:spPr>
      </p:pic>
    </p:spTree>
    <p:extLst>
      <p:ext uri="{BB962C8B-B14F-4D97-AF65-F5344CB8AC3E}">
        <p14:creationId xmlns:p14="http://schemas.microsoft.com/office/powerpoint/2010/main" val="31699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75</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Document Split</a:t>
            </a:r>
            <a:endParaRPr lang="en-US" dirty="0">
              <a:solidFill>
                <a:srgbClr val="002569"/>
              </a:solidFill>
            </a:endParaRPr>
          </a:p>
        </p:txBody>
      </p:sp>
      <p:pic>
        <p:nvPicPr>
          <p:cNvPr id="2" name="Snagit_PPTAA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103416"/>
            <a:ext cx="6834579" cy="5193381"/>
          </a:xfrm>
          <a:prstGeom prst="rect">
            <a:avLst/>
          </a:prstGeom>
        </p:spPr>
      </p:pic>
      <p:pic>
        <p:nvPicPr>
          <p:cNvPr id="6" name="Snagit_PPTB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1489" y="2209799"/>
            <a:ext cx="3505199" cy="2163861"/>
          </a:xfrm>
          <a:prstGeom prst="rect">
            <a:avLst/>
          </a:prstGeom>
        </p:spPr>
      </p:pic>
      <p:pic>
        <p:nvPicPr>
          <p:cNvPr id="8" name="Snagit_PPTAE0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439" y="1099458"/>
            <a:ext cx="4289297" cy="5193381"/>
          </a:xfrm>
          <a:prstGeom prst="rect">
            <a:avLst/>
          </a:prstGeom>
        </p:spPr>
      </p:pic>
    </p:spTree>
    <p:extLst>
      <p:ext uri="{BB962C8B-B14F-4D97-AF65-F5344CB8AC3E}">
        <p14:creationId xmlns:p14="http://schemas.microsoft.com/office/powerpoint/2010/main" val="31699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76</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Re-Indexing</a:t>
            </a:r>
            <a:endParaRPr lang="en-US" dirty="0">
              <a:solidFill>
                <a:srgbClr val="002569"/>
              </a:solidFill>
            </a:endParaRPr>
          </a:p>
        </p:txBody>
      </p:sp>
      <p:sp>
        <p:nvSpPr>
          <p:cNvPr id="8" name="Content Placeholder 2"/>
          <p:cNvSpPr txBox="1">
            <a:spLocks/>
          </p:cNvSpPr>
          <p:nvPr/>
        </p:nvSpPr>
        <p:spPr>
          <a:xfrm>
            <a:off x="287907" y="4656826"/>
            <a:ext cx="8153400" cy="14602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200" dirty="0">
              <a:latin typeface="+mj-lt"/>
            </a:endParaRPr>
          </a:p>
        </p:txBody>
      </p:sp>
      <p:sp>
        <p:nvSpPr>
          <p:cNvPr id="10" name="Content Placeholder 7"/>
          <p:cNvSpPr txBox="1">
            <a:spLocks/>
          </p:cNvSpPr>
          <p:nvPr/>
        </p:nvSpPr>
        <p:spPr>
          <a:xfrm>
            <a:off x="312647" y="1219200"/>
            <a:ext cx="7772400" cy="5105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dirty="0" smtClean="0"/>
              <a:t>Re-Indexing </a:t>
            </a:r>
          </a:p>
          <a:p>
            <a:pPr lvl="1">
              <a:spcBef>
                <a:spcPts val="0"/>
              </a:spcBef>
            </a:pPr>
            <a:r>
              <a:rPr lang="en-US" sz="1800" dirty="0" smtClean="0"/>
              <a:t>When  </a:t>
            </a:r>
          </a:p>
          <a:p>
            <a:pPr lvl="2">
              <a:spcBef>
                <a:spcPts val="0"/>
              </a:spcBef>
            </a:pPr>
            <a:r>
              <a:rPr lang="en-US" sz="1800" dirty="0"/>
              <a:t>A user captures a document with an unknown case number </a:t>
            </a:r>
            <a:endParaRPr lang="en-US" sz="1800" dirty="0" smtClean="0"/>
          </a:p>
          <a:p>
            <a:pPr lvl="2">
              <a:spcBef>
                <a:spcPts val="0"/>
              </a:spcBef>
            </a:pPr>
            <a:r>
              <a:rPr lang="en-US" sz="1800" dirty="0" smtClean="0"/>
              <a:t>A </a:t>
            </a:r>
            <a:r>
              <a:rPr lang="en-US" sz="1800" dirty="0"/>
              <a:t>user mistakenly scans a document while viewing the wrong Case Summary Page in the KEES system </a:t>
            </a:r>
            <a:r>
              <a:rPr lang="en-US" sz="1800" dirty="0" smtClean="0"/>
              <a:t> </a:t>
            </a:r>
          </a:p>
          <a:p>
            <a:pPr lvl="1">
              <a:spcBef>
                <a:spcPts val="0"/>
              </a:spcBef>
            </a:pPr>
            <a:r>
              <a:rPr lang="en-US" sz="1800" dirty="0" smtClean="0"/>
              <a:t>Who </a:t>
            </a:r>
          </a:p>
          <a:p>
            <a:pPr lvl="2">
              <a:spcBef>
                <a:spcPts val="0"/>
              </a:spcBef>
            </a:pPr>
            <a:r>
              <a:rPr lang="en-US" sz="1800" dirty="0" smtClean="0"/>
              <a:t>Users with access to the </a:t>
            </a:r>
            <a:r>
              <a:rPr lang="en-US" sz="1800" dirty="0" err="1" smtClean="0"/>
              <a:t>ImageNow</a:t>
            </a:r>
            <a:r>
              <a:rPr lang="en-US" sz="1800" dirty="0" smtClean="0"/>
              <a:t> Indexing </a:t>
            </a:r>
            <a:r>
              <a:rPr lang="en-US" sz="1800" dirty="0" err="1" smtClean="0"/>
              <a:t>eForm</a:t>
            </a:r>
            <a:r>
              <a:rPr lang="en-US" sz="1800" dirty="0" smtClean="0"/>
              <a:t> will have the ability to re-index documents</a:t>
            </a:r>
          </a:p>
          <a:p>
            <a:pPr lvl="2">
              <a:spcBef>
                <a:spcPts val="0"/>
              </a:spcBef>
            </a:pPr>
            <a:r>
              <a:rPr lang="en-US" sz="1800" dirty="0" smtClean="0"/>
              <a:t>Other users may come across misplaced index documents  </a:t>
            </a:r>
          </a:p>
          <a:p>
            <a:pPr marL="457200" lvl="1" indent="0">
              <a:spcBef>
                <a:spcPts val="0"/>
              </a:spcBef>
              <a:buFont typeface="Arial" pitchFamily="34" charset="0"/>
              <a:buNone/>
            </a:pPr>
            <a:endParaRPr lang="en-US" sz="1800" dirty="0" smtClean="0"/>
          </a:p>
          <a:p>
            <a:pPr lvl="1">
              <a:spcBef>
                <a:spcPts val="0"/>
              </a:spcBef>
            </a:pPr>
            <a:r>
              <a:rPr lang="en-US" sz="1800" dirty="0" smtClean="0"/>
              <a:t>Users should always be on the KEES Case Summary Page that corresponds to the case number where you want the document to end up before opening the document that requires re-indexing in the </a:t>
            </a:r>
            <a:r>
              <a:rPr lang="en-US" sz="1800" dirty="0" err="1" smtClean="0"/>
              <a:t>ImageNow</a:t>
            </a:r>
            <a:r>
              <a:rPr lang="en-US" sz="1800" dirty="0" smtClean="0"/>
              <a:t> Viewer. </a:t>
            </a:r>
            <a:endParaRPr lang="en-US" sz="1800" dirty="0"/>
          </a:p>
          <a:p>
            <a:pPr marL="457200" lvl="1" indent="0">
              <a:spcBef>
                <a:spcPts val="0"/>
              </a:spcBef>
              <a:buFont typeface="Arial" pitchFamily="34" charset="0"/>
              <a:buNone/>
            </a:pPr>
            <a:endParaRPr lang="en-US" sz="1800" dirty="0" smtClean="0"/>
          </a:p>
          <a:p>
            <a:pPr marL="0" indent="0">
              <a:spcBef>
                <a:spcPts val="0"/>
              </a:spcBef>
              <a:buFont typeface="Arial" pitchFamily="34" charset="0"/>
              <a:buNone/>
            </a:pPr>
            <a:endParaRPr lang="en-US" sz="1800" dirty="0" smtClean="0"/>
          </a:p>
        </p:txBody>
      </p:sp>
    </p:spTree>
    <p:extLst>
      <p:ext uri="{BB962C8B-B14F-4D97-AF65-F5344CB8AC3E}">
        <p14:creationId xmlns:p14="http://schemas.microsoft.com/office/powerpoint/2010/main" val="11547625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77</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Re-Indexing</a:t>
            </a:r>
            <a:endParaRPr lang="en-US" dirty="0">
              <a:solidFill>
                <a:srgbClr val="002569"/>
              </a:solidFill>
            </a:endParaRPr>
          </a:p>
        </p:txBody>
      </p:sp>
      <p:sp>
        <p:nvSpPr>
          <p:cNvPr id="8" name="Content Placeholder 2"/>
          <p:cNvSpPr txBox="1">
            <a:spLocks/>
          </p:cNvSpPr>
          <p:nvPr/>
        </p:nvSpPr>
        <p:spPr>
          <a:xfrm>
            <a:off x="287907" y="4656826"/>
            <a:ext cx="8153400" cy="14602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200" dirty="0">
              <a:latin typeface="+mj-lt"/>
            </a:endParaRPr>
          </a:p>
        </p:txBody>
      </p:sp>
      <p:sp>
        <p:nvSpPr>
          <p:cNvPr id="10" name="Content Placeholder 7"/>
          <p:cNvSpPr txBox="1">
            <a:spLocks/>
          </p:cNvSpPr>
          <p:nvPr/>
        </p:nvSpPr>
        <p:spPr>
          <a:xfrm>
            <a:off x="312647" y="1219200"/>
            <a:ext cx="7772400" cy="69272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dirty="0" smtClean="0"/>
              <a:t>Step 1.  Navigate to the Case Summary page for the case you want to associate to the documents. </a:t>
            </a:r>
          </a:p>
          <a:p>
            <a:pPr marL="457200" lvl="1" indent="0">
              <a:spcBef>
                <a:spcPts val="0"/>
              </a:spcBef>
              <a:buFont typeface="Arial" pitchFamily="34" charset="0"/>
              <a:buNone/>
            </a:pPr>
            <a:endParaRPr lang="en-US" sz="1800" dirty="0" smtClean="0"/>
          </a:p>
          <a:p>
            <a:pPr marL="0" indent="0">
              <a:spcBef>
                <a:spcPts val="0"/>
              </a:spcBef>
              <a:buFont typeface="Arial" pitchFamily="34" charset="0"/>
              <a:buNone/>
            </a:pPr>
            <a:endParaRPr lang="en-US" sz="1800" dirty="0" smtClean="0"/>
          </a:p>
        </p:txBody>
      </p:sp>
      <p:pic>
        <p:nvPicPr>
          <p:cNvPr id="2" name="Snagit_PPT31A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304" y="1911927"/>
            <a:ext cx="8183631" cy="4274373"/>
          </a:xfrm>
          <a:prstGeom prst="rect">
            <a:avLst/>
          </a:prstGeom>
        </p:spPr>
      </p:pic>
    </p:spTree>
    <p:extLst>
      <p:ext uri="{BB962C8B-B14F-4D97-AF65-F5344CB8AC3E}">
        <p14:creationId xmlns:p14="http://schemas.microsoft.com/office/powerpoint/2010/main" val="31565340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78</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a:t>
            </a:r>
            <a:r>
              <a:rPr lang="en-US" dirty="0" smtClean="0"/>
              <a:t>CF</a:t>
            </a:r>
            <a:endParaRPr lang="en-US" dirty="0"/>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Re-Indexing</a:t>
            </a:r>
            <a:endParaRPr lang="en-US" dirty="0">
              <a:solidFill>
                <a:srgbClr val="002569"/>
              </a:solidFill>
            </a:endParaRPr>
          </a:p>
        </p:txBody>
      </p:sp>
      <p:sp>
        <p:nvSpPr>
          <p:cNvPr id="8" name="Content Placeholder 2"/>
          <p:cNvSpPr txBox="1">
            <a:spLocks/>
          </p:cNvSpPr>
          <p:nvPr/>
        </p:nvSpPr>
        <p:spPr>
          <a:xfrm>
            <a:off x="287907" y="4656826"/>
            <a:ext cx="8153400" cy="14602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200" dirty="0">
              <a:latin typeface="+mj-lt"/>
            </a:endParaRPr>
          </a:p>
        </p:txBody>
      </p:sp>
      <p:sp>
        <p:nvSpPr>
          <p:cNvPr id="10" name="Content Placeholder 7"/>
          <p:cNvSpPr txBox="1">
            <a:spLocks/>
          </p:cNvSpPr>
          <p:nvPr/>
        </p:nvSpPr>
        <p:spPr>
          <a:xfrm>
            <a:off x="312646" y="1143000"/>
            <a:ext cx="8221753" cy="914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dirty="0" smtClean="0"/>
              <a:t>Step 2.  Click the drop-down caret next to the Documents button on the </a:t>
            </a:r>
            <a:r>
              <a:rPr lang="en-US" sz="1800" dirty="0" err="1" smtClean="0"/>
              <a:t>ImageNow</a:t>
            </a:r>
            <a:r>
              <a:rPr lang="en-US" sz="1800" dirty="0" smtClean="0"/>
              <a:t> toolbar and select KEES Unknown Case Documents as the desired Document View Filter.</a:t>
            </a:r>
          </a:p>
        </p:txBody>
      </p:sp>
      <p:pic>
        <p:nvPicPr>
          <p:cNvPr id="2" name="Snagit_PPTC7B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4642" y="1844412"/>
            <a:ext cx="3729557" cy="4467088"/>
          </a:xfrm>
          <a:prstGeom prst="rect">
            <a:avLst/>
          </a:prstGeom>
        </p:spPr>
      </p:pic>
      <p:pic>
        <p:nvPicPr>
          <p:cNvPr id="6" name="Snagit_PPTF9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707" y="3371850"/>
            <a:ext cx="2085714" cy="2304762"/>
          </a:xfrm>
          <a:prstGeom prst="rect">
            <a:avLst/>
          </a:prstGeom>
        </p:spPr>
      </p:pic>
    </p:spTree>
    <p:extLst>
      <p:ext uri="{BB962C8B-B14F-4D97-AF65-F5344CB8AC3E}">
        <p14:creationId xmlns:p14="http://schemas.microsoft.com/office/powerpoint/2010/main" val="315653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79</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Re-Indexing</a:t>
            </a:r>
            <a:endParaRPr lang="en-US" dirty="0">
              <a:solidFill>
                <a:srgbClr val="002569"/>
              </a:solidFill>
            </a:endParaRPr>
          </a:p>
        </p:txBody>
      </p:sp>
      <p:sp>
        <p:nvSpPr>
          <p:cNvPr id="8" name="Content Placeholder 2"/>
          <p:cNvSpPr txBox="1">
            <a:spLocks/>
          </p:cNvSpPr>
          <p:nvPr/>
        </p:nvSpPr>
        <p:spPr>
          <a:xfrm>
            <a:off x="287907" y="4656826"/>
            <a:ext cx="8153400" cy="14602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200" dirty="0">
              <a:latin typeface="+mj-lt"/>
            </a:endParaRPr>
          </a:p>
        </p:txBody>
      </p:sp>
      <p:sp>
        <p:nvSpPr>
          <p:cNvPr id="10" name="Content Placeholder 7"/>
          <p:cNvSpPr txBox="1">
            <a:spLocks/>
          </p:cNvSpPr>
          <p:nvPr/>
        </p:nvSpPr>
        <p:spPr>
          <a:xfrm>
            <a:off x="312647" y="1219200"/>
            <a:ext cx="777240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dirty="0" smtClean="0"/>
              <a:t>Step 4.  Use the Quick Search parameters to retrieve desired document to re-index.</a:t>
            </a:r>
          </a:p>
          <a:p>
            <a:pPr marL="0" indent="0">
              <a:spcBef>
                <a:spcPts val="0"/>
              </a:spcBef>
              <a:buFont typeface="Arial" pitchFamily="34" charset="0"/>
              <a:buNone/>
            </a:pPr>
            <a:endParaRPr lang="en-US" sz="1800" dirty="0" smtClean="0"/>
          </a:p>
        </p:txBody>
      </p:sp>
      <p:pic>
        <p:nvPicPr>
          <p:cNvPr id="2" name="Snagit_PPT57D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22" y="1938342"/>
            <a:ext cx="8269378" cy="4250239"/>
          </a:xfrm>
          <a:prstGeom prst="rect">
            <a:avLst/>
          </a:prstGeom>
        </p:spPr>
      </p:pic>
      <p:pic>
        <p:nvPicPr>
          <p:cNvPr id="7" name="Snagit_PPTBDB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947867"/>
            <a:ext cx="8345578" cy="4289404"/>
          </a:xfrm>
          <a:prstGeom prst="rect">
            <a:avLst/>
          </a:prstGeom>
        </p:spPr>
      </p:pic>
    </p:spTree>
    <p:extLst>
      <p:ext uri="{BB962C8B-B14F-4D97-AF65-F5344CB8AC3E}">
        <p14:creationId xmlns:p14="http://schemas.microsoft.com/office/powerpoint/2010/main" val="315653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8</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1: What </a:t>
            </a:r>
            <a:r>
              <a:rPr lang="en-US" dirty="0">
                <a:solidFill>
                  <a:srgbClr val="002569"/>
                </a:solidFill>
              </a:rPr>
              <a:t>I</a:t>
            </a:r>
            <a:r>
              <a:rPr lang="en-US" dirty="0" smtClean="0">
                <a:solidFill>
                  <a:srgbClr val="002569"/>
                </a:solidFill>
              </a:rPr>
              <a:t>s Imaging? &gt; Speaking the Language</a:t>
            </a:r>
            <a:endParaRPr lang="en-US" dirty="0">
              <a:solidFill>
                <a:srgbClr val="002569"/>
              </a:solidFill>
            </a:endParaRPr>
          </a:p>
        </p:txBody>
      </p:sp>
      <p:sp>
        <p:nvSpPr>
          <p:cNvPr id="9" name="Content Placeholder 7"/>
          <p:cNvSpPr>
            <a:spLocks noGrp="1"/>
          </p:cNvSpPr>
          <p:nvPr>
            <p:ph idx="1"/>
          </p:nvPr>
        </p:nvSpPr>
        <p:spPr>
          <a:xfrm>
            <a:off x="152400" y="1143000"/>
            <a:ext cx="8839200" cy="4800600"/>
          </a:xfrm>
        </p:spPr>
        <p:txBody>
          <a:bodyPr>
            <a:normAutofit/>
          </a:bodyPr>
          <a:lstStyle/>
          <a:p>
            <a:pPr marL="0" indent="0">
              <a:spcBef>
                <a:spcPts val="0"/>
              </a:spcBef>
              <a:buNone/>
            </a:pPr>
            <a:r>
              <a:rPr lang="en-US" sz="1800" dirty="0" smtClean="0"/>
              <a:t>Capture</a:t>
            </a:r>
          </a:p>
          <a:p>
            <a:pPr lvl="1">
              <a:spcBef>
                <a:spcPts val="0"/>
              </a:spcBef>
            </a:pPr>
            <a:r>
              <a:rPr lang="en-US" sz="1800" dirty="0" smtClean="0"/>
              <a:t>The ability to scan or import documents in to the Imaging Solution and store documents in the </a:t>
            </a:r>
            <a:r>
              <a:rPr lang="en-US" sz="1800" dirty="0" err="1" smtClean="0"/>
              <a:t>ImageNow</a:t>
            </a:r>
            <a:endParaRPr lang="en-US" sz="1800" dirty="0" smtClean="0"/>
          </a:p>
          <a:p>
            <a:pPr marL="457200" lvl="1" indent="0">
              <a:spcBef>
                <a:spcPts val="0"/>
              </a:spcBef>
              <a:buNone/>
            </a:pPr>
            <a:endParaRPr lang="en-US" sz="1800" dirty="0"/>
          </a:p>
          <a:p>
            <a:pPr marL="457200" lvl="1" indent="0">
              <a:spcBef>
                <a:spcPts val="0"/>
              </a:spcBef>
              <a:buNone/>
            </a:pPr>
            <a:endParaRPr lang="en-US" sz="1800" dirty="0" smtClean="0"/>
          </a:p>
          <a:p>
            <a:pPr marL="0" indent="0">
              <a:spcBef>
                <a:spcPts val="0"/>
              </a:spcBef>
              <a:buNone/>
            </a:pPr>
            <a:r>
              <a:rPr lang="en-US" sz="1800" dirty="0" smtClean="0"/>
              <a:t>Review</a:t>
            </a:r>
            <a:endParaRPr lang="en-US" sz="1800" dirty="0"/>
          </a:p>
          <a:p>
            <a:pPr lvl="1">
              <a:spcBef>
                <a:spcPts val="0"/>
              </a:spcBef>
            </a:pPr>
            <a:r>
              <a:rPr lang="en-US" sz="1800" dirty="0" smtClean="0"/>
              <a:t>Reviewing image quality (readable) and assigning index values</a:t>
            </a:r>
          </a:p>
          <a:p>
            <a:pPr lvl="1">
              <a:spcBef>
                <a:spcPts val="0"/>
              </a:spcBef>
            </a:pPr>
            <a:r>
              <a:rPr lang="en-US" sz="1800" dirty="0" smtClean="0"/>
              <a:t>Ensuring the correct document was captured and indexed to the right case, no documents were missed, etc.</a:t>
            </a:r>
            <a:endParaRPr lang="en-US" sz="1800" dirty="0"/>
          </a:p>
          <a:p>
            <a:pPr marL="457200" lvl="1" indent="0">
              <a:spcBef>
                <a:spcPts val="0"/>
              </a:spcBef>
              <a:buNone/>
            </a:pPr>
            <a:endParaRPr lang="en-US" sz="1800" dirty="0" smtClean="0"/>
          </a:p>
          <a:p>
            <a:pPr marL="457200" lvl="1" indent="0">
              <a:spcBef>
                <a:spcPts val="0"/>
              </a:spcBef>
              <a:buNone/>
            </a:pPr>
            <a:endParaRPr lang="en-US" sz="1800" dirty="0"/>
          </a:p>
          <a:p>
            <a:pPr marL="0" indent="0">
              <a:spcBef>
                <a:spcPts val="0"/>
              </a:spcBef>
              <a:buNone/>
            </a:pPr>
            <a:r>
              <a:rPr lang="en-US" sz="1800" dirty="0" smtClean="0"/>
              <a:t>Retrieve </a:t>
            </a:r>
            <a:endParaRPr lang="en-US" sz="1800" dirty="0"/>
          </a:p>
          <a:p>
            <a:pPr lvl="1">
              <a:spcBef>
                <a:spcPts val="0"/>
              </a:spcBef>
            </a:pPr>
            <a:r>
              <a:rPr lang="en-US" sz="1800" dirty="0"/>
              <a:t>The ability </a:t>
            </a:r>
            <a:r>
              <a:rPr lang="en-US" sz="1800" dirty="0" smtClean="0"/>
              <a:t>to search and retrieve a document inside of the KEES system</a:t>
            </a:r>
          </a:p>
          <a:p>
            <a:pPr lvl="1">
              <a:spcBef>
                <a:spcPts val="0"/>
              </a:spcBef>
            </a:pPr>
            <a:r>
              <a:rPr lang="en-US" sz="1800" dirty="0" smtClean="0"/>
              <a:t>The ability to search and retrieve a document inside of </a:t>
            </a:r>
            <a:r>
              <a:rPr lang="en-US" sz="1800" dirty="0" err="1" smtClean="0"/>
              <a:t>ImageNow</a:t>
            </a:r>
            <a:r>
              <a:rPr lang="en-US" sz="1800" dirty="0" smtClean="0"/>
              <a:t> Explorer </a:t>
            </a:r>
            <a:endParaRPr lang="en-US" sz="1800" dirty="0"/>
          </a:p>
          <a:p>
            <a:pPr marL="0" indent="0">
              <a:buNone/>
            </a:pPr>
            <a:endParaRPr lang="en-US" sz="1800" dirty="0" smtClean="0"/>
          </a:p>
          <a:p>
            <a:endParaRPr lang="en-US" sz="1800" dirty="0"/>
          </a:p>
        </p:txBody>
      </p:sp>
    </p:spTree>
    <p:extLst>
      <p:ext uri="{BB962C8B-B14F-4D97-AF65-F5344CB8AC3E}">
        <p14:creationId xmlns:p14="http://schemas.microsoft.com/office/powerpoint/2010/main" val="36055265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80</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Re-Indexing</a:t>
            </a:r>
            <a:endParaRPr lang="en-US" dirty="0">
              <a:solidFill>
                <a:srgbClr val="002569"/>
              </a:solidFill>
            </a:endParaRPr>
          </a:p>
        </p:txBody>
      </p:sp>
      <p:sp>
        <p:nvSpPr>
          <p:cNvPr id="8" name="Content Placeholder 2"/>
          <p:cNvSpPr txBox="1">
            <a:spLocks/>
          </p:cNvSpPr>
          <p:nvPr/>
        </p:nvSpPr>
        <p:spPr>
          <a:xfrm>
            <a:off x="287907" y="4656826"/>
            <a:ext cx="8153400" cy="14602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200" dirty="0">
              <a:latin typeface="+mj-lt"/>
            </a:endParaRPr>
          </a:p>
        </p:txBody>
      </p:sp>
      <p:sp>
        <p:nvSpPr>
          <p:cNvPr id="10" name="Content Placeholder 7"/>
          <p:cNvSpPr txBox="1">
            <a:spLocks/>
          </p:cNvSpPr>
          <p:nvPr/>
        </p:nvSpPr>
        <p:spPr>
          <a:xfrm>
            <a:off x="312647" y="1219200"/>
            <a:ext cx="777240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dirty="0" smtClean="0"/>
              <a:t>Step 6.  Double Click the document you want to view.  The document will open the </a:t>
            </a:r>
            <a:r>
              <a:rPr lang="en-US" sz="1800" dirty="0" err="1" smtClean="0"/>
              <a:t>ImageNow</a:t>
            </a:r>
            <a:r>
              <a:rPr lang="en-US" sz="1800" dirty="0" smtClean="0"/>
              <a:t> Viewer. </a:t>
            </a:r>
          </a:p>
        </p:txBody>
      </p:sp>
      <p:pic>
        <p:nvPicPr>
          <p:cNvPr id="6" name="Snagit_PPTBD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905000"/>
            <a:ext cx="5334000" cy="4376286"/>
          </a:xfrm>
          <a:prstGeom prst="rect">
            <a:avLst/>
          </a:prstGeom>
        </p:spPr>
      </p:pic>
      <p:pic>
        <p:nvPicPr>
          <p:cNvPr id="7" name="Snagit_PPTB0D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885950"/>
            <a:ext cx="5989960" cy="4376286"/>
          </a:xfrm>
          <a:prstGeom prst="rect">
            <a:avLst/>
          </a:prstGeom>
        </p:spPr>
      </p:pic>
    </p:spTree>
    <p:extLst>
      <p:ext uri="{BB962C8B-B14F-4D97-AF65-F5344CB8AC3E}">
        <p14:creationId xmlns:p14="http://schemas.microsoft.com/office/powerpoint/2010/main" val="339648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81</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Re-Indexing</a:t>
            </a:r>
            <a:endParaRPr lang="en-US" dirty="0">
              <a:solidFill>
                <a:srgbClr val="002569"/>
              </a:solidFill>
            </a:endParaRPr>
          </a:p>
        </p:txBody>
      </p:sp>
      <p:sp>
        <p:nvSpPr>
          <p:cNvPr id="8" name="Content Placeholder 2"/>
          <p:cNvSpPr txBox="1">
            <a:spLocks/>
          </p:cNvSpPr>
          <p:nvPr/>
        </p:nvSpPr>
        <p:spPr>
          <a:xfrm>
            <a:off x="287907" y="4656826"/>
            <a:ext cx="8153400" cy="14602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200" dirty="0">
              <a:latin typeface="+mj-lt"/>
            </a:endParaRPr>
          </a:p>
        </p:txBody>
      </p:sp>
      <p:sp>
        <p:nvSpPr>
          <p:cNvPr id="10" name="Content Placeholder 7"/>
          <p:cNvSpPr txBox="1">
            <a:spLocks/>
          </p:cNvSpPr>
          <p:nvPr/>
        </p:nvSpPr>
        <p:spPr>
          <a:xfrm>
            <a:off x="312647" y="1219200"/>
            <a:ext cx="777240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dirty="0" smtClean="0"/>
              <a:t>Step 8.  Update the values in the appropriate </a:t>
            </a:r>
            <a:r>
              <a:rPr lang="en-US" sz="1800" dirty="0" err="1" smtClean="0"/>
              <a:t>eForm</a:t>
            </a:r>
            <a:r>
              <a:rPr lang="en-US" sz="1800" dirty="0" smtClean="0"/>
              <a:t> fields. Click the Submit button.  </a:t>
            </a:r>
          </a:p>
        </p:txBody>
      </p:sp>
      <p:pic>
        <p:nvPicPr>
          <p:cNvPr id="6" name="Snagit_PPTE2E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905000"/>
            <a:ext cx="5953940" cy="4349969"/>
          </a:xfrm>
          <a:prstGeom prst="rect">
            <a:avLst/>
          </a:prstGeom>
        </p:spPr>
      </p:pic>
      <p:pic>
        <p:nvPicPr>
          <p:cNvPr id="7" name="Snagit_PPTC88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429" y="2614714"/>
            <a:ext cx="4657143" cy="1628572"/>
          </a:xfrm>
          <a:prstGeom prst="rect">
            <a:avLst/>
          </a:prstGeom>
        </p:spPr>
      </p:pic>
    </p:spTree>
    <p:extLst>
      <p:ext uri="{BB962C8B-B14F-4D97-AF65-F5344CB8AC3E}">
        <p14:creationId xmlns:p14="http://schemas.microsoft.com/office/powerpoint/2010/main" val="339648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82</a:t>
            </a:fld>
            <a:endParaRPr lang="en-US" dirty="0">
              <a:solidFill>
                <a:prstClr val="white"/>
              </a:solidFill>
            </a:endParaRPr>
          </a:p>
        </p:txBody>
      </p:sp>
      <p:pic>
        <p:nvPicPr>
          <p:cNvPr id="5" name="Content Placeholder 4"/>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2750587" y="2209800"/>
            <a:ext cx="4902881" cy="392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 Brace 8"/>
          <p:cNvSpPr/>
          <p:nvPr/>
        </p:nvSpPr>
        <p:spPr>
          <a:xfrm>
            <a:off x="2274337" y="2825205"/>
            <a:ext cx="314325" cy="1447800"/>
          </a:xfrm>
          <a:prstGeom prst="leftBrace">
            <a:avLst>
              <a:gd name="adj1" fmla="val 32081"/>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sz="3200" b="1" kern="1200">
                <a:solidFill>
                  <a:schemeClr val="tx1"/>
                </a:solidFill>
                <a:latin typeface="+mn-lt"/>
                <a:ea typeface="+mn-ea"/>
                <a:cs typeface="+mn-cs"/>
              </a:defRPr>
            </a:lvl1pPr>
            <a:lvl2pPr marL="457200" algn="l" rtl="0" fontAlgn="base">
              <a:spcBef>
                <a:spcPct val="0"/>
              </a:spcBef>
              <a:spcAft>
                <a:spcPct val="0"/>
              </a:spcAft>
              <a:defRPr sz="3200" b="1" kern="1200">
                <a:solidFill>
                  <a:schemeClr val="tx1"/>
                </a:solidFill>
                <a:latin typeface="+mn-lt"/>
                <a:ea typeface="+mn-ea"/>
                <a:cs typeface="+mn-cs"/>
              </a:defRPr>
            </a:lvl2pPr>
            <a:lvl3pPr marL="914400" algn="l" rtl="0" fontAlgn="base">
              <a:spcBef>
                <a:spcPct val="0"/>
              </a:spcBef>
              <a:spcAft>
                <a:spcPct val="0"/>
              </a:spcAft>
              <a:defRPr sz="3200" b="1" kern="1200">
                <a:solidFill>
                  <a:schemeClr val="tx1"/>
                </a:solidFill>
                <a:latin typeface="+mn-lt"/>
                <a:ea typeface="+mn-ea"/>
                <a:cs typeface="+mn-cs"/>
              </a:defRPr>
            </a:lvl3pPr>
            <a:lvl4pPr marL="1371600" algn="l" rtl="0" fontAlgn="base">
              <a:spcBef>
                <a:spcPct val="0"/>
              </a:spcBef>
              <a:spcAft>
                <a:spcPct val="0"/>
              </a:spcAft>
              <a:defRPr sz="3200" b="1" kern="1200">
                <a:solidFill>
                  <a:schemeClr val="tx1"/>
                </a:solidFill>
                <a:latin typeface="+mn-lt"/>
                <a:ea typeface="+mn-ea"/>
                <a:cs typeface="+mn-cs"/>
              </a:defRPr>
            </a:lvl4pPr>
            <a:lvl5pPr marL="1828800" algn="l" rtl="0" fontAlgn="base">
              <a:spcBef>
                <a:spcPct val="0"/>
              </a:spcBef>
              <a:spcAft>
                <a:spcPct val="0"/>
              </a:spcAft>
              <a:defRPr sz="3200" b="1" kern="1200">
                <a:solidFill>
                  <a:schemeClr val="tx1"/>
                </a:solidFill>
                <a:latin typeface="+mn-lt"/>
                <a:ea typeface="+mn-ea"/>
                <a:cs typeface="+mn-cs"/>
              </a:defRPr>
            </a:lvl5pPr>
            <a:lvl6pPr marL="2286000" algn="l" defTabSz="914400" rtl="0" eaLnBrk="1" latinLnBrk="0" hangingPunct="1">
              <a:defRPr sz="3200" b="1" kern="1200">
                <a:solidFill>
                  <a:schemeClr val="tx1"/>
                </a:solidFill>
                <a:latin typeface="+mn-lt"/>
                <a:ea typeface="+mn-ea"/>
                <a:cs typeface="+mn-cs"/>
              </a:defRPr>
            </a:lvl6pPr>
            <a:lvl7pPr marL="2743200" algn="l" defTabSz="914400" rtl="0" eaLnBrk="1" latinLnBrk="0" hangingPunct="1">
              <a:defRPr sz="3200" b="1" kern="1200">
                <a:solidFill>
                  <a:schemeClr val="tx1"/>
                </a:solidFill>
                <a:latin typeface="+mn-lt"/>
                <a:ea typeface="+mn-ea"/>
                <a:cs typeface="+mn-cs"/>
              </a:defRPr>
            </a:lvl7pPr>
            <a:lvl8pPr marL="3200400" algn="l" defTabSz="914400" rtl="0" eaLnBrk="1" latinLnBrk="0" hangingPunct="1">
              <a:defRPr sz="3200" b="1" kern="1200">
                <a:solidFill>
                  <a:schemeClr val="tx1"/>
                </a:solidFill>
                <a:latin typeface="+mn-lt"/>
                <a:ea typeface="+mn-ea"/>
                <a:cs typeface="+mn-cs"/>
              </a:defRPr>
            </a:lvl8pPr>
            <a:lvl9pPr marL="3657600" algn="l" defTabSz="914400" rtl="0" eaLnBrk="1" latinLnBrk="0" hangingPunct="1">
              <a:defRPr sz="3200" b="1" kern="1200">
                <a:solidFill>
                  <a:schemeClr val="tx1"/>
                </a:solidFill>
                <a:latin typeface="+mn-lt"/>
                <a:ea typeface="+mn-ea"/>
                <a:cs typeface="+mn-cs"/>
              </a:defRPr>
            </a:lvl9pPr>
          </a:lstStyle>
          <a:p>
            <a:pPr algn="ctr">
              <a:defRPr/>
            </a:pPr>
            <a:endParaRPr lang="en-US"/>
          </a:p>
        </p:txBody>
      </p:sp>
      <p:sp>
        <p:nvSpPr>
          <p:cNvPr id="10" name="TextBox 7"/>
          <p:cNvSpPr txBox="1">
            <a:spLocks noChangeArrowheads="1"/>
          </p:cNvSpPr>
          <p:nvPr/>
        </p:nvSpPr>
        <p:spPr bwMode="auto">
          <a:xfrm>
            <a:off x="940837" y="3242715"/>
            <a:ext cx="133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3200" b="1" kern="1200">
                <a:solidFill>
                  <a:schemeClr val="tx1"/>
                </a:solidFill>
                <a:latin typeface="Arial" charset="0"/>
                <a:ea typeface="+mn-ea"/>
                <a:cs typeface="Arial" charset="0"/>
              </a:defRPr>
            </a:lvl1pPr>
            <a:lvl2pPr marL="457200" algn="l" rtl="0" fontAlgn="base">
              <a:spcBef>
                <a:spcPct val="0"/>
              </a:spcBef>
              <a:spcAft>
                <a:spcPct val="0"/>
              </a:spcAft>
              <a:defRPr sz="3200" b="1" kern="1200">
                <a:solidFill>
                  <a:schemeClr val="tx1"/>
                </a:solidFill>
                <a:latin typeface="Arial" charset="0"/>
                <a:ea typeface="+mn-ea"/>
                <a:cs typeface="Arial" charset="0"/>
              </a:defRPr>
            </a:lvl2pPr>
            <a:lvl3pPr marL="914400" algn="l" rtl="0" fontAlgn="base">
              <a:spcBef>
                <a:spcPct val="0"/>
              </a:spcBef>
              <a:spcAft>
                <a:spcPct val="0"/>
              </a:spcAft>
              <a:defRPr sz="3200" b="1" kern="1200">
                <a:solidFill>
                  <a:schemeClr val="tx1"/>
                </a:solidFill>
                <a:latin typeface="Arial" charset="0"/>
                <a:ea typeface="+mn-ea"/>
                <a:cs typeface="Arial" charset="0"/>
              </a:defRPr>
            </a:lvl3pPr>
            <a:lvl4pPr marL="1371600" algn="l" rtl="0" fontAlgn="base">
              <a:spcBef>
                <a:spcPct val="0"/>
              </a:spcBef>
              <a:spcAft>
                <a:spcPct val="0"/>
              </a:spcAft>
              <a:defRPr sz="3200" b="1" kern="1200">
                <a:solidFill>
                  <a:schemeClr val="tx1"/>
                </a:solidFill>
                <a:latin typeface="Arial" charset="0"/>
                <a:ea typeface="+mn-ea"/>
                <a:cs typeface="Arial" charset="0"/>
              </a:defRPr>
            </a:lvl4pPr>
            <a:lvl5pPr marL="1828800" algn="l" rtl="0" fontAlgn="base">
              <a:spcBef>
                <a:spcPct val="0"/>
              </a:spcBef>
              <a:spcAft>
                <a:spcPct val="0"/>
              </a:spcAft>
              <a:defRPr sz="3200" b="1" kern="1200">
                <a:solidFill>
                  <a:schemeClr val="tx1"/>
                </a:solidFill>
                <a:latin typeface="Arial" charset="0"/>
                <a:ea typeface="+mn-ea"/>
                <a:cs typeface="Arial" charset="0"/>
              </a:defRPr>
            </a:lvl5pPr>
            <a:lvl6pPr marL="2286000" algn="l" defTabSz="914400" rtl="0" eaLnBrk="1" latinLnBrk="0" hangingPunct="1">
              <a:defRPr sz="3200" b="1" kern="1200">
                <a:solidFill>
                  <a:schemeClr val="tx1"/>
                </a:solidFill>
                <a:latin typeface="Arial" charset="0"/>
                <a:ea typeface="+mn-ea"/>
                <a:cs typeface="Arial" charset="0"/>
              </a:defRPr>
            </a:lvl6pPr>
            <a:lvl7pPr marL="2743200" algn="l" defTabSz="914400" rtl="0" eaLnBrk="1" latinLnBrk="0" hangingPunct="1">
              <a:defRPr sz="3200" b="1" kern="1200">
                <a:solidFill>
                  <a:schemeClr val="tx1"/>
                </a:solidFill>
                <a:latin typeface="Arial" charset="0"/>
                <a:ea typeface="+mn-ea"/>
                <a:cs typeface="Arial" charset="0"/>
              </a:defRPr>
            </a:lvl7pPr>
            <a:lvl8pPr marL="3200400" algn="l" defTabSz="914400" rtl="0" eaLnBrk="1" latinLnBrk="0" hangingPunct="1">
              <a:defRPr sz="3200" b="1" kern="1200">
                <a:solidFill>
                  <a:schemeClr val="tx1"/>
                </a:solidFill>
                <a:latin typeface="Arial" charset="0"/>
                <a:ea typeface="+mn-ea"/>
                <a:cs typeface="Arial" charset="0"/>
              </a:defRPr>
            </a:lvl8pPr>
            <a:lvl9pPr marL="3657600" algn="l" defTabSz="914400" rtl="0" eaLnBrk="1" latinLnBrk="0" hangingPunct="1">
              <a:defRPr sz="3200" b="1" kern="1200">
                <a:solidFill>
                  <a:schemeClr val="tx1"/>
                </a:solidFill>
                <a:latin typeface="Arial" charset="0"/>
                <a:ea typeface="+mn-ea"/>
                <a:cs typeface="Arial" charset="0"/>
              </a:defRPr>
            </a:lvl9pPr>
          </a:lstStyle>
          <a:p>
            <a:pPr eaLnBrk="1" hangingPunct="1"/>
            <a:r>
              <a:rPr lang="en-US" sz="1800" b="0" dirty="0"/>
              <a:t>Case Indexing</a:t>
            </a:r>
          </a:p>
        </p:txBody>
      </p:sp>
      <p:cxnSp>
        <p:nvCxnSpPr>
          <p:cNvPr id="11" name="Straight Arrow Connector 10"/>
          <p:cNvCxnSpPr/>
          <p:nvPr/>
        </p:nvCxnSpPr>
        <p:spPr>
          <a:xfrm>
            <a:off x="2274337" y="4415880"/>
            <a:ext cx="514350" cy="95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2"/>
          <p:cNvSpPr txBox="1">
            <a:spLocks noChangeArrowheads="1"/>
          </p:cNvSpPr>
          <p:nvPr/>
        </p:nvSpPr>
        <p:spPr bwMode="auto">
          <a:xfrm>
            <a:off x="914400" y="4031159"/>
            <a:ext cx="1609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3200" b="1" kern="1200">
                <a:solidFill>
                  <a:schemeClr val="tx1"/>
                </a:solidFill>
                <a:latin typeface="Arial" charset="0"/>
                <a:ea typeface="+mn-ea"/>
                <a:cs typeface="Arial" charset="0"/>
              </a:defRPr>
            </a:lvl1pPr>
            <a:lvl2pPr marL="457200" algn="l" rtl="0" fontAlgn="base">
              <a:spcBef>
                <a:spcPct val="0"/>
              </a:spcBef>
              <a:spcAft>
                <a:spcPct val="0"/>
              </a:spcAft>
              <a:defRPr sz="3200" b="1" kern="1200">
                <a:solidFill>
                  <a:schemeClr val="tx1"/>
                </a:solidFill>
                <a:latin typeface="Arial" charset="0"/>
                <a:ea typeface="+mn-ea"/>
                <a:cs typeface="Arial" charset="0"/>
              </a:defRPr>
            </a:lvl2pPr>
            <a:lvl3pPr marL="914400" algn="l" rtl="0" fontAlgn="base">
              <a:spcBef>
                <a:spcPct val="0"/>
              </a:spcBef>
              <a:spcAft>
                <a:spcPct val="0"/>
              </a:spcAft>
              <a:defRPr sz="3200" b="1" kern="1200">
                <a:solidFill>
                  <a:schemeClr val="tx1"/>
                </a:solidFill>
                <a:latin typeface="Arial" charset="0"/>
                <a:ea typeface="+mn-ea"/>
                <a:cs typeface="Arial" charset="0"/>
              </a:defRPr>
            </a:lvl3pPr>
            <a:lvl4pPr marL="1371600" algn="l" rtl="0" fontAlgn="base">
              <a:spcBef>
                <a:spcPct val="0"/>
              </a:spcBef>
              <a:spcAft>
                <a:spcPct val="0"/>
              </a:spcAft>
              <a:defRPr sz="3200" b="1" kern="1200">
                <a:solidFill>
                  <a:schemeClr val="tx1"/>
                </a:solidFill>
                <a:latin typeface="Arial" charset="0"/>
                <a:ea typeface="+mn-ea"/>
                <a:cs typeface="Arial" charset="0"/>
              </a:defRPr>
            </a:lvl4pPr>
            <a:lvl5pPr marL="1828800" algn="l" rtl="0" fontAlgn="base">
              <a:spcBef>
                <a:spcPct val="0"/>
              </a:spcBef>
              <a:spcAft>
                <a:spcPct val="0"/>
              </a:spcAft>
              <a:defRPr sz="3200" b="1" kern="1200">
                <a:solidFill>
                  <a:schemeClr val="tx1"/>
                </a:solidFill>
                <a:latin typeface="Arial" charset="0"/>
                <a:ea typeface="+mn-ea"/>
                <a:cs typeface="Arial" charset="0"/>
              </a:defRPr>
            </a:lvl5pPr>
            <a:lvl6pPr marL="2286000" algn="l" defTabSz="914400" rtl="0" eaLnBrk="1" latinLnBrk="0" hangingPunct="1">
              <a:defRPr sz="3200" b="1" kern="1200">
                <a:solidFill>
                  <a:schemeClr val="tx1"/>
                </a:solidFill>
                <a:latin typeface="Arial" charset="0"/>
                <a:ea typeface="+mn-ea"/>
                <a:cs typeface="Arial" charset="0"/>
              </a:defRPr>
            </a:lvl6pPr>
            <a:lvl7pPr marL="2743200" algn="l" defTabSz="914400" rtl="0" eaLnBrk="1" latinLnBrk="0" hangingPunct="1">
              <a:defRPr sz="3200" b="1" kern="1200">
                <a:solidFill>
                  <a:schemeClr val="tx1"/>
                </a:solidFill>
                <a:latin typeface="Arial" charset="0"/>
                <a:ea typeface="+mn-ea"/>
                <a:cs typeface="Arial" charset="0"/>
              </a:defRPr>
            </a:lvl7pPr>
            <a:lvl8pPr marL="3200400" algn="l" defTabSz="914400" rtl="0" eaLnBrk="1" latinLnBrk="0" hangingPunct="1">
              <a:defRPr sz="3200" b="1" kern="1200">
                <a:solidFill>
                  <a:schemeClr val="tx1"/>
                </a:solidFill>
                <a:latin typeface="Arial" charset="0"/>
                <a:ea typeface="+mn-ea"/>
                <a:cs typeface="Arial" charset="0"/>
              </a:defRPr>
            </a:lvl8pPr>
            <a:lvl9pPr marL="3657600" algn="l" defTabSz="914400" rtl="0" eaLnBrk="1" latinLnBrk="0" hangingPunct="1">
              <a:defRPr sz="3200" b="1" kern="1200">
                <a:solidFill>
                  <a:schemeClr val="tx1"/>
                </a:solidFill>
                <a:latin typeface="Arial" charset="0"/>
                <a:ea typeface="+mn-ea"/>
                <a:cs typeface="Arial" charset="0"/>
              </a:defRPr>
            </a:lvl9pPr>
          </a:lstStyle>
          <a:p>
            <a:pPr eaLnBrk="1" hangingPunct="1"/>
            <a:r>
              <a:rPr lang="en-US" sz="1800" b="0" dirty="0"/>
              <a:t>Person Indexing</a:t>
            </a:r>
          </a:p>
        </p:txBody>
      </p:sp>
      <p:sp>
        <p:nvSpPr>
          <p:cNvPr id="13"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14"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Case vs Person </a:t>
            </a:r>
            <a:endParaRPr lang="en-US" dirty="0">
              <a:solidFill>
                <a:srgbClr val="002569"/>
              </a:solidFill>
            </a:endParaRPr>
          </a:p>
        </p:txBody>
      </p:sp>
      <p:sp>
        <p:nvSpPr>
          <p:cNvPr id="2" name="Rectangle 1"/>
          <p:cNvSpPr/>
          <p:nvPr/>
        </p:nvSpPr>
        <p:spPr>
          <a:xfrm>
            <a:off x="304800" y="1219200"/>
            <a:ext cx="8724900"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Initially all documents are associated to a case. For personal identifying information (PII) do second level indexing to the individual using Indexing eForm.</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9900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9" name="Slide Number Placeholder 8"/>
          <p:cNvSpPr>
            <a:spLocks noGrp="1"/>
          </p:cNvSpPr>
          <p:nvPr>
            <p:ph type="sldNum" sz="quarter" idx="12"/>
          </p:nvPr>
        </p:nvSpPr>
        <p:spPr/>
        <p:txBody>
          <a:bodyPr/>
          <a:lstStyle/>
          <a:p>
            <a:fld id="{908B7E1D-52E2-4F04-9DFE-B1650792F521}" type="slidenum">
              <a:rPr lang="en-US" smtClean="0"/>
              <a:t>83</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Case vs Person</a:t>
            </a:r>
            <a:endParaRPr lang="en-US" dirty="0">
              <a:solidFill>
                <a:srgbClr val="002569"/>
              </a:solidFill>
            </a:endParaRPr>
          </a:p>
        </p:txBody>
      </p:sp>
      <p:sp>
        <p:nvSpPr>
          <p:cNvPr id="11" name="Content Placeholder 7"/>
          <p:cNvSpPr txBox="1">
            <a:spLocks/>
          </p:cNvSpPr>
          <p:nvPr/>
        </p:nvSpPr>
        <p:spPr>
          <a:xfrm>
            <a:off x="228600" y="1371600"/>
            <a:ext cx="2971800" cy="236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Case Level Indexing:</a:t>
            </a:r>
            <a:r>
              <a:rPr lang="en-US" sz="1800" dirty="0"/>
              <a:t> Case Documents will be Indexed to the Case Number, Case Name and Document </a:t>
            </a:r>
            <a:r>
              <a:rPr lang="en-US" sz="1800" dirty="0" smtClean="0"/>
              <a:t>Type.   Example: 1234</a:t>
            </a:r>
            <a:r>
              <a:rPr lang="en-US" sz="1800" dirty="0"/>
              <a:t>, Jane </a:t>
            </a:r>
            <a:r>
              <a:rPr lang="en-US" sz="1800" dirty="0" smtClean="0"/>
              <a:t>Doe/Income</a:t>
            </a:r>
            <a:endParaRPr lang="en-US" sz="1800" dirty="0"/>
          </a:p>
          <a:p>
            <a:pPr marL="0" indent="0">
              <a:buNone/>
            </a:pPr>
            <a:endParaRPr lang="en-US" sz="2400" b="1" dirty="0" smtClean="0"/>
          </a:p>
          <a:p>
            <a:pPr marL="0" indent="0">
              <a:buNone/>
            </a:pPr>
            <a:endParaRPr lang="en-US" sz="2400" b="1" dirty="0"/>
          </a:p>
          <a:p>
            <a:pPr hangingPunct="0"/>
            <a:endParaRPr lang="en-US" sz="2200" dirty="0" smtClean="0"/>
          </a:p>
          <a:p>
            <a:pPr hangingPunct="0"/>
            <a:endParaRPr lang="en-US" sz="2200" dirty="0" smtClean="0"/>
          </a:p>
          <a:p>
            <a:pPr marL="0" indent="0">
              <a:buFont typeface="Arial" pitchFamily="34" charset="0"/>
              <a:buNone/>
            </a:pPr>
            <a:endParaRPr lang="en-US" sz="2200" dirty="0" smtClean="0"/>
          </a:p>
          <a:p>
            <a:endParaRPr lang="en-US" sz="2200" dirty="0"/>
          </a:p>
        </p:txBody>
      </p:sp>
      <p:sp>
        <p:nvSpPr>
          <p:cNvPr id="12" name="Content Placeholder 7"/>
          <p:cNvSpPr txBox="1">
            <a:spLocks/>
          </p:cNvSpPr>
          <p:nvPr/>
        </p:nvSpPr>
        <p:spPr>
          <a:xfrm>
            <a:off x="152400" y="3728049"/>
            <a:ext cx="2743201"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 following describes </a:t>
            </a:r>
            <a:r>
              <a:rPr lang="en-US" sz="1800" dirty="0" smtClean="0"/>
              <a:t>and displays the </a:t>
            </a:r>
            <a:r>
              <a:rPr lang="en-US" sz="1800" dirty="0"/>
              <a:t>index fields for Case Level Documents.</a:t>
            </a:r>
          </a:p>
          <a:p>
            <a:pPr marL="0" indent="0">
              <a:buNone/>
            </a:pPr>
            <a:endParaRPr lang="en-US" sz="2000" b="1" dirty="0" smtClean="0"/>
          </a:p>
          <a:p>
            <a:pPr marL="0" indent="0">
              <a:buNone/>
            </a:pPr>
            <a:endParaRPr lang="en-US" sz="2000" b="1" dirty="0"/>
          </a:p>
          <a:p>
            <a:pPr hangingPunct="0"/>
            <a:endParaRPr lang="en-US" sz="2000" dirty="0" smtClean="0"/>
          </a:p>
          <a:p>
            <a:pPr hangingPunct="0"/>
            <a:endParaRPr lang="en-US" sz="2000" dirty="0" smtClean="0"/>
          </a:p>
          <a:p>
            <a:pPr marL="0" indent="0">
              <a:buFont typeface="Arial" pitchFamily="34" charset="0"/>
              <a:buNone/>
            </a:pPr>
            <a:endParaRPr lang="en-US" sz="2000" dirty="0" smtClean="0"/>
          </a:p>
          <a:p>
            <a:endParaRPr lang="en-US" sz="2000" dirty="0"/>
          </a:p>
        </p:txBody>
      </p:sp>
      <p:pic>
        <p:nvPicPr>
          <p:cNvPr id="5122"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10" y="1905000"/>
            <a:ext cx="2238375" cy="3829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997381318"/>
              </p:ext>
            </p:extLst>
          </p:nvPr>
        </p:nvGraphicFramePr>
        <p:xfrm>
          <a:off x="5532120" y="1371600"/>
          <a:ext cx="3200400" cy="4793571"/>
        </p:xfrm>
        <a:graphic>
          <a:graphicData uri="http://schemas.openxmlformats.org/drawingml/2006/table">
            <a:tbl>
              <a:tblPr firstRow="1" firstCol="1" bandRow="1">
                <a:tableStyleId>{5C22544A-7EE6-4342-B048-85BDC9FD1C3A}</a:tableStyleId>
              </a:tblPr>
              <a:tblGrid>
                <a:gridCol w="1173480"/>
                <a:gridCol w="2026920"/>
              </a:tblGrid>
              <a:tr h="642427">
                <a:tc>
                  <a:txBody>
                    <a:bodyPr/>
                    <a:lstStyle/>
                    <a:p>
                      <a:pPr marL="0" marR="0">
                        <a:spcBef>
                          <a:spcPts val="0"/>
                        </a:spcBef>
                        <a:spcAft>
                          <a:spcPts val="0"/>
                        </a:spcAft>
                      </a:pPr>
                      <a:r>
                        <a:rPr lang="en-US" sz="1600" dirty="0" smtClean="0">
                          <a:solidFill>
                            <a:schemeClr val="bg1"/>
                          </a:solidFill>
                          <a:effectLst/>
                          <a:latin typeface="Arial" panose="020B0604020202020204" pitchFamily="34" charset="0"/>
                          <a:cs typeface="Arial" panose="020B0604020202020204" pitchFamily="34" charset="0"/>
                        </a:rPr>
                        <a:t>Feld / Property</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Description</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r>
              <a:tr h="642427">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Drawer</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Auto Populated to KEES Case by ImageNow.</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r>
              <a:tr h="642427">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Case Number</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Case Number in KEES.  Verify during QA step.</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r>
              <a:tr h="427890">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Case Name</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Person Name in KEES</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r>
              <a:tr h="427890">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Field 3</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&lt;Undefined Field&gt;</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r>
              <a:tr h="642427">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Received Date</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Date document is received.</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r>
              <a:tr h="427890">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Unique ID</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Temporary Unique ID for system.  </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r>
              <a:tr h="642427">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Document Type</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c>
                  <a:txBody>
                    <a:bodyPr/>
                    <a:lstStyle/>
                    <a:p>
                      <a:pPr marL="0" marR="0">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Categorizes a document.</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69"/>
                    </a:solidFill>
                  </a:tcPr>
                </a:tc>
              </a:tr>
            </a:tbl>
          </a:graphicData>
        </a:graphic>
      </p:graphicFrame>
    </p:spTree>
    <p:extLst>
      <p:ext uri="{BB962C8B-B14F-4D97-AF65-F5344CB8AC3E}">
        <p14:creationId xmlns:p14="http://schemas.microsoft.com/office/powerpoint/2010/main" val="9627686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84</a:t>
            </a:fld>
            <a:endParaRPr lang="en-US" dirty="0">
              <a:solidFill>
                <a:prstClr val="white"/>
              </a:solidFill>
            </a:endParaRPr>
          </a:p>
        </p:txBody>
      </p:sp>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962274" y="1371600"/>
            <a:ext cx="56673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nvSpPr>
        <p:spPr bwMode="auto">
          <a:xfrm>
            <a:off x="266700" y="1524000"/>
            <a:ext cx="2705100" cy="423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3200" b="1" kern="1200">
                <a:solidFill>
                  <a:schemeClr val="tx1"/>
                </a:solidFill>
                <a:latin typeface="Arial" charset="0"/>
                <a:ea typeface="+mn-ea"/>
                <a:cs typeface="Arial" charset="0"/>
              </a:defRPr>
            </a:lvl1pPr>
            <a:lvl2pPr marL="457200" algn="l" rtl="0" fontAlgn="base">
              <a:spcBef>
                <a:spcPct val="0"/>
              </a:spcBef>
              <a:spcAft>
                <a:spcPct val="0"/>
              </a:spcAft>
              <a:defRPr sz="3200" b="1" kern="1200">
                <a:solidFill>
                  <a:schemeClr val="tx1"/>
                </a:solidFill>
                <a:latin typeface="Arial" charset="0"/>
                <a:ea typeface="+mn-ea"/>
                <a:cs typeface="Arial" charset="0"/>
              </a:defRPr>
            </a:lvl2pPr>
            <a:lvl3pPr marL="914400" algn="l" rtl="0" fontAlgn="base">
              <a:spcBef>
                <a:spcPct val="0"/>
              </a:spcBef>
              <a:spcAft>
                <a:spcPct val="0"/>
              </a:spcAft>
              <a:defRPr sz="3200" b="1" kern="1200">
                <a:solidFill>
                  <a:schemeClr val="tx1"/>
                </a:solidFill>
                <a:latin typeface="Arial" charset="0"/>
                <a:ea typeface="+mn-ea"/>
                <a:cs typeface="Arial" charset="0"/>
              </a:defRPr>
            </a:lvl3pPr>
            <a:lvl4pPr marL="1371600" algn="l" rtl="0" fontAlgn="base">
              <a:spcBef>
                <a:spcPct val="0"/>
              </a:spcBef>
              <a:spcAft>
                <a:spcPct val="0"/>
              </a:spcAft>
              <a:defRPr sz="3200" b="1" kern="1200">
                <a:solidFill>
                  <a:schemeClr val="tx1"/>
                </a:solidFill>
                <a:latin typeface="Arial" charset="0"/>
                <a:ea typeface="+mn-ea"/>
                <a:cs typeface="Arial" charset="0"/>
              </a:defRPr>
            </a:lvl4pPr>
            <a:lvl5pPr marL="1828800" algn="l" rtl="0" fontAlgn="base">
              <a:spcBef>
                <a:spcPct val="0"/>
              </a:spcBef>
              <a:spcAft>
                <a:spcPct val="0"/>
              </a:spcAft>
              <a:defRPr sz="3200" b="1" kern="1200">
                <a:solidFill>
                  <a:schemeClr val="tx1"/>
                </a:solidFill>
                <a:latin typeface="Arial" charset="0"/>
                <a:ea typeface="+mn-ea"/>
                <a:cs typeface="Arial" charset="0"/>
              </a:defRPr>
            </a:lvl5pPr>
            <a:lvl6pPr marL="2286000" algn="l" defTabSz="914400" rtl="0" eaLnBrk="1" latinLnBrk="0" hangingPunct="1">
              <a:defRPr sz="3200" b="1" kern="1200">
                <a:solidFill>
                  <a:schemeClr val="tx1"/>
                </a:solidFill>
                <a:latin typeface="Arial" charset="0"/>
                <a:ea typeface="+mn-ea"/>
                <a:cs typeface="Arial" charset="0"/>
              </a:defRPr>
            </a:lvl6pPr>
            <a:lvl7pPr marL="2743200" algn="l" defTabSz="914400" rtl="0" eaLnBrk="1" latinLnBrk="0" hangingPunct="1">
              <a:defRPr sz="3200" b="1" kern="1200">
                <a:solidFill>
                  <a:schemeClr val="tx1"/>
                </a:solidFill>
                <a:latin typeface="Arial" charset="0"/>
                <a:ea typeface="+mn-ea"/>
                <a:cs typeface="Arial" charset="0"/>
              </a:defRPr>
            </a:lvl7pPr>
            <a:lvl8pPr marL="3200400" algn="l" defTabSz="914400" rtl="0" eaLnBrk="1" latinLnBrk="0" hangingPunct="1">
              <a:defRPr sz="3200" b="1" kern="1200">
                <a:solidFill>
                  <a:schemeClr val="tx1"/>
                </a:solidFill>
                <a:latin typeface="Arial" charset="0"/>
                <a:ea typeface="+mn-ea"/>
                <a:cs typeface="Arial" charset="0"/>
              </a:defRPr>
            </a:lvl8pPr>
            <a:lvl9pPr marL="3657600" algn="l" defTabSz="914400" rtl="0" eaLnBrk="1" latinLnBrk="0" hangingPunct="1">
              <a:defRPr sz="3200" b="1" kern="1200">
                <a:solidFill>
                  <a:schemeClr val="tx1"/>
                </a:solidFill>
                <a:latin typeface="Arial" charset="0"/>
                <a:ea typeface="+mn-ea"/>
                <a:cs typeface="Arial" charset="0"/>
              </a:defRPr>
            </a:lvl9pPr>
          </a:lstStyle>
          <a:p>
            <a:pPr indent="-8549">
              <a:lnSpc>
                <a:spcPct val="115000"/>
              </a:lnSpc>
            </a:pPr>
            <a:r>
              <a:rPr lang="en-US" sz="1800" b="0" dirty="0">
                <a:ea typeface="Calibri"/>
                <a:cs typeface="Times New Roman"/>
              </a:rPr>
              <a:t>Person level documents follow the person from case to case</a:t>
            </a:r>
            <a:r>
              <a:rPr lang="en-US" sz="1800" b="0" dirty="0" smtClean="0">
                <a:ea typeface="Calibri"/>
                <a:cs typeface="Times New Roman"/>
              </a:rPr>
              <a:t>.</a:t>
            </a:r>
          </a:p>
          <a:p>
            <a:pPr indent="-8549">
              <a:lnSpc>
                <a:spcPct val="115000"/>
              </a:lnSpc>
            </a:pPr>
            <a:endParaRPr lang="en-US" sz="1800" b="0" dirty="0">
              <a:ea typeface="Calibri"/>
              <a:cs typeface="Times New Roman"/>
            </a:endParaRPr>
          </a:p>
          <a:p>
            <a:pPr indent="-8549">
              <a:lnSpc>
                <a:spcPct val="115000"/>
              </a:lnSpc>
            </a:pPr>
            <a:r>
              <a:rPr lang="en-US" sz="1800" b="0" dirty="0" smtClean="0">
                <a:ea typeface="Calibri"/>
                <a:cs typeface="Times New Roman"/>
              </a:rPr>
              <a:t>Some </a:t>
            </a:r>
            <a:r>
              <a:rPr lang="en-US" sz="1800" b="0" dirty="0">
                <a:ea typeface="Calibri"/>
                <a:cs typeface="Times New Roman"/>
              </a:rPr>
              <a:t>of examples include personal identifying documents such as birth certificates, driver’s licenses, passports, and social security cards.  These documents are indexed at the person level. </a:t>
            </a:r>
          </a:p>
        </p:txBody>
      </p:sp>
      <p:sp>
        <p:nvSpPr>
          <p:cNvPr id="13"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pic>
        <p:nvPicPr>
          <p:cNvPr id="15" name="Picture 14" descr="cid:image006.png@01CE7EED.2E59A96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607148" y="3121268"/>
            <a:ext cx="2889152" cy="2441331"/>
          </a:xfrm>
          <a:prstGeom prst="rect">
            <a:avLst/>
          </a:prstGeom>
          <a:noFill/>
          <a:ln w="19050">
            <a:solidFill>
              <a:schemeClr val="tx1"/>
            </a:solidFill>
          </a:ln>
        </p:spPr>
      </p:pic>
      <p:sp>
        <p:nvSpPr>
          <p:cNvPr id="16"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Case vs Person </a:t>
            </a:r>
            <a:endParaRPr lang="en-US" dirty="0">
              <a:solidFill>
                <a:srgbClr val="002569"/>
              </a:solidFill>
            </a:endParaRPr>
          </a:p>
        </p:txBody>
      </p:sp>
    </p:spTree>
    <p:extLst>
      <p:ext uri="{BB962C8B-B14F-4D97-AF65-F5344CB8AC3E}">
        <p14:creationId xmlns:p14="http://schemas.microsoft.com/office/powerpoint/2010/main" val="37949822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85</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2</a:t>
            </a:r>
            <a:r>
              <a:rPr lang="en-US" baseline="30000" dirty="0" smtClean="0">
                <a:solidFill>
                  <a:srgbClr val="002569"/>
                </a:solidFill>
              </a:rPr>
              <a:t>nd</a:t>
            </a:r>
            <a:r>
              <a:rPr lang="en-US" dirty="0" smtClean="0">
                <a:solidFill>
                  <a:srgbClr val="002569"/>
                </a:solidFill>
              </a:rPr>
              <a:t> Level Person Indexing</a:t>
            </a:r>
            <a:endParaRPr lang="en-US" dirty="0">
              <a:solidFill>
                <a:srgbClr val="002569"/>
              </a:solidFill>
            </a:endParaRPr>
          </a:p>
        </p:txBody>
      </p:sp>
      <p:sp>
        <p:nvSpPr>
          <p:cNvPr id="6" name="Content Placeholder 2"/>
          <p:cNvSpPr txBox="1">
            <a:spLocks/>
          </p:cNvSpPr>
          <p:nvPr/>
        </p:nvSpPr>
        <p:spPr>
          <a:xfrm>
            <a:off x="517585" y="1447800"/>
            <a:ext cx="8229600" cy="3200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t>2</a:t>
            </a:r>
            <a:r>
              <a:rPr lang="en-US" sz="1800" baseline="30000" dirty="0" smtClean="0"/>
              <a:t>nd</a:t>
            </a:r>
            <a:r>
              <a:rPr lang="en-US" sz="1800" dirty="0" smtClean="0"/>
              <a:t> Level Person Indexing is </a:t>
            </a:r>
            <a:r>
              <a:rPr lang="en-US" sz="1800" dirty="0"/>
              <a:t>required for documents containing Personal Identification.  These documents are applicable to multiple cases and deemed “durable and portable</a:t>
            </a:r>
            <a:r>
              <a:rPr lang="en-US" sz="1800" dirty="0" smtClean="0"/>
              <a:t>.”</a:t>
            </a:r>
          </a:p>
          <a:p>
            <a:pPr marL="0" indent="0">
              <a:buNone/>
            </a:pPr>
            <a:endParaRPr lang="en-US" sz="1800" dirty="0"/>
          </a:p>
          <a:p>
            <a:pPr marL="0" indent="0">
              <a:buNone/>
            </a:pPr>
            <a:r>
              <a:rPr lang="en-US" sz="1800" dirty="0"/>
              <a:t>To complete </a:t>
            </a:r>
            <a:r>
              <a:rPr lang="en-US" sz="1800" dirty="0" smtClean="0"/>
              <a:t>2</a:t>
            </a:r>
            <a:r>
              <a:rPr lang="en-US" sz="1800" baseline="30000" dirty="0" smtClean="0"/>
              <a:t>nd</a:t>
            </a:r>
            <a:r>
              <a:rPr lang="en-US" sz="1800" dirty="0" smtClean="0"/>
              <a:t> Level </a:t>
            </a:r>
            <a:r>
              <a:rPr lang="en-US" sz="1800" dirty="0"/>
              <a:t>Person </a:t>
            </a:r>
            <a:r>
              <a:rPr lang="en-US" sz="1800" dirty="0" smtClean="0"/>
              <a:t>Indexing:</a:t>
            </a:r>
          </a:p>
          <a:p>
            <a:r>
              <a:rPr lang="en-US" sz="1800" dirty="0" smtClean="0"/>
              <a:t>Enter </a:t>
            </a:r>
            <a:r>
              <a:rPr lang="en-US" sz="1800" dirty="0"/>
              <a:t>or update the indexing information on the KEES Indexing eForm for all fields that </a:t>
            </a:r>
            <a:r>
              <a:rPr lang="en-US" sz="1800" dirty="0" smtClean="0"/>
              <a:t>apply.</a:t>
            </a:r>
          </a:p>
          <a:p>
            <a:r>
              <a:rPr lang="en-US" sz="1800" dirty="0" smtClean="0"/>
              <a:t>May </a:t>
            </a:r>
            <a:r>
              <a:rPr lang="en-US" sz="1800" dirty="0"/>
              <a:t>require document </a:t>
            </a:r>
            <a:r>
              <a:rPr lang="en-US" sz="1800" dirty="0" smtClean="0"/>
              <a:t>splitting.</a:t>
            </a:r>
          </a:p>
          <a:p>
            <a:pPr lvl="1"/>
            <a:r>
              <a:rPr lang="en-US" sz="1800" dirty="0" smtClean="0"/>
              <a:t>Complete </a:t>
            </a:r>
            <a:r>
              <a:rPr lang="en-US" sz="1800" dirty="0"/>
              <a:t>this by selecting the </a:t>
            </a:r>
            <a:r>
              <a:rPr lang="en-US" sz="1800" dirty="0" err="1"/>
              <a:t>eForm’s</a:t>
            </a:r>
            <a:r>
              <a:rPr lang="en-US" sz="1800" dirty="0"/>
              <a:t> New or Copy button and entering the person level information accordingly.</a:t>
            </a:r>
          </a:p>
          <a:p>
            <a:pPr marL="0" indent="0">
              <a:buNone/>
            </a:pPr>
            <a:endParaRPr lang="en-US" sz="2000" dirty="0">
              <a:latin typeface="+mj-lt"/>
            </a:endParaRPr>
          </a:p>
          <a:p>
            <a:pPr marL="0" indent="0">
              <a:buNone/>
            </a:pPr>
            <a:endParaRPr lang="en-US" sz="2000" dirty="0">
              <a:latin typeface="+mj-lt"/>
            </a:endParaRPr>
          </a:p>
          <a:p>
            <a:pPr marL="0" indent="0">
              <a:buNone/>
            </a:pPr>
            <a:endParaRPr lang="en-US" sz="2000" dirty="0">
              <a:latin typeface="+mj-lt"/>
            </a:endParaRPr>
          </a:p>
        </p:txBody>
      </p:sp>
      <p:pic>
        <p:nvPicPr>
          <p:cNvPr id="4099" name="Picture 3" descr="C:\Users\katie.hastings\AppData\Local\Microsoft\Windows\Temporary Internet Files\Content.IE5\JANHY5DQ\MC90044198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0949" y="5080953"/>
            <a:ext cx="3172601" cy="1091247"/>
          </a:xfrm>
          <a:prstGeom prst="rect">
            <a:avLst/>
          </a:prstGeom>
          <a:noFill/>
          <a:extLst>
            <a:ext uri="{909E8E84-426E-40DD-AFC4-6F175D3DCCD1}">
              <a14:hiddenFill xmlns:a14="http://schemas.microsoft.com/office/drawing/2010/main">
                <a:solidFill>
                  <a:srgbClr val="FFFFFF"/>
                </a:solidFill>
              </a14:hiddenFill>
            </a:ext>
          </a:extLst>
        </p:spPr>
      </p:pic>
      <p:sp>
        <p:nvSpPr>
          <p:cNvPr id="8" name="Document"/>
          <p:cNvSpPr>
            <a:spLocks noEditPoints="1" noChangeArrowheads="1"/>
          </p:cNvSpPr>
          <p:nvPr/>
        </p:nvSpPr>
        <p:spPr bwMode="auto">
          <a:xfrm>
            <a:off x="2819400" y="5029200"/>
            <a:ext cx="895350" cy="107442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000524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2" name="Slide Number Placeholder 1"/>
          <p:cNvSpPr>
            <a:spLocks noGrp="1"/>
          </p:cNvSpPr>
          <p:nvPr>
            <p:ph type="sldNum" sz="quarter" idx="12"/>
          </p:nvPr>
        </p:nvSpPr>
        <p:spPr/>
        <p:txBody>
          <a:bodyPr/>
          <a:lstStyle/>
          <a:p>
            <a:fld id="{908B7E1D-52E2-4F04-9DFE-B1650792F521}" type="slidenum">
              <a:rPr lang="en-US" smtClean="0"/>
              <a:t>86</a:t>
            </a:fld>
            <a:endParaRPr lang="en-US" dirty="0"/>
          </a:p>
        </p:txBody>
      </p:sp>
      <p:sp>
        <p:nvSpPr>
          <p:cNvPr id="6" name="Rounded Rectangle 5"/>
          <p:cNvSpPr/>
          <p:nvPr/>
        </p:nvSpPr>
        <p:spPr bwMode="auto">
          <a:xfrm>
            <a:off x="530628" y="1143000"/>
            <a:ext cx="7315200" cy="762000"/>
          </a:xfrm>
          <a:prstGeom prst="roundRect">
            <a:avLst/>
          </a:prstGeom>
          <a:ln w="28575">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r>
              <a:rPr lang="en-US" dirty="0">
                <a:latin typeface="Arial" panose="020B0604020202020204" pitchFamily="34" charset="0"/>
                <a:cs typeface="Arial" panose="020B0604020202020204" pitchFamily="34" charset="0"/>
              </a:rPr>
              <a:t>Select the PII document by double clicking on the designated line and will display in the </a:t>
            </a:r>
            <a:r>
              <a:rPr lang="en-US" dirty="0" err="1">
                <a:latin typeface="Arial" panose="020B0604020202020204" pitchFamily="34" charset="0"/>
                <a:cs typeface="Arial" panose="020B0604020202020204" pitchFamily="34" charset="0"/>
              </a:rPr>
              <a:t>ImageNow</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viewer.</a:t>
            </a:r>
            <a:endParaRPr lang="en-US" dirty="0">
              <a:latin typeface="Arial" panose="020B0604020202020204" pitchFamily="34" charset="0"/>
              <a:cs typeface="Arial" panose="020B0604020202020204" pitchFamily="34" charset="0"/>
            </a:endParaRPr>
          </a:p>
        </p:txBody>
      </p:sp>
      <p:sp>
        <p:nvSpPr>
          <p:cNvPr id="14"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2</a:t>
            </a:r>
            <a:r>
              <a:rPr lang="en-US" baseline="30000" dirty="0" smtClean="0">
                <a:solidFill>
                  <a:srgbClr val="002569"/>
                </a:solidFill>
              </a:rPr>
              <a:t>nd</a:t>
            </a:r>
            <a:r>
              <a:rPr lang="en-US" dirty="0" smtClean="0">
                <a:solidFill>
                  <a:srgbClr val="002569"/>
                </a:solidFill>
              </a:rPr>
              <a:t> Level Indexing</a:t>
            </a:r>
            <a:endParaRPr lang="en-US" dirty="0">
              <a:solidFill>
                <a:srgbClr val="002569"/>
              </a:solidFill>
            </a:endParaRPr>
          </a:p>
        </p:txBody>
      </p:sp>
      <p:pic>
        <p:nvPicPr>
          <p:cNvPr id="3" name="Snagit_PPT892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057400"/>
            <a:ext cx="7764024" cy="3964010"/>
          </a:xfrm>
          <a:prstGeom prst="rect">
            <a:avLst/>
          </a:prstGeom>
        </p:spPr>
      </p:pic>
    </p:spTree>
    <p:extLst>
      <p:ext uri="{BB962C8B-B14F-4D97-AF65-F5344CB8AC3E}">
        <p14:creationId xmlns:p14="http://schemas.microsoft.com/office/powerpoint/2010/main" val="6557889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2" name="Slide Number Placeholder 1"/>
          <p:cNvSpPr>
            <a:spLocks noGrp="1"/>
          </p:cNvSpPr>
          <p:nvPr>
            <p:ph type="sldNum" sz="quarter" idx="12"/>
          </p:nvPr>
        </p:nvSpPr>
        <p:spPr/>
        <p:txBody>
          <a:bodyPr/>
          <a:lstStyle/>
          <a:p>
            <a:fld id="{908B7E1D-52E2-4F04-9DFE-B1650792F521}" type="slidenum">
              <a:rPr lang="en-US" smtClean="0"/>
              <a:t>87</a:t>
            </a:fld>
            <a:endParaRPr lang="en-US" dirty="0"/>
          </a:p>
        </p:txBody>
      </p:sp>
      <p:sp>
        <p:nvSpPr>
          <p:cNvPr id="6" name="Rounded Rectangle 5"/>
          <p:cNvSpPr/>
          <p:nvPr/>
        </p:nvSpPr>
        <p:spPr bwMode="auto">
          <a:xfrm>
            <a:off x="685800" y="1295400"/>
            <a:ext cx="7543800" cy="762000"/>
          </a:xfrm>
          <a:prstGeom prst="roundRect">
            <a:avLst/>
          </a:prstGeom>
          <a:ln w="28575">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After double clicking on the Personal </a:t>
            </a:r>
            <a:r>
              <a:rPr lang="en-US" dirty="0">
                <a:latin typeface="Arial" panose="020B0604020202020204" pitchFamily="34" charset="0"/>
                <a:cs typeface="Arial" panose="020B0604020202020204" pitchFamily="34" charset="0"/>
              </a:rPr>
              <a:t>Identification Information (PII) </a:t>
            </a:r>
            <a:r>
              <a:rPr lang="en-US" dirty="0" smtClean="0">
                <a:latin typeface="Arial" panose="020B0604020202020204" pitchFamily="34" charset="0"/>
                <a:cs typeface="Arial" panose="020B0604020202020204" pitchFamily="34" charset="0"/>
              </a:rPr>
              <a:t>document and access the </a:t>
            </a:r>
            <a:r>
              <a:rPr lang="en-US" dirty="0" err="1" smtClean="0">
                <a:latin typeface="Arial" panose="020B0604020202020204" pitchFamily="34" charset="0"/>
                <a:cs typeface="Arial" panose="020B0604020202020204" pitchFamily="34" charset="0"/>
              </a:rPr>
              <a:t>eForm</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4"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2</a:t>
            </a:r>
            <a:r>
              <a:rPr lang="en-US" baseline="30000" dirty="0" smtClean="0">
                <a:solidFill>
                  <a:srgbClr val="002569"/>
                </a:solidFill>
              </a:rPr>
              <a:t>nd</a:t>
            </a:r>
            <a:r>
              <a:rPr lang="en-US" dirty="0" smtClean="0">
                <a:solidFill>
                  <a:srgbClr val="002569"/>
                </a:solidFill>
              </a:rPr>
              <a:t> Level Indexing</a:t>
            </a:r>
            <a:endParaRPr lang="en-US" dirty="0">
              <a:solidFill>
                <a:srgbClr val="002569"/>
              </a:solidFill>
            </a:endParaRPr>
          </a:p>
        </p:txBody>
      </p:sp>
      <p:pic>
        <p:nvPicPr>
          <p:cNvPr id="3" name="Snagit_PPTBA9C"/>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025" y="1981200"/>
            <a:ext cx="6372225" cy="4210651"/>
          </a:xfrm>
          <a:prstGeom prst="rect">
            <a:avLst/>
          </a:prstGeom>
        </p:spPr>
      </p:pic>
      <p:pic>
        <p:nvPicPr>
          <p:cNvPr id="5" name="Snagit_PPTAFA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023" y="2028825"/>
            <a:ext cx="6467475" cy="4273590"/>
          </a:xfrm>
          <a:prstGeom prst="rect">
            <a:avLst/>
          </a:prstGeom>
        </p:spPr>
      </p:pic>
    </p:spTree>
    <p:extLst>
      <p:ext uri="{BB962C8B-B14F-4D97-AF65-F5344CB8AC3E}">
        <p14:creationId xmlns:p14="http://schemas.microsoft.com/office/powerpoint/2010/main" val="289717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2" name="Slide Number Placeholder 1"/>
          <p:cNvSpPr>
            <a:spLocks noGrp="1"/>
          </p:cNvSpPr>
          <p:nvPr>
            <p:ph type="sldNum" sz="quarter" idx="12"/>
          </p:nvPr>
        </p:nvSpPr>
        <p:spPr/>
        <p:txBody>
          <a:bodyPr/>
          <a:lstStyle/>
          <a:p>
            <a:fld id="{908B7E1D-52E2-4F04-9DFE-B1650792F521}" type="slidenum">
              <a:rPr lang="en-US" smtClean="0"/>
              <a:t>88</a:t>
            </a:fld>
            <a:endParaRPr lang="en-US" dirty="0"/>
          </a:p>
        </p:txBody>
      </p:sp>
      <p:sp>
        <p:nvSpPr>
          <p:cNvPr id="6" name="Rounded Rectangle 5"/>
          <p:cNvSpPr/>
          <p:nvPr/>
        </p:nvSpPr>
        <p:spPr bwMode="auto">
          <a:xfrm>
            <a:off x="533400" y="1143000"/>
            <a:ext cx="7620000" cy="914400"/>
          </a:xfrm>
          <a:prstGeom prst="roundRect">
            <a:avLst/>
          </a:prstGeom>
          <a:ln w="28575">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Click on the magnifying glass to search for the Selected Case Member Information. </a:t>
            </a:r>
            <a:endParaRPr lang="en-US" dirty="0">
              <a:latin typeface="Arial" panose="020B0604020202020204" pitchFamily="34" charset="0"/>
              <a:cs typeface="Arial" panose="020B0604020202020204" pitchFamily="34" charset="0"/>
            </a:endParaRPr>
          </a:p>
        </p:txBody>
      </p:sp>
      <p:sp>
        <p:nvSpPr>
          <p:cNvPr id="14"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2</a:t>
            </a:r>
            <a:r>
              <a:rPr lang="en-US" baseline="30000" dirty="0" smtClean="0">
                <a:solidFill>
                  <a:srgbClr val="002569"/>
                </a:solidFill>
              </a:rPr>
              <a:t>nd</a:t>
            </a:r>
            <a:r>
              <a:rPr lang="en-US" dirty="0" smtClean="0">
                <a:solidFill>
                  <a:srgbClr val="002569"/>
                </a:solidFill>
              </a:rPr>
              <a:t> Level Indexing</a:t>
            </a:r>
            <a:endParaRPr lang="en-US" dirty="0">
              <a:solidFill>
                <a:srgbClr val="002569"/>
              </a:solidFill>
            </a:endParaRPr>
          </a:p>
        </p:txBody>
      </p:sp>
      <p:pic>
        <p:nvPicPr>
          <p:cNvPr id="3" name="Snagit_PPTD36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004958"/>
            <a:ext cx="4209072" cy="4243071"/>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438650"/>
            <a:ext cx="4375439"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nagit_PPT1C5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9526" y="1872624"/>
            <a:ext cx="4340346" cy="4375406"/>
          </a:xfrm>
          <a:prstGeom prst="rect">
            <a:avLst/>
          </a:prstGeom>
        </p:spPr>
      </p:pic>
    </p:spTree>
    <p:extLst>
      <p:ext uri="{BB962C8B-B14F-4D97-AF65-F5344CB8AC3E}">
        <p14:creationId xmlns:p14="http://schemas.microsoft.com/office/powerpoint/2010/main" val="289717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2" name="Slide Number Placeholder 1"/>
          <p:cNvSpPr>
            <a:spLocks noGrp="1"/>
          </p:cNvSpPr>
          <p:nvPr>
            <p:ph type="sldNum" sz="quarter" idx="12"/>
          </p:nvPr>
        </p:nvSpPr>
        <p:spPr/>
        <p:txBody>
          <a:bodyPr/>
          <a:lstStyle/>
          <a:p>
            <a:fld id="{908B7E1D-52E2-4F04-9DFE-B1650792F521}" type="slidenum">
              <a:rPr lang="en-US" smtClean="0"/>
              <a:t>89</a:t>
            </a:fld>
            <a:endParaRPr lang="en-US" dirty="0"/>
          </a:p>
        </p:txBody>
      </p:sp>
      <p:sp>
        <p:nvSpPr>
          <p:cNvPr id="6" name="Rounded Rectangle 5"/>
          <p:cNvSpPr/>
          <p:nvPr/>
        </p:nvSpPr>
        <p:spPr bwMode="auto">
          <a:xfrm>
            <a:off x="304800" y="1219200"/>
            <a:ext cx="7467599" cy="723900"/>
          </a:xfrm>
          <a:prstGeom prst="roundRect">
            <a:avLst/>
          </a:prstGeom>
          <a:ln w="28575">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Verify that your case member matches your image.  Then select the “Submit” button. </a:t>
            </a:r>
            <a:endParaRPr lang="en-US" dirty="0">
              <a:latin typeface="Arial" panose="020B0604020202020204" pitchFamily="34" charset="0"/>
              <a:cs typeface="Arial" panose="020B0604020202020204" pitchFamily="34" charset="0"/>
            </a:endParaRPr>
          </a:p>
        </p:txBody>
      </p:sp>
      <p:sp>
        <p:nvSpPr>
          <p:cNvPr id="14"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2</a:t>
            </a:r>
            <a:r>
              <a:rPr lang="en-US" baseline="30000" dirty="0" smtClean="0">
                <a:solidFill>
                  <a:srgbClr val="002569"/>
                </a:solidFill>
              </a:rPr>
              <a:t>nd</a:t>
            </a:r>
            <a:r>
              <a:rPr lang="en-US" dirty="0" smtClean="0">
                <a:solidFill>
                  <a:srgbClr val="002569"/>
                </a:solidFill>
              </a:rPr>
              <a:t> Level Indexing</a:t>
            </a:r>
            <a:endParaRPr lang="en-US" dirty="0">
              <a:solidFill>
                <a:srgbClr val="002569"/>
              </a:solidFill>
            </a:endParaRPr>
          </a:p>
        </p:txBody>
      </p:sp>
      <p:pic>
        <p:nvPicPr>
          <p:cNvPr id="3" name="Snagit_PPT62B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828799"/>
            <a:ext cx="4459408" cy="4495429"/>
          </a:xfrm>
          <a:prstGeom prst="rect">
            <a:avLst/>
          </a:prstGeom>
        </p:spPr>
      </p:pic>
      <p:pic>
        <p:nvPicPr>
          <p:cNvPr id="4" name="Snagit_PPT50E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650" y="3219281"/>
            <a:ext cx="4657143" cy="1628572"/>
          </a:xfrm>
          <a:prstGeom prst="rect">
            <a:avLst/>
          </a:prstGeom>
        </p:spPr>
      </p:pic>
    </p:spTree>
    <p:extLst>
      <p:ext uri="{BB962C8B-B14F-4D97-AF65-F5344CB8AC3E}">
        <p14:creationId xmlns:p14="http://schemas.microsoft.com/office/powerpoint/2010/main" val="296139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63FB1-C5B6-4AF9-ACF8-BDACE1A67BB1}" type="slidenum">
              <a:rPr lang="en-US" smtClean="0">
                <a:solidFill>
                  <a:prstClr val="white"/>
                </a:solidFill>
              </a:rPr>
              <a:pPr/>
              <a:t>9</a:t>
            </a:fld>
            <a:endParaRPr lang="en-US" dirty="0">
              <a:solidFill>
                <a:prstClr val="white"/>
              </a:solidFill>
            </a:endParaRPr>
          </a:p>
        </p:txBody>
      </p:sp>
      <p:sp>
        <p:nvSpPr>
          <p:cNvPr id="7" name="Title 6"/>
          <p:cNvSpPr>
            <a:spLocks noGrp="1"/>
          </p:cNvSpPr>
          <p:nvPr>
            <p:ph type="title"/>
          </p:nvPr>
        </p:nvSpPr>
        <p:spPr>
          <a:xfrm>
            <a:off x="1600200" y="73152"/>
            <a:ext cx="7086600" cy="566928"/>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1: What </a:t>
            </a:r>
            <a:r>
              <a:rPr lang="en-US" dirty="0">
                <a:solidFill>
                  <a:srgbClr val="002569"/>
                </a:solidFill>
              </a:rPr>
              <a:t>I</a:t>
            </a:r>
            <a:r>
              <a:rPr lang="en-US" dirty="0" smtClean="0">
                <a:solidFill>
                  <a:srgbClr val="002569"/>
                </a:solidFill>
              </a:rPr>
              <a:t>s Imaging? &gt; Speaking the Language</a:t>
            </a:r>
            <a:endParaRPr lang="en-US" dirty="0">
              <a:solidFill>
                <a:srgbClr val="002569"/>
              </a:solidFill>
            </a:endParaRPr>
          </a:p>
        </p:txBody>
      </p:sp>
      <p:sp>
        <p:nvSpPr>
          <p:cNvPr id="6" name="Content Placeholder 7"/>
          <p:cNvSpPr>
            <a:spLocks noGrp="1"/>
          </p:cNvSpPr>
          <p:nvPr>
            <p:ph idx="1"/>
          </p:nvPr>
        </p:nvSpPr>
        <p:spPr>
          <a:xfrm>
            <a:off x="609600" y="1143000"/>
            <a:ext cx="7772400" cy="4876800"/>
          </a:xfrm>
        </p:spPr>
        <p:txBody>
          <a:bodyPr>
            <a:normAutofit/>
          </a:bodyPr>
          <a:lstStyle/>
          <a:p>
            <a:pPr marL="0" indent="0">
              <a:spcBef>
                <a:spcPts val="0"/>
              </a:spcBef>
              <a:buNone/>
            </a:pPr>
            <a:r>
              <a:rPr lang="en-US" sz="1800" dirty="0" smtClean="0"/>
              <a:t>Indexing</a:t>
            </a:r>
          </a:p>
          <a:p>
            <a:pPr lvl="1">
              <a:spcBef>
                <a:spcPts val="0"/>
              </a:spcBef>
            </a:pPr>
            <a:r>
              <a:rPr lang="en-US" sz="1800" dirty="0" smtClean="0"/>
              <a:t>Applying values (ex. Case Number, Case Name, Received date) to the document to categorize images in the appropriate folders/ cases</a:t>
            </a:r>
          </a:p>
          <a:p>
            <a:pPr lvl="1">
              <a:spcBef>
                <a:spcPts val="0"/>
              </a:spcBef>
            </a:pPr>
            <a:r>
              <a:rPr lang="en-US" sz="1800" dirty="0" smtClean="0"/>
              <a:t>Two Types of Indexing</a:t>
            </a:r>
          </a:p>
          <a:p>
            <a:pPr lvl="2">
              <a:spcBef>
                <a:spcPts val="0"/>
              </a:spcBef>
            </a:pPr>
            <a:r>
              <a:rPr lang="en-US" sz="1800" dirty="0" smtClean="0"/>
              <a:t>Automatically </a:t>
            </a:r>
          </a:p>
          <a:p>
            <a:pPr lvl="2">
              <a:spcBef>
                <a:spcPts val="0"/>
              </a:spcBef>
            </a:pPr>
            <a:r>
              <a:rPr lang="en-US" sz="1800" dirty="0" smtClean="0"/>
              <a:t>Manual</a:t>
            </a:r>
          </a:p>
          <a:p>
            <a:pPr marL="457200" lvl="1" indent="0">
              <a:spcBef>
                <a:spcPts val="0"/>
              </a:spcBef>
              <a:buNone/>
            </a:pPr>
            <a:endParaRPr lang="en-US" sz="1800" dirty="0"/>
          </a:p>
          <a:p>
            <a:pPr marL="457200" lvl="1" indent="0">
              <a:spcBef>
                <a:spcPts val="0"/>
              </a:spcBef>
              <a:buNone/>
            </a:pPr>
            <a:endParaRPr lang="en-US" sz="1800" dirty="0" smtClean="0"/>
          </a:p>
          <a:p>
            <a:pPr marL="0" indent="0">
              <a:spcBef>
                <a:spcPts val="0"/>
              </a:spcBef>
              <a:buNone/>
            </a:pPr>
            <a:r>
              <a:rPr lang="en-US" sz="1800" dirty="0" smtClean="0"/>
              <a:t>Indexing </a:t>
            </a:r>
            <a:r>
              <a:rPr lang="en-US" sz="1800" dirty="0" err="1" smtClean="0"/>
              <a:t>eForm</a:t>
            </a:r>
            <a:endParaRPr lang="en-US" sz="1800" dirty="0"/>
          </a:p>
          <a:p>
            <a:pPr lvl="1">
              <a:spcBef>
                <a:spcPts val="0"/>
              </a:spcBef>
            </a:pPr>
            <a:r>
              <a:rPr lang="en-US" sz="1800" dirty="0" smtClean="0"/>
              <a:t>Allows staff to enter additional indexing information, re-index documents and correct any indexing mistakes </a:t>
            </a:r>
          </a:p>
          <a:p>
            <a:pPr lvl="1">
              <a:spcBef>
                <a:spcPts val="0"/>
              </a:spcBef>
            </a:pPr>
            <a:r>
              <a:rPr lang="en-US" sz="1800" dirty="0" smtClean="0"/>
              <a:t>Can be used on documents associated to a KEES case number</a:t>
            </a:r>
          </a:p>
          <a:p>
            <a:pPr lvl="1">
              <a:spcBef>
                <a:spcPts val="0"/>
              </a:spcBef>
            </a:pPr>
            <a:r>
              <a:rPr lang="en-US" sz="1800" dirty="0" smtClean="0"/>
              <a:t>Index a document to a specific person</a:t>
            </a:r>
          </a:p>
          <a:p>
            <a:pPr lvl="1">
              <a:spcBef>
                <a:spcPts val="0"/>
              </a:spcBef>
            </a:pPr>
            <a:r>
              <a:rPr lang="en-US" sz="1800" dirty="0" smtClean="0"/>
              <a:t>Re-index the document to a different case number  </a:t>
            </a:r>
          </a:p>
          <a:p>
            <a:pPr lvl="1">
              <a:spcBef>
                <a:spcPts val="0"/>
              </a:spcBef>
            </a:pPr>
            <a:endParaRPr lang="en-US" sz="1800" dirty="0"/>
          </a:p>
          <a:p>
            <a:pPr marL="457200" lvl="1" indent="0">
              <a:spcBef>
                <a:spcPts val="0"/>
              </a:spcBef>
              <a:buNone/>
            </a:pPr>
            <a:endParaRPr lang="en-US" sz="1800" dirty="0" smtClean="0"/>
          </a:p>
          <a:p>
            <a:pPr marL="0" indent="0">
              <a:buNone/>
            </a:pPr>
            <a:endParaRPr lang="en-US" sz="1800" dirty="0" smtClean="0"/>
          </a:p>
          <a:p>
            <a:endParaRPr lang="en-US" sz="1800" dirty="0"/>
          </a:p>
        </p:txBody>
      </p:sp>
    </p:spTree>
    <p:extLst>
      <p:ext uri="{BB962C8B-B14F-4D97-AF65-F5344CB8AC3E}">
        <p14:creationId xmlns:p14="http://schemas.microsoft.com/office/powerpoint/2010/main" val="31997508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219200"/>
            <a:ext cx="5943600" cy="381000"/>
          </a:xfrm>
        </p:spPr>
        <p:txBody>
          <a:bodyPr>
            <a:normAutofit/>
          </a:bodyPr>
          <a:lstStyle/>
          <a:p>
            <a:pPr marL="0" indent="0">
              <a:buNone/>
            </a:pPr>
            <a:r>
              <a:rPr lang="en-US" sz="1800" b="1" dirty="0" smtClean="0"/>
              <a:t>The UNKNOWN Drawer</a:t>
            </a:r>
            <a:r>
              <a:rPr lang="en-US" sz="1800" b="1" dirty="0"/>
              <a:t>  </a:t>
            </a:r>
          </a:p>
          <a:p>
            <a:pPr marL="0" indent="0">
              <a:buNone/>
            </a:pPr>
            <a:endParaRPr lang="en-US" sz="2200" dirty="0"/>
          </a:p>
        </p:txBody>
      </p:sp>
      <p:sp>
        <p:nvSpPr>
          <p:cNvPr id="5" name="Slide Number Placeholder 4"/>
          <p:cNvSpPr>
            <a:spLocks noGrp="1"/>
          </p:cNvSpPr>
          <p:nvPr>
            <p:ph type="sldNum" sz="quarter" idx="12"/>
          </p:nvPr>
        </p:nvSpPr>
        <p:spPr/>
        <p:txBody>
          <a:bodyPr/>
          <a:lstStyle/>
          <a:p>
            <a:fld id="{38A57F6D-98DF-4836-BCD5-78ABF23D3614}" type="slidenum">
              <a:rPr lang="en-US" smtClean="0">
                <a:solidFill>
                  <a:prstClr val="white"/>
                </a:solidFill>
              </a:rPr>
              <a:pPr/>
              <a:t>90</a:t>
            </a:fld>
            <a:endParaRPr lang="en-US" dirty="0">
              <a:solidFill>
                <a:prstClr val="white"/>
              </a:solidFill>
            </a:endParaRPr>
          </a:p>
        </p:txBody>
      </p:sp>
      <p:sp>
        <p:nvSpPr>
          <p:cNvPr id="8" name="Title 6"/>
          <p:cNvSpPr txBox="1">
            <a:spLocks/>
          </p:cNvSpPr>
          <p:nvPr/>
        </p:nvSpPr>
        <p:spPr>
          <a:xfrm>
            <a:off x="1600200" y="76200"/>
            <a:ext cx="7086600" cy="563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b="1" kern="1200">
                <a:solidFill>
                  <a:schemeClr val="tx2"/>
                </a:solidFill>
                <a:latin typeface="Arial" pitchFamily="34" charset="0"/>
                <a:ea typeface="+mj-ea"/>
                <a:cs typeface="Arial" pitchFamily="34" charset="0"/>
              </a:defRPr>
            </a:lvl1pPr>
          </a:lstStyle>
          <a:p>
            <a:pPr algn="l"/>
            <a:r>
              <a:rPr lang="en-US" dirty="0" smtClean="0">
                <a:solidFill>
                  <a:srgbClr val="002569"/>
                </a:solidFill>
              </a:rPr>
              <a:t>Imaging: DCF</a:t>
            </a:r>
            <a:endParaRPr lang="en-US" dirty="0">
              <a:solidFill>
                <a:srgbClr val="002569"/>
              </a:solidFill>
            </a:endParaRPr>
          </a:p>
        </p:txBody>
      </p:sp>
      <p:sp>
        <p:nvSpPr>
          <p:cNvPr id="9"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Search Criteria </a:t>
            </a:r>
            <a:endParaRPr lang="en-US" dirty="0">
              <a:solidFill>
                <a:srgbClr val="002569"/>
              </a:solidFill>
            </a:endParaRPr>
          </a:p>
        </p:txBody>
      </p:sp>
      <p:sp>
        <p:nvSpPr>
          <p:cNvPr id="11" name="Content Placeholder 2"/>
          <p:cNvSpPr>
            <a:spLocks noGrp="1"/>
          </p:cNvSpPr>
          <p:nvPr>
            <p:ph sz="half" idx="1"/>
          </p:nvPr>
        </p:nvSpPr>
        <p:spPr>
          <a:xfrm>
            <a:off x="381000" y="1905000"/>
            <a:ext cx="8534400" cy="2919374"/>
          </a:xfrm>
        </p:spPr>
        <p:txBody>
          <a:bodyPr>
            <a:normAutofit/>
          </a:bodyPr>
          <a:lstStyle/>
          <a:p>
            <a:r>
              <a:rPr lang="en-US" sz="1800" b="1" dirty="0" smtClean="0"/>
              <a:t>First </a:t>
            </a:r>
            <a:r>
              <a:rPr lang="en-US" sz="1800" b="1" dirty="0"/>
              <a:t>Name </a:t>
            </a:r>
            <a:r>
              <a:rPr lang="en-US" sz="1800" dirty="0"/>
              <a:t>and </a:t>
            </a:r>
            <a:r>
              <a:rPr lang="en-US" sz="1800" b="1" dirty="0" smtClean="0"/>
              <a:t>Last </a:t>
            </a:r>
            <a:r>
              <a:rPr lang="en-US" sz="1800" b="1" dirty="0"/>
              <a:t>Name </a:t>
            </a:r>
            <a:r>
              <a:rPr lang="en-US" sz="1800" dirty="0"/>
              <a:t>are required indexing </a:t>
            </a:r>
            <a:r>
              <a:rPr lang="en-US" sz="1800" dirty="0" smtClean="0"/>
              <a:t>fields.</a:t>
            </a:r>
            <a:r>
              <a:rPr lang="en-US" sz="1800" dirty="0"/>
              <a:t>  If First and/or Last name is </a:t>
            </a:r>
            <a:r>
              <a:rPr lang="en-US" sz="1800" dirty="0" smtClean="0"/>
              <a:t>unknown</a:t>
            </a:r>
            <a:r>
              <a:rPr lang="en-US" sz="1800" dirty="0"/>
              <a:t>, staff are to enter “Unknown” in the corresponding field(s).  </a:t>
            </a:r>
            <a:endParaRPr lang="en-US" sz="1800" dirty="0" smtClean="0"/>
          </a:p>
          <a:p>
            <a:r>
              <a:rPr lang="en-US" sz="1800" dirty="0" smtClean="0"/>
              <a:t>DCF </a:t>
            </a:r>
            <a:r>
              <a:rPr lang="en-US" sz="1800" dirty="0"/>
              <a:t>also has a need to search on location since </a:t>
            </a:r>
            <a:r>
              <a:rPr lang="en-US" sz="1800" dirty="0" smtClean="0"/>
              <a:t>the UNKNOWN drawer </a:t>
            </a:r>
            <a:r>
              <a:rPr lang="en-US" sz="1800" dirty="0"/>
              <a:t>is </a:t>
            </a:r>
            <a:r>
              <a:rPr lang="en-US" sz="1800" dirty="0" smtClean="0"/>
              <a:t>Statewide </a:t>
            </a:r>
            <a:r>
              <a:rPr lang="en-US" sz="1800" dirty="0"/>
              <a:t>and stretches across multiple offices.  </a:t>
            </a:r>
            <a:endParaRPr lang="en-US" sz="1800" dirty="0" smtClean="0"/>
          </a:p>
          <a:p>
            <a:r>
              <a:rPr lang="en-US" sz="1800" dirty="0" smtClean="0"/>
              <a:t>Staff are to </a:t>
            </a:r>
            <a:r>
              <a:rPr lang="en-US" sz="1800" dirty="0"/>
              <a:t>enter the Office Location in the First Name field along with the </a:t>
            </a:r>
            <a:r>
              <a:rPr lang="en-US" sz="1800" dirty="0" smtClean="0"/>
              <a:t>name, for example:</a:t>
            </a:r>
          </a:p>
          <a:p>
            <a:pPr lvl="1"/>
            <a:r>
              <a:rPr lang="en-US" sz="1800" i="1" dirty="0" smtClean="0"/>
              <a:t>If First Name is known: “Topeka </a:t>
            </a:r>
            <a:r>
              <a:rPr lang="en-US" sz="1800" i="1" dirty="0"/>
              <a:t>Jane</a:t>
            </a:r>
            <a:r>
              <a:rPr lang="en-US" sz="1800" i="1" dirty="0" smtClean="0"/>
              <a:t>” and if not known “Topeka Unknown”</a:t>
            </a:r>
          </a:p>
          <a:p>
            <a:pPr lvl="1"/>
            <a:r>
              <a:rPr lang="en-US" sz="1800" i="1" dirty="0" smtClean="0"/>
              <a:t>If Last Name is known: “Topeka Doe” </a:t>
            </a:r>
            <a:r>
              <a:rPr lang="en-US" sz="1800" i="1" dirty="0"/>
              <a:t> </a:t>
            </a:r>
            <a:r>
              <a:rPr lang="en-US" sz="1800" i="1" dirty="0" smtClean="0"/>
              <a:t>and if not known “Topeka Unknown”</a:t>
            </a:r>
            <a:endParaRPr lang="en-US" sz="1800" i="1" dirty="0"/>
          </a:p>
        </p:txBody>
      </p:sp>
    </p:spTree>
    <p:extLst>
      <p:ext uri="{BB962C8B-B14F-4D97-AF65-F5344CB8AC3E}">
        <p14:creationId xmlns:p14="http://schemas.microsoft.com/office/powerpoint/2010/main" val="14119775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4" name="Slide Number Placeholder 3"/>
          <p:cNvSpPr>
            <a:spLocks noGrp="1"/>
          </p:cNvSpPr>
          <p:nvPr>
            <p:ph type="sldNum" sz="quarter" idx="12"/>
          </p:nvPr>
        </p:nvSpPr>
        <p:spPr/>
        <p:txBody>
          <a:bodyPr/>
          <a:lstStyle/>
          <a:p>
            <a:fld id="{908B7E1D-52E2-4F04-9DFE-B1650792F521}" type="slidenum">
              <a:rPr lang="en-US" smtClean="0"/>
              <a:t>91</a:t>
            </a:fld>
            <a:endParaRPr lang="en-US" dirty="0"/>
          </a:p>
        </p:txBody>
      </p:sp>
      <p:sp>
        <p:nvSpPr>
          <p:cNvPr id="6"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a:t>
            </a:r>
            <a:r>
              <a:rPr lang="en-US" dirty="0">
                <a:solidFill>
                  <a:srgbClr val="002569"/>
                </a:solidFill>
              </a:rPr>
              <a:t>5</a:t>
            </a:r>
            <a:r>
              <a:rPr lang="en-US" dirty="0" smtClean="0">
                <a:solidFill>
                  <a:srgbClr val="002569"/>
                </a:solidFill>
              </a:rPr>
              <a:t>: Document Management &gt; Document Management</a:t>
            </a:r>
            <a:endParaRPr lang="en-US" dirty="0">
              <a:solidFill>
                <a:srgbClr val="002569"/>
              </a:solidFill>
            </a:endParaRPr>
          </a:p>
        </p:txBody>
      </p:sp>
      <p:sp>
        <p:nvSpPr>
          <p:cNvPr id="7" name="Rectangle 6"/>
          <p:cNvSpPr/>
          <p:nvPr/>
        </p:nvSpPr>
        <p:spPr>
          <a:xfrm>
            <a:off x="381000" y="1295400"/>
            <a:ext cx="8305800" cy="646331"/>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The agency will be able to print documents from the </a:t>
            </a:r>
            <a:r>
              <a:rPr lang="en-US" dirty="0" err="1" smtClean="0">
                <a:latin typeface="Arial" panose="020B0604020202020204" pitchFamily="34" charset="0"/>
                <a:cs typeface="Arial" panose="020B0604020202020204" pitchFamily="34" charset="0"/>
              </a:rPr>
              <a:t>ImageNow</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solution when a consumer has requested them.  </a:t>
            </a:r>
            <a:endParaRPr lang="en-US" dirty="0">
              <a:latin typeface="Arial" panose="020B0604020202020204" pitchFamily="34" charset="0"/>
              <a:cs typeface="Arial" panose="020B0604020202020204" pitchFamily="34" charset="0"/>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bwMode="auto">
          <a:xfrm>
            <a:off x="6705601" y="3582938"/>
            <a:ext cx="897084" cy="836662"/>
          </a:xfrm>
          <a:prstGeom prst="rect">
            <a:avLst/>
          </a:prstGeom>
          <a:noFill/>
          <a:ln>
            <a:noFill/>
          </a:ln>
        </p:spPr>
      </p:pic>
      <p:sp>
        <p:nvSpPr>
          <p:cNvPr id="11" name="Rectangle 10"/>
          <p:cNvSpPr/>
          <p:nvPr/>
        </p:nvSpPr>
        <p:spPr>
          <a:xfrm>
            <a:off x="838200" y="2638343"/>
            <a:ext cx="5410200" cy="923330"/>
          </a:xfrm>
          <a:prstGeom prst="rect">
            <a:avLst/>
          </a:prstGeom>
        </p:spPr>
        <p:txBody>
          <a:bodyPr wrap="square">
            <a:spAutoFit/>
          </a:bodyPr>
          <a:lstStyle/>
          <a:p>
            <a:pPr hangingPunct="0"/>
            <a:r>
              <a:rPr lang="en-US" b="1" dirty="0" smtClean="0">
                <a:latin typeface="Arial" panose="020B0604020202020204" pitchFamily="34" charset="0"/>
                <a:cs typeface="Arial" panose="020B0604020202020204" pitchFamily="34" charset="0"/>
              </a:rPr>
              <a:t>Print Document:</a:t>
            </a:r>
            <a:r>
              <a:rPr lang="en-US" dirty="0" smtClean="0">
                <a:latin typeface="Arial" panose="020B0604020202020204" pitchFamily="34" charset="0"/>
                <a:cs typeface="Arial" panose="020B0604020202020204" pitchFamily="34" charset="0"/>
              </a:rPr>
              <a:t> If needed, a document can be printed upon request through the File Menu or Print icon </a:t>
            </a:r>
            <a:r>
              <a:rPr lang="en-US" dirty="0">
                <a:latin typeface="Arial" panose="020B0604020202020204" pitchFamily="34" charset="0"/>
                <a:cs typeface="Arial" panose="020B0604020202020204" pitchFamily="34" charset="0"/>
              </a:rPr>
              <a:t>options </a:t>
            </a:r>
            <a:r>
              <a:rPr lang="en-US" dirty="0" smtClean="0">
                <a:latin typeface="Arial" panose="020B0604020202020204" pitchFamily="34" charset="0"/>
                <a:cs typeface="Arial" panose="020B0604020202020204" pitchFamily="34" charset="0"/>
              </a:rPr>
              <a:t>from the </a:t>
            </a:r>
            <a:r>
              <a:rPr lang="en-US" dirty="0">
                <a:latin typeface="Arial" panose="020B0604020202020204" pitchFamily="34" charset="0"/>
                <a:cs typeface="Arial" panose="020B0604020202020204" pitchFamily="34" charset="0"/>
              </a:rPr>
              <a:t>ImageNow Viewer Toolbar.</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76960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92</a:t>
            </a:fld>
            <a:endParaRPr lang="en-US" dirty="0"/>
          </a:p>
        </p:txBody>
      </p:sp>
      <p:sp>
        <p:nvSpPr>
          <p:cNvPr id="4" name="Title 6"/>
          <p:cNvSpPr>
            <a:spLocks noGrp="1"/>
          </p:cNvSpPr>
          <p:nvPr>
            <p:ph type="title" idx="4294967295"/>
          </p:nvPr>
        </p:nvSpPr>
        <p:spPr>
          <a:xfrm>
            <a:off x="1600200" y="152399"/>
            <a:ext cx="7543800" cy="487363"/>
          </a:xfrm>
        </p:spPr>
        <p:txBody>
          <a:bodyPr>
            <a:normAutofit/>
          </a:bodyPr>
          <a:lstStyle/>
          <a:p>
            <a:pPr algn="l"/>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5: Document Management &gt; Summary</a:t>
            </a:r>
            <a:endParaRPr lang="en-US" dirty="0">
              <a:solidFill>
                <a:srgbClr val="002569"/>
              </a:solidFill>
            </a:endParaRPr>
          </a:p>
        </p:txBody>
      </p:sp>
      <p:sp>
        <p:nvSpPr>
          <p:cNvPr id="7" name="Content Placeholder 7"/>
          <p:cNvSpPr txBox="1">
            <a:spLocks/>
          </p:cNvSpPr>
          <p:nvPr/>
        </p:nvSpPr>
        <p:spPr>
          <a:xfrm>
            <a:off x="609600" y="1981200"/>
            <a:ext cx="4800600" cy="3124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In Lesson 5, workers learned:</a:t>
            </a:r>
          </a:p>
          <a:p>
            <a:pPr marL="0" indent="0">
              <a:buFont typeface="Arial" pitchFamily="34" charset="0"/>
              <a:buNone/>
            </a:pPr>
            <a:endParaRPr lang="en-US" sz="1800" dirty="0" smtClean="0"/>
          </a:p>
          <a:p>
            <a:pPr lvl="0"/>
            <a:r>
              <a:rPr lang="en-US" sz="1800" dirty="0" smtClean="0"/>
              <a:t>Document retrieval</a:t>
            </a:r>
            <a:endParaRPr lang="en-US" sz="1800" dirty="0"/>
          </a:p>
          <a:p>
            <a:pPr lvl="0"/>
            <a:r>
              <a:rPr lang="en-US" sz="1800" dirty="0" smtClean="0"/>
              <a:t>Splitting and copying a document</a:t>
            </a:r>
          </a:p>
          <a:p>
            <a:pPr lvl="0"/>
            <a:r>
              <a:rPr lang="en-US" sz="1800" dirty="0" smtClean="0"/>
              <a:t>Indexing a document to the 2nd Person Level</a:t>
            </a:r>
          </a:p>
          <a:p>
            <a:pPr lvl="0"/>
            <a:r>
              <a:rPr lang="en-US" sz="1800" dirty="0" smtClean="0"/>
              <a:t>Re-Indexing a DCF Non-Medical document to the correct case and document type</a:t>
            </a:r>
          </a:p>
          <a:p>
            <a:pPr marL="0" lvl="0" indent="0">
              <a:buNone/>
            </a:pPr>
            <a:endParaRPr lang="en-US" sz="1800" dirty="0"/>
          </a:p>
          <a:p>
            <a:pPr hangingPunct="0"/>
            <a:endParaRPr lang="en-US" sz="2200" dirty="0" smtClean="0"/>
          </a:p>
          <a:p>
            <a:pPr marL="0" indent="0" hangingPunct="0">
              <a:buNone/>
            </a:pPr>
            <a:endParaRPr lang="en-US" sz="2200" dirty="0" smtClean="0"/>
          </a:p>
          <a:p>
            <a:pPr marL="0" indent="0">
              <a:buFont typeface="Arial" pitchFamily="34" charset="0"/>
              <a:buNone/>
            </a:pPr>
            <a:endParaRPr lang="en-US" sz="2200" dirty="0" smtClean="0"/>
          </a:p>
          <a:p>
            <a:endParaRPr lang="en-US" sz="2200" dirty="0"/>
          </a:p>
        </p:txBody>
      </p:sp>
    </p:spTree>
    <p:extLst>
      <p:ext uri="{BB962C8B-B14F-4D97-AF65-F5344CB8AC3E}">
        <p14:creationId xmlns:p14="http://schemas.microsoft.com/office/powerpoint/2010/main" val="7296322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8B7E1D-52E2-4F04-9DFE-B1650792F521}" type="slidenum">
              <a:rPr lang="en-US" smtClean="0"/>
              <a:pPr/>
              <a:t>93</a:t>
            </a:fld>
            <a:endParaRPr lang="en-US" dirty="0"/>
          </a:p>
        </p:txBody>
      </p:sp>
      <p:sp>
        <p:nvSpPr>
          <p:cNvPr id="5" name="Content Placeholder 5"/>
          <p:cNvSpPr txBox="1">
            <a:spLocks/>
          </p:cNvSpPr>
          <p:nvPr/>
        </p:nvSpPr>
        <p:spPr>
          <a:xfrm>
            <a:off x="990600" y="1981200"/>
            <a:ext cx="5257800"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Lesson 1: What is Imaging?</a:t>
            </a:r>
          </a:p>
          <a:p>
            <a:r>
              <a:rPr lang="en-US" sz="1800" dirty="0" smtClean="0"/>
              <a:t>Lesson 2: Sorting Documents</a:t>
            </a:r>
          </a:p>
          <a:p>
            <a:r>
              <a:rPr lang="en-US" sz="1800" dirty="0" smtClean="0"/>
              <a:t>Lesson 3: ImageNow Fundamentals</a:t>
            </a:r>
          </a:p>
          <a:p>
            <a:r>
              <a:rPr lang="en-US" sz="1800" dirty="0" smtClean="0"/>
              <a:t>Lesson 4: Document Processing</a:t>
            </a:r>
          </a:p>
          <a:p>
            <a:r>
              <a:rPr lang="en-US" sz="1800" dirty="0" smtClean="0"/>
              <a:t>Lesson 5: Document Management</a:t>
            </a:r>
          </a:p>
          <a:p>
            <a:r>
              <a:rPr lang="en-US" sz="1800" b="1" dirty="0" smtClean="0"/>
              <a:t>Lesson 6: Troubleshooting </a:t>
            </a:r>
          </a:p>
          <a:p>
            <a:pPr marL="0" indent="0">
              <a:buNone/>
            </a:pPr>
            <a:endParaRPr lang="en-US" sz="2400" dirty="0"/>
          </a:p>
        </p:txBody>
      </p:sp>
      <p:sp>
        <p:nvSpPr>
          <p:cNvPr id="7"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Agenda</a:t>
            </a:r>
            <a:endParaRPr lang="en-US" dirty="0">
              <a:solidFill>
                <a:srgbClr val="002569"/>
              </a:solidFill>
            </a:endParaRPr>
          </a:p>
        </p:txBody>
      </p:sp>
      <p:sp>
        <p:nvSpPr>
          <p:cNvPr id="9"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Tree>
    <p:extLst>
      <p:ext uri="{BB962C8B-B14F-4D97-AF65-F5344CB8AC3E}">
        <p14:creationId xmlns:p14="http://schemas.microsoft.com/office/powerpoint/2010/main" val="6340295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rgbClr val="002569"/>
                </a:solidFill>
              </a:rPr>
              <a:t>Imaging: DCF</a:t>
            </a:r>
            <a:endParaRPr lang="en-US" dirty="0">
              <a:solidFill>
                <a:srgbClr val="002569"/>
              </a:solidFill>
            </a:endParaRPr>
          </a:p>
        </p:txBody>
      </p:sp>
      <p:sp>
        <p:nvSpPr>
          <p:cNvPr id="8" name="Content Placeholder 7"/>
          <p:cNvSpPr>
            <a:spLocks noGrp="1"/>
          </p:cNvSpPr>
          <p:nvPr>
            <p:ph idx="1"/>
          </p:nvPr>
        </p:nvSpPr>
        <p:spPr>
          <a:xfrm>
            <a:off x="762000" y="1600201"/>
            <a:ext cx="8001000" cy="1219200"/>
          </a:xfrm>
        </p:spPr>
        <p:txBody>
          <a:bodyPr>
            <a:normAutofit/>
          </a:bodyPr>
          <a:lstStyle/>
          <a:p>
            <a:pPr marL="0" indent="0">
              <a:buNone/>
            </a:pPr>
            <a:r>
              <a:rPr lang="en-US" sz="1800" dirty="0"/>
              <a:t>This unit provides an overview of document management and troubleshooting in the KEES Imaging System. </a:t>
            </a:r>
          </a:p>
        </p:txBody>
      </p:sp>
      <p:sp>
        <p:nvSpPr>
          <p:cNvPr id="9" name="Slide Number Placeholder 8"/>
          <p:cNvSpPr>
            <a:spLocks noGrp="1"/>
          </p:cNvSpPr>
          <p:nvPr>
            <p:ph type="sldNum" sz="quarter" idx="12"/>
          </p:nvPr>
        </p:nvSpPr>
        <p:spPr/>
        <p:txBody>
          <a:bodyPr/>
          <a:lstStyle/>
          <a:p>
            <a:fld id="{908B7E1D-52E2-4F04-9DFE-B1650792F521}" type="slidenum">
              <a:rPr lang="en-US" smtClean="0"/>
              <a:t>94</a:t>
            </a:fld>
            <a:endParaRPr lang="en-US" dirty="0"/>
          </a:p>
        </p:txBody>
      </p:sp>
      <p:sp>
        <p:nvSpPr>
          <p:cNvPr id="10"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6: Troubleshooting &gt; Introduction</a:t>
            </a:r>
            <a:endParaRPr lang="en-US" dirty="0">
              <a:solidFill>
                <a:srgbClr val="002569"/>
              </a:solidFill>
            </a:endParaRPr>
          </a:p>
        </p:txBody>
      </p:sp>
      <p:sp>
        <p:nvSpPr>
          <p:cNvPr id="6" name="Content Placeholder 7"/>
          <p:cNvSpPr txBox="1">
            <a:spLocks/>
          </p:cNvSpPr>
          <p:nvPr/>
        </p:nvSpPr>
        <p:spPr>
          <a:xfrm>
            <a:off x="2484408" y="3200400"/>
            <a:ext cx="5029200" cy="1333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After completing this lesson, you will learn ways to Troubleshoot issues.</a:t>
            </a:r>
            <a:endParaRPr lang="en-US" sz="2400" dirty="0" smtClean="0">
              <a:latin typeface="+mj-lt"/>
            </a:endParaRPr>
          </a:p>
          <a:p>
            <a:pPr hangingPunct="0"/>
            <a:endParaRPr lang="en-US" sz="2400" dirty="0" smtClean="0">
              <a:latin typeface="+mj-lt"/>
            </a:endParaRPr>
          </a:p>
          <a:p>
            <a:pPr marL="0" indent="0">
              <a:buFont typeface="Arial" pitchFamily="34" charset="0"/>
              <a:buNone/>
            </a:pPr>
            <a:endParaRPr lang="en-US" sz="2400" dirty="0" smtClean="0">
              <a:latin typeface="+mj-lt"/>
            </a:endParaRPr>
          </a:p>
          <a:p>
            <a:endParaRPr lang="en-US" sz="2400" dirty="0">
              <a:latin typeface="+mj-lt"/>
            </a:endParaRPr>
          </a:p>
        </p:txBody>
      </p:sp>
    </p:spTree>
    <p:extLst>
      <p:ext uri="{BB962C8B-B14F-4D97-AF65-F5344CB8AC3E}">
        <p14:creationId xmlns:p14="http://schemas.microsoft.com/office/powerpoint/2010/main" val="6178366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95</a:t>
            </a:fld>
            <a:endParaRPr lang="en-US" dirty="0"/>
          </a:p>
        </p:txBody>
      </p:sp>
      <p:sp>
        <p:nvSpPr>
          <p:cNvPr id="6"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7"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6: Troubleshooting &gt; Troubleshooting</a:t>
            </a:r>
            <a:endParaRPr lang="en-US" dirty="0">
              <a:solidFill>
                <a:srgbClr val="002569"/>
              </a:solidFill>
            </a:endParaRPr>
          </a:p>
        </p:txBody>
      </p:sp>
      <p:sp>
        <p:nvSpPr>
          <p:cNvPr id="8" name="Rectangle 7"/>
          <p:cNvSpPr/>
          <p:nvPr/>
        </p:nvSpPr>
        <p:spPr>
          <a:xfrm>
            <a:off x="796290" y="2005548"/>
            <a:ext cx="7467600" cy="2862322"/>
          </a:xfrm>
          <a:prstGeom prst="rect">
            <a:avLst/>
          </a:prstGeom>
        </p:spPr>
        <p:txBody>
          <a:bodyPr wrap="square">
            <a:spAutoFit/>
          </a:bodyPr>
          <a:lstStyle/>
          <a:p>
            <a:r>
              <a:rPr lang="en-US" dirty="0">
                <a:latin typeface="Arial" panose="020B0604020202020204" pitchFamily="34" charset="0"/>
                <a:cs typeface="Arial" panose="020B0604020202020204" pitchFamily="34" charset="0"/>
              </a:rPr>
              <a:t>A large part of efficiently mastering any application is learning how to troubleshoot problems effectively.  </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first step of any troubleshooting scenario is identifying exactly what the problem is.  From there, the end-user can then decide on how best to resolve that issue.  </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We will detail issues you may come across:</a:t>
            </a:r>
          </a:p>
          <a:p>
            <a:pPr marL="914400" lvl="1" indent="-457200">
              <a:buFont typeface="+mj-lt"/>
              <a:buAutoNum type="arabicPeriod"/>
            </a:pPr>
            <a:r>
              <a:rPr lang="en-US" dirty="0" smtClean="0">
                <a:latin typeface="Arial" panose="020B0604020202020204" pitchFamily="34" charset="0"/>
                <a:cs typeface="Arial" panose="020B0604020202020204" pitchFamily="34" charset="0"/>
              </a:rPr>
              <a:t>Document in Working Status</a:t>
            </a:r>
          </a:p>
          <a:p>
            <a:pPr marL="914400" lvl="1" indent="-457200">
              <a:buFont typeface="+mj-lt"/>
              <a:buAutoNum type="arabicPeriod"/>
            </a:pPr>
            <a:r>
              <a:rPr lang="en-US" dirty="0" smtClean="0">
                <a:latin typeface="Arial" panose="020B0604020202020204" pitchFamily="34" charset="0"/>
                <a:cs typeface="Arial" panose="020B0604020202020204" pitchFamily="34" charset="0"/>
              </a:rPr>
              <a:t>Cannot Find Appropriate KEES Screen for Linking</a:t>
            </a:r>
            <a:endParaRPr lang="en-US" dirty="0">
              <a:latin typeface="Arial" panose="020B0604020202020204" pitchFamily="34" charset="0"/>
              <a:cs typeface="Arial" panose="020B0604020202020204" pitchFamily="34" charset="0"/>
            </a:endParaRPr>
          </a:p>
        </p:txBody>
      </p:sp>
      <p:sp>
        <p:nvSpPr>
          <p:cNvPr id="9" name="Rectangle 8"/>
          <p:cNvSpPr/>
          <p:nvPr/>
        </p:nvSpPr>
        <p:spPr>
          <a:xfrm>
            <a:off x="533400" y="1447800"/>
            <a:ext cx="7467600" cy="369332"/>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Troubleshooting</a:t>
            </a:r>
            <a:endParaRPr lang="en-US" b="1" dirty="0">
              <a:latin typeface="Arial" panose="020B0604020202020204" pitchFamily="34" charset="0"/>
              <a:cs typeface="Arial" panose="020B0604020202020204" pitchFamily="34" charset="0"/>
            </a:endParaRPr>
          </a:p>
        </p:txBody>
      </p:sp>
      <p:pic>
        <p:nvPicPr>
          <p:cNvPr id="15362" name="Picture 2" descr="C:\Users\katie.hastings\AppData\Local\Microsoft\Windows\Temporary Internet Files\Content.IE5\7TYWO649\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8375" y="4038600"/>
            <a:ext cx="1520825" cy="179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033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96</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6: Troubleshooting &gt; Issue #1</a:t>
            </a:r>
            <a:endParaRPr lang="en-US" dirty="0">
              <a:solidFill>
                <a:srgbClr val="002569"/>
              </a:solidFill>
            </a:endParaRPr>
          </a:p>
        </p:txBody>
      </p:sp>
      <p:sp>
        <p:nvSpPr>
          <p:cNvPr id="6" name="Rectangle 5"/>
          <p:cNvSpPr/>
          <p:nvPr/>
        </p:nvSpPr>
        <p:spPr>
          <a:xfrm>
            <a:off x="381000" y="1219200"/>
            <a:ext cx="701040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 Issue </a:t>
            </a:r>
            <a:r>
              <a:rPr lang="en-US" b="1" dirty="0" smtClean="0">
                <a:latin typeface="Arial" panose="020B0604020202020204" pitchFamily="34" charset="0"/>
                <a:cs typeface="Arial" panose="020B0604020202020204" pitchFamily="34" charset="0"/>
              </a:rPr>
              <a:t>1: </a:t>
            </a:r>
            <a:r>
              <a:rPr lang="en-US" b="1" dirty="0">
                <a:latin typeface="Arial" panose="020B0604020202020204" pitchFamily="34" charset="0"/>
                <a:cs typeface="Arial" panose="020B0604020202020204" pitchFamily="34" charset="0"/>
              </a:rPr>
              <a:t>Document is stuck in Working Status:</a:t>
            </a:r>
            <a:endParaRPr lang="en-US" dirty="0">
              <a:latin typeface="Arial" panose="020B0604020202020204" pitchFamily="34" charset="0"/>
              <a:cs typeface="Arial" panose="020B0604020202020204" pitchFamily="34" charset="0"/>
            </a:endParaRPr>
          </a:p>
        </p:txBody>
      </p:sp>
      <p:sp>
        <p:nvSpPr>
          <p:cNvPr id="7" name="Rectangle 6"/>
          <p:cNvSpPr/>
          <p:nvPr/>
        </p:nvSpPr>
        <p:spPr>
          <a:xfrm>
            <a:off x="457199" y="1801773"/>
            <a:ext cx="7239001"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This means that a document cannot </a:t>
            </a:r>
            <a:r>
              <a:rPr lang="en-US" dirty="0" smtClean="0">
                <a:latin typeface="Arial" panose="020B0604020202020204" pitchFamily="34" charset="0"/>
                <a:cs typeface="Arial" panose="020B0604020202020204" pitchFamily="34" charset="0"/>
              </a:rPr>
              <a:t>pass through </a:t>
            </a:r>
            <a:r>
              <a:rPr lang="en-US" dirty="0">
                <a:latin typeface="Arial" panose="020B0604020202020204" pitchFamily="34" charset="0"/>
                <a:cs typeface="Arial" panose="020B0604020202020204" pitchFamily="34" charset="0"/>
              </a:rPr>
              <a:t>the workflow because it is locked by another user. </a:t>
            </a:r>
            <a:r>
              <a:rPr lang="en-US" dirty="0" smtClean="0">
                <a:latin typeface="Arial" panose="020B0604020202020204" pitchFamily="34" charset="0"/>
                <a:cs typeface="Arial" panose="020B0604020202020204" pitchFamily="34" charset="0"/>
              </a:rPr>
              <a:t>There are a few reasons why this may happen.</a:t>
            </a:r>
            <a:endParaRPr lang="en-US" dirty="0">
              <a:latin typeface="Arial" panose="020B0604020202020204" pitchFamily="34" charset="0"/>
              <a:cs typeface="Arial" panose="020B0604020202020204" pitchFamily="34" charset="0"/>
            </a:endParaRPr>
          </a:p>
        </p:txBody>
      </p:sp>
      <p:pic>
        <p:nvPicPr>
          <p:cNvPr id="8" name="Picture 7"/>
          <p:cNvPicPr/>
          <p:nvPr/>
        </p:nvPicPr>
        <p:blipFill>
          <a:blip r:embed="rId3"/>
          <a:stretch>
            <a:fillRect/>
          </a:stretch>
        </p:blipFill>
        <p:spPr>
          <a:xfrm>
            <a:off x="4240529" y="2886909"/>
            <a:ext cx="4656455" cy="3222625"/>
          </a:xfrm>
          <a:prstGeom prst="rect">
            <a:avLst/>
          </a:prstGeom>
          <a:effectLst>
            <a:glow rad="25400">
              <a:schemeClr val="tx1"/>
            </a:glow>
          </a:effectLst>
        </p:spPr>
      </p:pic>
      <p:sp>
        <p:nvSpPr>
          <p:cNvPr id="9" name="Rectangle 8"/>
          <p:cNvSpPr/>
          <p:nvPr/>
        </p:nvSpPr>
        <p:spPr>
          <a:xfrm>
            <a:off x="457199" y="3036093"/>
            <a:ext cx="3657601" cy="2646878"/>
          </a:xfrm>
          <a:prstGeom prst="rect">
            <a:avLst/>
          </a:prstGeom>
        </p:spPr>
        <p:txBody>
          <a:bodyPr wrap="square">
            <a:spAutoFit/>
          </a:bodyPr>
          <a:lstStyle/>
          <a:p>
            <a:pPr marL="457200" indent="-457200">
              <a:buAutoNum type="arabicPeriod"/>
            </a:pPr>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user may have had this document open when their computer crashed leaving it in a working status. </a:t>
            </a:r>
            <a:endParaRPr lang="en-US" dirty="0" smtClean="0">
              <a:latin typeface="Arial" panose="020B0604020202020204" pitchFamily="34" charset="0"/>
              <a:cs typeface="Arial" panose="020B0604020202020204" pitchFamily="34" charset="0"/>
            </a:endParaRPr>
          </a:p>
          <a:p>
            <a:pPr marL="457200" indent="-457200">
              <a:buFontTx/>
              <a:buAutoNum type="arabicPeriod"/>
            </a:pP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user may have opened the document, and then left their workstation for an extended period.</a:t>
            </a:r>
          </a:p>
          <a:p>
            <a:pPr marL="914400" lvl="1" indent="-457200">
              <a:buAutoNum type="arabicPeriod"/>
            </a:pPr>
            <a:endParaRPr lang="en-US" sz="2200" dirty="0">
              <a:latin typeface="+mj-lt"/>
            </a:endParaRPr>
          </a:p>
        </p:txBody>
      </p:sp>
    </p:spTree>
    <p:extLst>
      <p:ext uri="{BB962C8B-B14F-4D97-AF65-F5344CB8AC3E}">
        <p14:creationId xmlns:p14="http://schemas.microsoft.com/office/powerpoint/2010/main" val="41872122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97</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5" name="Content Placeholder 19"/>
          <p:cNvSpPr txBox="1">
            <a:spLocks/>
          </p:cNvSpPr>
          <p:nvPr/>
        </p:nvSpPr>
        <p:spPr>
          <a:xfrm>
            <a:off x="1600200" y="609600"/>
            <a:ext cx="70866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Lesson 6: Troubleshooting &gt; Issue #2</a:t>
            </a:r>
            <a:endParaRPr lang="en-US" dirty="0">
              <a:solidFill>
                <a:srgbClr val="002569"/>
              </a:solidFill>
            </a:endParaRPr>
          </a:p>
        </p:txBody>
      </p:sp>
      <p:sp>
        <p:nvSpPr>
          <p:cNvPr id="6" name="Rectangle 5"/>
          <p:cNvSpPr/>
          <p:nvPr/>
        </p:nvSpPr>
        <p:spPr>
          <a:xfrm>
            <a:off x="381000" y="1752600"/>
            <a:ext cx="6496336" cy="1200329"/>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This </a:t>
            </a:r>
            <a:r>
              <a:rPr lang="en-US" dirty="0">
                <a:latin typeface="Arial" panose="020B0604020202020204" pitchFamily="34" charset="0"/>
                <a:cs typeface="Arial" panose="020B0604020202020204" pitchFamily="34" charset="0"/>
              </a:rPr>
              <a:t>issue can be alerted to the user in a variety of ways.  The user may receive a dialog box that says something similar to</a:t>
            </a:r>
            <a:r>
              <a:rPr lang="en-US" dirty="0" smtClean="0">
                <a:latin typeface="Arial" panose="020B0604020202020204" pitchFamily="34" charset="0"/>
                <a:cs typeface="Arial" panose="020B0604020202020204" pitchFamily="34" charset="0"/>
              </a:rPr>
              <a:t>:</a:t>
            </a:r>
          </a:p>
          <a:p>
            <a:pPr lvl="1"/>
            <a:r>
              <a:rPr lang="en-US" i="1" dirty="0" smtClean="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Could not find an application </a:t>
            </a:r>
            <a:r>
              <a:rPr lang="en-US" i="1" dirty="0" smtClean="0">
                <a:latin typeface="Arial" panose="020B0604020202020204" pitchFamily="34" charset="0"/>
                <a:cs typeface="Arial" panose="020B0604020202020204" pitchFamily="34" charset="0"/>
              </a:rPr>
              <a:t>window or </a:t>
            </a:r>
            <a:r>
              <a:rPr lang="en-US" i="1" dirty="0">
                <a:latin typeface="Arial" panose="020B0604020202020204" pitchFamily="34" charset="0"/>
                <a:cs typeface="Arial" panose="020B0604020202020204" pitchFamily="34" charset="0"/>
              </a:rPr>
              <a:t>the application plan is trying to use an invalid drawer</a:t>
            </a:r>
            <a:r>
              <a:rPr lang="en-US" i="1" dirty="0" smtClean="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
        <p:nvSpPr>
          <p:cNvPr id="7" name="Rectangle 6"/>
          <p:cNvSpPr/>
          <p:nvPr/>
        </p:nvSpPr>
        <p:spPr>
          <a:xfrm>
            <a:off x="381000" y="1219200"/>
            <a:ext cx="7010400" cy="430887"/>
          </a:xfrm>
          <a:prstGeom prst="rect">
            <a:avLst/>
          </a:prstGeom>
        </p:spPr>
        <p:txBody>
          <a:bodyPr wrap="square">
            <a:spAutoFit/>
          </a:bodyPr>
          <a:lstStyle/>
          <a:p>
            <a:r>
              <a:rPr lang="en-US" sz="2200" b="1" dirty="0"/>
              <a:t> </a:t>
            </a:r>
            <a:r>
              <a:rPr lang="en-US" b="1" dirty="0">
                <a:latin typeface="Arial" panose="020B0604020202020204" pitchFamily="34" charset="0"/>
                <a:cs typeface="Arial" panose="020B0604020202020204" pitchFamily="34" charset="0"/>
              </a:rPr>
              <a:t>Issue </a:t>
            </a:r>
            <a:r>
              <a:rPr lang="en-US" b="1" dirty="0" smtClean="0">
                <a:latin typeface="Arial" panose="020B0604020202020204" pitchFamily="34" charset="0"/>
                <a:cs typeface="Arial" panose="020B0604020202020204" pitchFamily="34" charset="0"/>
              </a:rPr>
              <a:t>2: ImageNow Cannot Find The KEES Screen</a:t>
            </a:r>
            <a:endParaRPr lang="en-US" dirty="0">
              <a:latin typeface="Arial" panose="020B0604020202020204" pitchFamily="34" charset="0"/>
              <a:cs typeface="Arial" panose="020B0604020202020204" pitchFamily="34" charset="0"/>
            </a:endParaRPr>
          </a:p>
        </p:txBody>
      </p:sp>
      <p:sp>
        <p:nvSpPr>
          <p:cNvPr id="8" name="Rectangle 7"/>
          <p:cNvSpPr/>
          <p:nvPr/>
        </p:nvSpPr>
        <p:spPr>
          <a:xfrm>
            <a:off x="381000" y="3657600"/>
            <a:ext cx="8305800" cy="2308324"/>
          </a:xfrm>
          <a:prstGeom prst="rect">
            <a:avLst/>
          </a:prstGeom>
        </p:spPr>
        <p:txBody>
          <a:bodyPr wrap="square">
            <a:spAutoFit/>
          </a:bodyPr>
          <a:lstStyle/>
          <a:p>
            <a:pPr lvl="0"/>
            <a:r>
              <a:rPr lang="en-US" dirty="0">
                <a:latin typeface="Arial" panose="020B0604020202020204" pitchFamily="34" charset="0"/>
                <a:cs typeface="Arial" panose="020B0604020202020204" pitchFamily="34" charset="0"/>
              </a:rPr>
              <a:t>In the event that </a:t>
            </a:r>
            <a:r>
              <a:rPr lang="en-US" dirty="0" smtClean="0">
                <a:latin typeface="Arial" panose="020B0604020202020204" pitchFamily="34" charset="0"/>
                <a:cs typeface="Arial" panose="020B0604020202020204" pitchFamily="34" charset="0"/>
              </a:rPr>
              <a:t>you may see this error you can check the following:</a:t>
            </a:r>
          </a:p>
          <a:p>
            <a:pPr marL="742950" lvl="1"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The Application Plan in </a:t>
            </a:r>
            <a:r>
              <a:rPr lang="en-US" dirty="0" err="1" smtClean="0">
                <a:latin typeface="Arial" panose="020B0604020202020204" pitchFamily="34" charset="0"/>
                <a:cs typeface="Arial" panose="020B0604020202020204" pitchFamily="34" charset="0"/>
              </a:rPr>
              <a:t>ImageNow</a:t>
            </a:r>
            <a:endParaRPr lang="en-US"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Are you still logged in KEES?</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Check the Unknown Drawer</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Check the specific document drawer </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0"/>
            <a:endParaRPr lang="en-US" dirty="0" smtClean="0">
              <a:latin typeface="Arial" panose="020B0604020202020204" pitchFamily="34" charset="0"/>
              <a:cs typeface="Arial" panose="020B0604020202020204" pitchFamily="34" charset="0"/>
            </a:endParaRPr>
          </a:p>
        </p:txBody>
      </p:sp>
      <p:pic>
        <p:nvPicPr>
          <p:cNvPr id="17410" name="Picture 2" descr="C:\Users\katie.hastings\AppData\Local\Microsoft\Windows\Temporary Internet Files\Content.IE5\7TYWO649\MC90043475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599" y="1434641"/>
            <a:ext cx="1917871" cy="191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2561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98</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Course Summary</a:t>
            </a:r>
            <a:endParaRPr lang="en-US" dirty="0">
              <a:solidFill>
                <a:srgbClr val="002569"/>
              </a:solidFill>
            </a:endParaRPr>
          </a:p>
        </p:txBody>
      </p:sp>
      <p:sp>
        <p:nvSpPr>
          <p:cNvPr id="7" name="Content Placeholder 2"/>
          <p:cNvSpPr txBox="1">
            <a:spLocks/>
          </p:cNvSpPr>
          <p:nvPr/>
        </p:nvSpPr>
        <p:spPr>
          <a:xfrm>
            <a:off x="609600" y="1752600"/>
            <a:ext cx="8077200" cy="449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Font typeface="Arial" pitchFamily="34" charset="0"/>
              <a:buNone/>
            </a:pPr>
            <a:r>
              <a:rPr lang="en-US" sz="1800" dirty="0" smtClean="0"/>
              <a:t>In this course, we have looked at: </a:t>
            </a:r>
          </a:p>
          <a:p>
            <a:pPr hangingPunct="0"/>
            <a:r>
              <a:rPr lang="en-US" sz="1800" dirty="0" smtClean="0"/>
              <a:t>The </a:t>
            </a:r>
            <a:r>
              <a:rPr lang="en-US" sz="1800" dirty="0"/>
              <a:t>benefits of the KEES Imaging Solution</a:t>
            </a:r>
          </a:p>
          <a:p>
            <a:pPr hangingPunct="0"/>
            <a:r>
              <a:rPr lang="en-US" sz="1800" dirty="0" smtClean="0"/>
              <a:t>Understanding </a:t>
            </a:r>
            <a:r>
              <a:rPr lang="en-US" sz="1800" dirty="0"/>
              <a:t>the basic functionality and how it affects day-to-day </a:t>
            </a:r>
            <a:r>
              <a:rPr lang="en-US" sz="1800" dirty="0" smtClean="0"/>
              <a:t>tasks</a:t>
            </a:r>
          </a:p>
          <a:p>
            <a:pPr hangingPunct="0"/>
            <a:r>
              <a:rPr lang="en-US" sz="1800" dirty="0"/>
              <a:t>Hot versus Cold document processing</a:t>
            </a:r>
          </a:p>
          <a:p>
            <a:pPr hangingPunct="0"/>
            <a:r>
              <a:rPr lang="en-US" sz="1800" dirty="0"/>
              <a:t>Lobby processes and cover sheets</a:t>
            </a:r>
          </a:p>
          <a:p>
            <a:pPr hangingPunct="0"/>
            <a:r>
              <a:rPr lang="en-US" sz="1800" dirty="0"/>
              <a:t>Non-Lobby </a:t>
            </a:r>
            <a:r>
              <a:rPr lang="en-US" sz="1800" dirty="0" smtClean="0"/>
              <a:t>processes</a:t>
            </a:r>
            <a:endParaRPr lang="en-US" sz="1800" dirty="0"/>
          </a:p>
          <a:p>
            <a:pPr hangingPunct="0"/>
            <a:r>
              <a:rPr lang="en-US" sz="1800" dirty="0" smtClean="0"/>
              <a:t>Why </a:t>
            </a:r>
            <a:r>
              <a:rPr lang="en-US" sz="1800" dirty="0"/>
              <a:t>and how to index to the Unknown </a:t>
            </a:r>
            <a:r>
              <a:rPr lang="en-US" sz="1800" dirty="0" smtClean="0"/>
              <a:t>drawer</a:t>
            </a:r>
            <a:endParaRPr lang="en-US" sz="1800" dirty="0"/>
          </a:p>
          <a:p>
            <a:pPr marL="0" indent="0">
              <a:buFont typeface="Arial" pitchFamily="34" charset="0"/>
              <a:buNone/>
            </a:pPr>
            <a:endParaRPr lang="en-US" sz="2400" dirty="0"/>
          </a:p>
        </p:txBody>
      </p:sp>
    </p:spTree>
    <p:extLst>
      <p:ext uri="{BB962C8B-B14F-4D97-AF65-F5344CB8AC3E}">
        <p14:creationId xmlns:p14="http://schemas.microsoft.com/office/powerpoint/2010/main" val="22756473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8B7E1D-52E2-4F04-9DFE-B1650792F521}" type="slidenum">
              <a:rPr lang="en-US" smtClean="0"/>
              <a:t>99</a:t>
            </a:fld>
            <a:endParaRPr lang="en-US" dirty="0"/>
          </a:p>
        </p:txBody>
      </p:sp>
      <p:sp>
        <p:nvSpPr>
          <p:cNvPr id="4" name="Title 6"/>
          <p:cNvSpPr>
            <a:spLocks noGrp="1"/>
          </p:cNvSpPr>
          <p:nvPr>
            <p:ph type="title"/>
          </p:nvPr>
        </p:nvSpPr>
        <p:spPr>
          <a:xfrm>
            <a:off x="1600200" y="73152"/>
            <a:ext cx="7086600" cy="566928"/>
          </a:xfrm>
        </p:spPr>
        <p:txBody>
          <a:bodyPr>
            <a:normAutofit/>
          </a:bodyPr>
          <a:lstStyle/>
          <a:p>
            <a:r>
              <a:rPr lang="en-US" dirty="0" smtClean="0">
                <a:solidFill>
                  <a:srgbClr val="002569"/>
                </a:solidFill>
              </a:rPr>
              <a:t>Imaging: DCF</a:t>
            </a:r>
            <a:endParaRPr lang="en-US" dirty="0">
              <a:solidFill>
                <a:srgbClr val="002569"/>
              </a:solidFill>
            </a:endParaRPr>
          </a:p>
        </p:txBody>
      </p:sp>
      <p:sp>
        <p:nvSpPr>
          <p:cNvPr id="8" name="Content Placeholder 19"/>
          <p:cNvSpPr txBox="1">
            <a:spLocks/>
          </p:cNvSpPr>
          <p:nvPr/>
        </p:nvSpPr>
        <p:spPr>
          <a:xfrm>
            <a:off x="1600200" y="609600"/>
            <a:ext cx="7391400" cy="457200"/>
          </a:xfrm>
          <a:prstGeom prst="rect">
            <a:avLst/>
          </a:prstGeom>
        </p:spPr>
        <p:txBody>
          <a:bodyPr>
            <a:noAutofit/>
          </a:bodyPr>
          <a:lstStyle>
            <a:lvl1pPr marL="0" indent="0" algn="l" defTabSz="914400" rtl="0" eaLnBrk="1" latinLnBrk="0" hangingPunct="1">
              <a:spcBef>
                <a:spcPct val="20000"/>
              </a:spcBef>
              <a:buFont typeface="Arial" pitchFamily="34" charset="0"/>
              <a:buNone/>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2569"/>
                </a:solidFill>
              </a:rPr>
              <a:t>Course Summary Continued </a:t>
            </a:r>
            <a:endParaRPr lang="en-US" dirty="0">
              <a:solidFill>
                <a:srgbClr val="002569"/>
              </a:solidFill>
            </a:endParaRPr>
          </a:p>
        </p:txBody>
      </p:sp>
      <p:sp>
        <p:nvSpPr>
          <p:cNvPr id="7" name="Content Placeholder 2"/>
          <p:cNvSpPr txBox="1">
            <a:spLocks/>
          </p:cNvSpPr>
          <p:nvPr/>
        </p:nvSpPr>
        <p:spPr>
          <a:xfrm>
            <a:off x="457200" y="1752600"/>
            <a:ext cx="6629400" cy="3581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Font typeface="Arial" pitchFamily="34" charset="0"/>
              <a:buNone/>
            </a:pPr>
            <a:r>
              <a:rPr lang="en-US" sz="1800" dirty="0" smtClean="0"/>
              <a:t>In this course, we have also learned: </a:t>
            </a:r>
          </a:p>
          <a:p>
            <a:pPr hangingPunct="0"/>
            <a:r>
              <a:rPr lang="en-US" sz="1800" dirty="0"/>
              <a:t>Imaging processes and definitions</a:t>
            </a:r>
          </a:p>
          <a:p>
            <a:pPr hangingPunct="0"/>
            <a:r>
              <a:rPr lang="en-US" sz="1800" dirty="0"/>
              <a:t>The two ways to capture</a:t>
            </a:r>
          </a:p>
          <a:p>
            <a:pPr hangingPunct="0"/>
            <a:r>
              <a:rPr lang="en-US" sz="1800" dirty="0" smtClean="0"/>
              <a:t>DCF </a:t>
            </a:r>
            <a:r>
              <a:rPr lang="en-US" sz="1800" dirty="0"/>
              <a:t>capture profiles to be used for Phase 2</a:t>
            </a:r>
          </a:p>
          <a:p>
            <a:pPr lvl="0"/>
            <a:r>
              <a:rPr lang="en-US" sz="1800" dirty="0" smtClean="0"/>
              <a:t>Setting </a:t>
            </a:r>
            <a:r>
              <a:rPr lang="en-US" sz="1800" dirty="0"/>
              <a:t>Default Capture Profiles</a:t>
            </a:r>
          </a:p>
          <a:p>
            <a:pPr lvl="0"/>
            <a:r>
              <a:rPr lang="en-US" sz="1800" dirty="0" smtClean="0"/>
              <a:t>Viewing Applications </a:t>
            </a:r>
            <a:r>
              <a:rPr lang="en-US" sz="1800" dirty="0"/>
              <a:t>and Supporting </a:t>
            </a:r>
            <a:r>
              <a:rPr lang="en-US" sz="1800" dirty="0" smtClean="0"/>
              <a:t>Documents</a:t>
            </a:r>
          </a:p>
          <a:p>
            <a:pPr lvl="0"/>
            <a:r>
              <a:rPr lang="en-US" sz="1800" dirty="0"/>
              <a:t>Document Management </a:t>
            </a:r>
          </a:p>
          <a:p>
            <a:pPr lvl="0"/>
            <a:r>
              <a:rPr lang="en-US" sz="1800" dirty="0"/>
              <a:t>Troubleshooting</a:t>
            </a:r>
          </a:p>
          <a:p>
            <a:pPr marL="0" lvl="0" indent="0">
              <a:buNone/>
            </a:pPr>
            <a:endParaRPr lang="en-US" sz="2400" dirty="0"/>
          </a:p>
          <a:p>
            <a:pPr hangingPunct="0"/>
            <a:endParaRPr lang="en-US" sz="2400" dirty="0"/>
          </a:p>
          <a:p>
            <a:pPr marL="0" indent="0">
              <a:buFont typeface="Arial" pitchFamily="34" charset="0"/>
              <a:buNone/>
            </a:pPr>
            <a:endParaRPr lang="en-US" sz="2400" dirty="0"/>
          </a:p>
        </p:txBody>
      </p:sp>
    </p:spTree>
    <p:extLst>
      <p:ext uri="{BB962C8B-B14F-4D97-AF65-F5344CB8AC3E}">
        <p14:creationId xmlns:p14="http://schemas.microsoft.com/office/powerpoint/2010/main" val="1374749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KEES">
      <a:dk1>
        <a:sysClr val="windowText" lastClr="000000"/>
      </a:dk1>
      <a:lt1>
        <a:sysClr val="window" lastClr="FFFFFF"/>
      </a:lt1>
      <a:dk2>
        <a:srgbClr val="002266"/>
      </a:dk2>
      <a:lt2>
        <a:srgbClr val="FFFFFF"/>
      </a:lt2>
      <a:accent1>
        <a:srgbClr val="B8CEFF"/>
      </a:accent1>
      <a:accent2>
        <a:srgbClr val="FF0000"/>
      </a:accent2>
      <a:accent3>
        <a:srgbClr val="4A7EBB"/>
      </a:accent3>
      <a:accent4>
        <a:srgbClr val="002569"/>
      </a:accent4>
      <a:accent5>
        <a:srgbClr val="F1AD02"/>
      </a:accent5>
      <a:accent6>
        <a:srgbClr val="00194D"/>
      </a:accent6>
      <a:hlink>
        <a:srgbClr val="002569"/>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28575">
          <a:headEnd type="none" w="med" len="med"/>
          <a:tailEnd type="none" w="med" len="med"/>
        </a:ln>
      </a:spPr>
      <a:bodyPr vert="horz" wrap="square" lIns="91440" tIns="45720" rIns="91440" bIns="45720" numCol="1" rtlCol="0" anchor="t" anchorCtr="0" compatLnSpc="1">
        <a:prstTxWarp prst="textNoShape">
          <a:avLst/>
        </a:prstTxWarp>
      </a:bodyPr>
      <a:lstStyle>
        <a:defPPr hangingPunct="0">
          <a:defRPr dirty="0">
            <a:latin typeface="Arial" panose="020B0604020202020204" pitchFamily="34" charset="0"/>
            <a:cs typeface="Arial" panose="020B0604020202020204" pitchFamily="34" charset="0"/>
          </a:defRPr>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2.6</_Vers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65228B5867E142AAD4FAD89329406D" ma:contentTypeVersion="2" ma:contentTypeDescription="Create a new document." ma:contentTypeScope="" ma:versionID="2ac13020b1e0b4e274bf64483d34bd83">
  <xsd:schema xmlns:xsd="http://www.w3.org/2001/XMLSchema" xmlns:xs="http://www.w3.org/2001/XMLSchema" xmlns:p="http://schemas.microsoft.com/office/2006/metadata/properties" xmlns:ns2="http://schemas.microsoft.com/sharepoint/v3/fields" targetNamespace="http://schemas.microsoft.com/office/2006/metadata/properties" ma:root="true" ma:fieldsID="66a3ee767f26348ff65248085c503716" ns2:_="">
    <xsd:import namespace="http://schemas.microsoft.com/sharepoint/v3/fields"/>
    <xsd:element name="properties">
      <xsd:complexType>
        <xsd:sequence>
          <xsd:element name="documentManagement">
            <xsd:complexType>
              <xsd:all>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8"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A4E4E2-E7BC-4530-8EA2-DDDBE2723361}">
  <ds:schemaRefs>
    <ds:schemaRef ds:uri="http://schemas.microsoft.com/sharepoint/v3/contenttype/forms"/>
  </ds:schemaRefs>
</ds:datastoreItem>
</file>

<file path=customXml/itemProps2.xml><?xml version="1.0" encoding="utf-8"?>
<ds:datastoreItem xmlns:ds="http://schemas.openxmlformats.org/officeDocument/2006/customXml" ds:itemID="{FCD646DA-2C67-4501-BD98-458790918525}">
  <ds:schemaRefs>
    <ds:schemaRef ds:uri="http://purl.org/dc/dcmitype/"/>
    <ds:schemaRef ds:uri="http://www.w3.org/XML/1998/namespace"/>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schemas.microsoft.com/sharepoint/v3/fields"/>
    <ds:schemaRef ds:uri="http://schemas.microsoft.com/office/2006/metadata/properties"/>
  </ds:schemaRefs>
</ds:datastoreItem>
</file>

<file path=customXml/itemProps3.xml><?xml version="1.0" encoding="utf-8"?>
<ds:datastoreItem xmlns:ds="http://schemas.openxmlformats.org/officeDocument/2006/customXml" ds:itemID="{3A574A44-641E-4BE0-BA59-73ABA7A366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15990</TotalTime>
  <Words>8163</Words>
  <Application>Microsoft Office PowerPoint</Application>
  <PresentationFormat>On-screen Show (4:3)</PresentationFormat>
  <Paragraphs>1328</Paragraphs>
  <Slides>100</Slides>
  <Notes>100</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Medical Eligibility</vt:lpstr>
      <vt:lpstr>Imaging: DCF</vt:lpstr>
      <vt:lpstr>Imaging: DCF</vt:lpstr>
      <vt:lpstr>Imaging: DCF</vt:lpstr>
      <vt:lpstr>Imaging: DCF</vt:lpstr>
      <vt:lpstr>Imaging: DCF</vt:lpstr>
      <vt:lpstr>Imaging: DCF</vt:lpstr>
      <vt:lpstr>Imaging: DCF</vt:lpstr>
      <vt:lpstr>Imaging: DCF</vt:lpstr>
      <vt:lpstr>Imaging: DCF</vt:lpstr>
      <vt:lpstr>Imaging: DCF</vt:lpstr>
      <vt:lpstr>PowerPoint Presentation</vt:lpstr>
      <vt:lpstr>Imaging: DCF</vt:lpstr>
      <vt:lpstr>Imaging: DCF</vt:lpstr>
      <vt:lpstr>Imaging: DCF</vt:lpstr>
      <vt:lpstr>Imaging: DCF</vt:lpstr>
      <vt:lpstr>Imaging: DCF</vt:lpstr>
      <vt:lpstr>Imaging: DCF</vt:lpstr>
      <vt:lpstr>Imaging: DCF</vt:lpstr>
      <vt:lpstr>Imaging: DCF</vt:lpstr>
      <vt:lpstr>Imaging: DCF</vt:lpstr>
      <vt:lpstr>PowerPoint Presentation</vt:lpstr>
      <vt:lpstr>PowerPoint Presentation</vt:lpstr>
      <vt:lpstr>Imaging: DCF</vt:lpstr>
      <vt:lpstr>Imaging: DCF</vt:lpstr>
      <vt:lpstr>Imaging: DCF</vt:lpstr>
      <vt:lpstr>Imaging: DCF</vt:lpstr>
      <vt:lpstr>Imaging: DCF</vt:lpstr>
      <vt:lpstr>Imaging: DCF</vt:lpstr>
      <vt:lpstr>Imaging: DCF</vt:lpstr>
      <vt:lpstr>PowerPoint Presentation</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PowerPoint Presentation</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Imaging: DCF</vt:lpstr>
      <vt:lpstr>PowerPoint Presentation</vt:lpstr>
      <vt:lpstr>Imaging: DCF</vt:lpstr>
      <vt:lpstr>Imaging: DCF</vt:lpstr>
      <vt:lpstr>Imaging: DCF</vt:lpstr>
      <vt:lpstr>Imaging: DCF</vt:lpstr>
      <vt:lpstr>Imaging: DCF</vt:lpstr>
      <vt:lpstr>Imaging: DCF</vt:lpstr>
      <vt:lpstr>Imaging: DCF</vt:lpstr>
      <vt:lpstr>Imaging: DCF</vt:lpstr>
      <vt:lpstr>Imaging: DCF</vt:lpstr>
      <vt:lpstr>Imaging: DCF</vt:lpstr>
    </vt:vector>
  </TitlesOfParts>
  <Company>SRS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 McVicker</dc:creator>
  <cp:lastModifiedBy>jrozwick</cp:lastModifiedBy>
  <cp:revision>687</cp:revision>
  <cp:lastPrinted>2015-05-08T19:19:40Z</cp:lastPrinted>
  <dcterms:created xsi:type="dcterms:W3CDTF">2013-04-09T18:46:34Z</dcterms:created>
  <dcterms:modified xsi:type="dcterms:W3CDTF">2015-05-19T17:47:05Z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0x0101008665228B5867E142AAD4FAD89329406D</vt:lpwstr>
  </property>
</Properties>
</file>