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4"/>
  </p:notesMasterIdLst>
  <p:sldIdLst>
    <p:sldId id="256" r:id="rId5"/>
    <p:sldId id="258" r:id="rId6"/>
    <p:sldId id="259" r:id="rId7"/>
    <p:sldId id="260" r:id="rId8"/>
    <p:sldId id="321" r:id="rId9"/>
    <p:sldId id="326" r:id="rId10"/>
    <p:sldId id="327" r:id="rId11"/>
    <p:sldId id="369" r:id="rId12"/>
    <p:sldId id="370" r:id="rId13"/>
    <p:sldId id="316" r:id="rId14"/>
    <p:sldId id="325" r:id="rId15"/>
    <p:sldId id="324" r:id="rId16"/>
    <p:sldId id="365" r:id="rId17"/>
    <p:sldId id="366" r:id="rId18"/>
    <p:sldId id="323" r:id="rId19"/>
    <p:sldId id="317" r:id="rId20"/>
    <p:sldId id="347" r:id="rId21"/>
    <p:sldId id="328" r:id="rId22"/>
    <p:sldId id="322" r:id="rId23"/>
    <p:sldId id="319" r:id="rId24"/>
    <p:sldId id="315" r:id="rId25"/>
    <p:sldId id="329" r:id="rId26"/>
    <p:sldId id="337" r:id="rId27"/>
    <p:sldId id="335" r:id="rId28"/>
    <p:sldId id="334" r:id="rId29"/>
    <p:sldId id="379" r:id="rId30"/>
    <p:sldId id="380" r:id="rId31"/>
    <p:sldId id="348" r:id="rId32"/>
    <p:sldId id="396" r:id="rId33"/>
    <p:sldId id="332" r:id="rId34"/>
    <p:sldId id="331" r:id="rId35"/>
    <p:sldId id="330" r:id="rId36"/>
    <p:sldId id="314" r:id="rId37"/>
    <p:sldId id="339" r:id="rId38"/>
    <p:sldId id="371" r:id="rId39"/>
    <p:sldId id="346" r:id="rId40"/>
    <p:sldId id="345" r:id="rId41"/>
    <p:sldId id="344" r:id="rId42"/>
    <p:sldId id="343" r:id="rId43"/>
    <p:sldId id="342" r:id="rId44"/>
    <p:sldId id="352" r:id="rId45"/>
    <p:sldId id="351" r:id="rId46"/>
    <p:sldId id="350" r:id="rId47"/>
    <p:sldId id="349" r:id="rId48"/>
    <p:sldId id="340" r:id="rId49"/>
    <p:sldId id="357" r:id="rId50"/>
    <p:sldId id="381" r:id="rId51"/>
    <p:sldId id="368" r:id="rId52"/>
    <p:sldId id="364" r:id="rId53"/>
    <p:sldId id="389" r:id="rId54"/>
    <p:sldId id="388" r:id="rId55"/>
    <p:sldId id="390" r:id="rId56"/>
    <p:sldId id="392" r:id="rId57"/>
    <p:sldId id="395" r:id="rId58"/>
    <p:sldId id="393" r:id="rId59"/>
    <p:sldId id="397" r:id="rId60"/>
    <p:sldId id="398" r:id="rId61"/>
    <p:sldId id="387" r:id="rId62"/>
    <p:sldId id="386" r:id="rId63"/>
    <p:sldId id="383" r:id="rId64"/>
    <p:sldId id="382" r:id="rId65"/>
    <p:sldId id="376" r:id="rId66"/>
    <p:sldId id="353" r:id="rId67"/>
    <p:sldId id="356" r:id="rId68"/>
    <p:sldId id="360" r:id="rId69"/>
    <p:sldId id="354" r:id="rId70"/>
    <p:sldId id="363" r:id="rId71"/>
    <p:sldId id="367" r:id="rId72"/>
    <p:sldId id="267"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AD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413" autoAdjust="0"/>
  </p:normalViewPr>
  <p:slideViewPr>
    <p:cSldViewPr>
      <p:cViewPr varScale="1">
        <p:scale>
          <a:sx n="75" d="100"/>
          <a:sy n="75" d="100"/>
        </p:scale>
        <p:origin x="-1090" y="-72"/>
      </p:cViewPr>
      <p:guideLst>
        <p:guide orient="horz" pos="2160"/>
        <p:guide pos="2880"/>
      </p:guideLst>
    </p:cSldViewPr>
  </p:slideViewPr>
  <p:notesTextViewPr>
    <p:cViewPr>
      <p:scale>
        <a:sx n="1" d="1"/>
        <a:sy n="1" d="1"/>
      </p:scale>
      <p:origin x="0" y="0"/>
    </p:cViewPr>
  </p:notesTextViewPr>
  <p:sorterViewPr>
    <p:cViewPr>
      <p:scale>
        <a:sx n="100" d="100"/>
        <a:sy n="100" d="100"/>
      </p:scale>
      <p:origin x="0" y="107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604E58-140D-4903-BC31-7723914A43DE}" type="datetimeFigureOut">
              <a:rPr lang="en-US" smtClean="0"/>
              <a:t>4/17/2015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7D64EB-181A-4E2D-AC89-30FC576AD03E}" type="slidenum">
              <a:rPr lang="en-US" smtClean="0"/>
              <a:t>‹#›</a:t>
            </a:fld>
            <a:endParaRPr lang="en-US"/>
          </a:p>
        </p:txBody>
      </p:sp>
    </p:spTree>
    <p:extLst>
      <p:ext uri="{BB962C8B-B14F-4D97-AF65-F5344CB8AC3E}">
        <p14:creationId xmlns:p14="http://schemas.microsoft.com/office/powerpoint/2010/main" val="1562055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participants to the training session.</a:t>
            </a:r>
          </a:p>
          <a:p>
            <a:endParaRPr lang="en-US" dirty="0" smtClean="0"/>
          </a:p>
          <a:p>
            <a:r>
              <a:rPr lang="en-US" dirty="0" smtClean="0"/>
              <a:t>Cover any housekeeping items such as:</a:t>
            </a:r>
          </a:p>
          <a:p>
            <a:pPr lvl="1"/>
            <a:r>
              <a:rPr lang="en-US" dirty="0" smtClean="0"/>
              <a:t>The location of restrooms and </a:t>
            </a:r>
            <a:r>
              <a:rPr lang="en-US" dirty="0" err="1" smtClean="0"/>
              <a:t>breakrooms</a:t>
            </a:r>
            <a:r>
              <a:rPr lang="en-US" dirty="0" smtClean="0"/>
              <a:t>.</a:t>
            </a:r>
          </a:p>
          <a:p>
            <a:pPr lvl="1"/>
            <a:r>
              <a:rPr lang="en-US" dirty="0" smtClean="0"/>
              <a:t>Ground rules for the training.</a:t>
            </a:r>
          </a:p>
          <a:p>
            <a:pPr lvl="1"/>
            <a:r>
              <a:rPr lang="en-US" dirty="0" smtClean="0"/>
              <a:t>Instructor introductions.</a:t>
            </a:r>
          </a:p>
          <a:p>
            <a:pPr lvl="1"/>
            <a:r>
              <a:rPr lang="en-US" dirty="0" smtClean="0"/>
              <a:t>Participant introductions.</a:t>
            </a:r>
          </a:p>
          <a:p>
            <a:endParaRPr lang="en-US" dirty="0" smtClean="0"/>
          </a:p>
          <a:p>
            <a:r>
              <a:rPr lang="en-US" dirty="0" smtClean="0"/>
              <a:t>Transition: Let’s talk about why we’re all here.</a:t>
            </a:r>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1</a:t>
            </a:fld>
            <a:endParaRPr lang="en-US"/>
          </a:p>
        </p:txBody>
      </p:sp>
    </p:spTree>
    <p:extLst>
      <p:ext uri="{BB962C8B-B14F-4D97-AF65-F5344CB8AC3E}">
        <p14:creationId xmlns:p14="http://schemas.microsoft.com/office/powerpoint/2010/main" val="4099914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227D64EB-181A-4E2D-AC89-30FC576AD03E}" type="slidenum">
              <a:rPr lang="en-US" smtClean="0"/>
              <a:t>11</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12</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13</a:t>
            </a:fld>
            <a:endParaRPr lang="en-US"/>
          </a:p>
        </p:txBody>
      </p:sp>
    </p:spTree>
    <p:extLst>
      <p:ext uri="{BB962C8B-B14F-4D97-AF65-F5344CB8AC3E}">
        <p14:creationId xmlns:p14="http://schemas.microsoft.com/office/powerpoint/2010/main" val="95921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14</a:t>
            </a:fld>
            <a:endParaRPr lang="en-US"/>
          </a:p>
        </p:txBody>
      </p:sp>
    </p:spTree>
    <p:extLst>
      <p:ext uri="{BB962C8B-B14F-4D97-AF65-F5344CB8AC3E}">
        <p14:creationId xmlns:p14="http://schemas.microsoft.com/office/powerpoint/2010/main" val="2953682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15</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ImageNow</a:t>
            </a:r>
            <a:r>
              <a:rPr lang="en-US" dirty="0" smtClean="0"/>
              <a:t> can be accessed via a shortcut</a:t>
            </a:r>
            <a:r>
              <a:rPr lang="en-US" baseline="0" dirty="0" smtClean="0"/>
              <a:t> on your desktop, the menu bar at the bottom of your screen, or through the start-up menu.</a:t>
            </a:r>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16</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following steps will set the default Capture mode:</a:t>
            </a:r>
          </a:p>
          <a:p>
            <a:pPr marL="171450" indent="-171450">
              <a:buFont typeface="Arial" panose="020B0604020202020204" pitchFamily="34" charset="0"/>
              <a:buChar char="•"/>
            </a:pPr>
            <a:r>
              <a:rPr lang="en-US" baseline="0" dirty="0" smtClean="0"/>
              <a:t>Click the Capture drop-down caret</a:t>
            </a:r>
          </a:p>
          <a:p>
            <a:pPr marL="171450" indent="-171450">
              <a:buFont typeface="Arial" panose="020B0604020202020204" pitchFamily="34" charset="0"/>
              <a:buChar char="•"/>
            </a:pPr>
            <a:r>
              <a:rPr lang="en-US" baseline="0" dirty="0" smtClean="0"/>
              <a:t>Right click on the Package Mode</a:t>
            </a:r>
          </a:p>
          <a:p>
            <a:pPr marL="171450" indent="-171450">
              <a:buFont typeface="Arial" panose="020B0604020202020204" pitchFamily="34" charset="0"/>
              <a:buChar char="•"/>
            </a:pPr>
            <a:r>
              <a:rPr lang="en-US" baseline="0" dirty="0" smtClean="0"/>
              <a:t>Select Set as Default Action</a:t>
            </a:r>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17</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19</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20</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21</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2</a:t>
            </a:fld>
            <a:endParaRPr lang="en-US"/>
          </a:p>
        </p:txBody>
      </p:sp>
    </p:spTree>
    <p:extLst>
      <p:ext uri="{BB962C8B-B14F-4D97-AF65-F5344CB8AC3E}">
        <p14:creationId xmlns:p14="http://schemas.microsoft.com/office/powerpoint/2010/main" val="25844869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22</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227D64EB-181A-4E2D-AC89-30FC576AD03E}" type="slidenum">
              <a:rPr lang="en-US" smtClean="0"/>
              <a:t>23</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24</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25</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26</a:t>
            </a:fld>
            <a:endParaRPr lang="en-US"/>
          </a:p>
        </p:txBody>
      </p:sp>
    </p:spTree>
    <p:extLst>
      <p:ext uri="{BB962C8B-B14F-4D97-AF65-F5344CB8AC3E}">
        <p14:creationId xmlns:p14="http://schemas.microsoft.com/office/powerpoint/2010/main" val="959211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27</a:t>
            </a:fld>
            <a:endParaRPr lang="en-US"/>
          </a:p>
        </p:txBody>
      </p:sp>
    </p:spTree>
    <p:extLst>
      <p:ext uri="{BB962C8B-B14F-4D97-AF65-F5344CB8AC3E}">
        <p14:creationId xmlns:p14="http://schemas.microsoft.com/office/powerpoint/2010/main" val="29536826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28</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29</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30</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31</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3</a:t>
            </a:fld>
            <a:endParaRPr lang="en-US"/>
          </a:p>
        </p:txBody>
      </p:sp>
    </p:spTree>
    <p:extLst>
      <p:ext uri="{BB962C8B-B14F-4D97-AF65-F5344CB8AC3E}">
        <p14:creationId xmlns:p14="http://schemas.microsoft.com/office/powerpoint/2010/main" val="2953682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user</a:t>
            </a:r>
            <a:r>
              <a:rPr lang="en-US" baseline="0" dirty="0" smtClean="0"/>
              <a:t> can verify that the Capture Profile is set to Package Mode by hovering over the button.</a:t>
            </a:r>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32</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34</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35</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36</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a:t>
            </a:r>
            <a:r>
              <a:rPr lang="en-US" dirty="0" smtClean="0"/>
              <a:t>If a worker would like larger icons to display, right</a:t>
            </a:r>
            <a:r>
              <a:rPr lang="en-US" baseline="0" dirty="0" smtClean="0"/>
              <a:t> click your mouse.  When the box appears, left click your mouse on the Customize option.  Select the Options tab and click the box next to Large icons in the Other section and then click the Close button.</a:t>
            </a:r>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37</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user can select Page 1 from the left</a:t>
            </a:r>
            <a:r>
              <a:rPr lang="en-US" baseline="0" dirty="0" smtClean="0"/>
              <a:t> display and use the arrows to scroll through the pages.</a:t>
            </a:r>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38</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39</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40</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227D64EB-181A-4E2D-AC89-30FC576AD03E}" type="slidenum">
              <a:rPr lang="en-US" smtClean="0"/>
              <a:t>41</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42</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4</a:t>
            </a:fld>
            <a:endParaRPr lang="en-US"/>
          </a:p>
        </p:txBody>
      </p:sp>
    </p:spTree>
    <p:extLst>
      <p:ext uri="{BB962C8B-B14F-4D97-AF65-F5344CB8AC3E}">
        <p14:creationId xmlns:p14="http://schemas.microsoft.com/office/powerpoint/2010/main" val="26503846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43</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ImageNow</a:t>
            </a:r>
            <a:r>
              <a:rPr lang="en-US" dirty="0" smtClean="0"/>
              <a:t> is accessing the information on the KEES Case Summary page to complete the Case# and Case</a:t>
            </a:r>
            <a:r>
              <a:rPr lang="en-US" baseline="0" dirty="0" smtClean="0"/>
              <a:t> Name fields.</a:t>
            </a:r>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44</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worker should review the images from the left side of the menu</a:t>
            </a:r>
            <a:r>
              <a:rPr lang="en-US" baseline="0" dirty="0" smtClean="0"/>
              <a:t> instead of the Thumbnail images.  </a:t>
            </a:r>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45</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46</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47</a:t>
            </a:fld>
            <a:endParaRPr lang="en-US"/>
          </a:p>
        </p:txBody>
      </p:sp>
    </p:spTree>
    <p:extLst>
      <p:ext uri="{BB962C8B-B14F-4D97-AF65-F5344CB8AC3E}">
        <p14:creationId xmlns:p14="http://schemas.microsoft.com/office/powerpoint/2010/main" val="959211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48</a:t>
            </a:fld>
            <a:endParaRPr lang="en-US"/>
          </a:p>
        </p:txBody>
      </p:sp>
    </p:spTree>
    <p:extLst>
      <p:ext uri="{BB962C8B-B14F-4D97-AF65-F5344CB8AC3E}">
        <p14:creationId xmlns:p14="http://schemas.microsoft.com/office/powerpoint/2010/main" val="29536826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Capture Profile – Package Mode</a:t>
            </a:r>
          </a:p>
          <a:p>
            <a:r>
              <a:rPr lang="en-US" dirty="0" smtClean="0"/>
              <a:t>Application Plan- KEES Case</a:t>
            </a:r>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49</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50</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51</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worker will click on File and Print</a:t>
            </a:r>
            <a:r>
              <a:rPr lang="en-US" baseline="0" dirty="0" smtClean="0"/>
              <a:t> to have the Print Dialog box appear.</a:t>
            </a:r>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52</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5</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Ensure that the Application Plan matches the</a:t>
            </a:r>
            <a:r>
              <a:rPr lang="en-US" baseline="0" dirty="0" smtClean="0"/>
              <a:t> document being IN Printed.</a:t>
            </a:r>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53</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54</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55</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56</a:t>
            </a:fld>
            <a:endParaRPr lang="en-US"/>
          </a:p>
        </p:txBody>
      </p:sp>
    </p:spTree>
    <p:extLst>
      <p:ext uri="{BB962C8B-B14F-4D97-AF65-F5344CB8AC3E}">
        <p14:creationId xmlns:p14="http://schemas.microsoft.com/office/powerpoint/2010/main" val="959211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57</a:t>
            </a:fld>
            <a:endParaRPr lang="en-US"/>
          </a:p>
        </p:txBody>
      </p:sp>
    </p:spTree>
    <p:extLst>
      <p:ext uri="{BB962C8B-B14F-4D97-AF65-F5344CB8AC3E}">
        <p14:creationId xmlns:p14="http://schemas.microsoft.com/office/powerpoint/2010/main" val="295368266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58</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59</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60</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61</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If there are more pages to copy/split from the original image, a</a:t>
            </a:r>
            <a:r>
              <a:rPr lang="en-US" baseline="0" dirty="0" smtClean="0"/>
              <a:t> worker would need to complete these steps for each image until all are re-indexed.</a:t>
            </a:r>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62</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6</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63</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64</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65</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66</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67</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68</a:t>
            </a:fld>
            <a:endParaRPr lang="en-US"/>
          </a:p>
        </p:txBody>
      </p:sp>
    </p:spTree>
    <p:extLst>
      <p:ext uri="{BB962C8B-B14F-4D97-AF65-F5344CB8AC3E}">
        <p14:creationId xmlns:p14="http://schemas.microsoft.com/office/powerpoint/2010/main" val="9592112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69</a:t>
            </a:fld>
            <a:endParaRPr lang="en-US"/>
          </a:p>
        </p:txBody>
      </p:sp>
    </p:spTree>
    <p:extLst>
      <p:ext uri="{BB962C8B-B14F-4D97-AF65-F5344CB8AC3E}">
        <p14:creationId xmlns:p14="http://schemas.microsoft.com/office/powerpoint/2010/main" val="244048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number 25 was chosen so that a quick count of pending work could be counted.  For example, if the Supervisor asked a specific team at any time how many reviews or applications needed to be processed, they could quickly determine there were 8 stacks of batched items and could determine there were 200 cases needing processed.</a:t>
            </a:r>
          </a:p>
          <a:p>
            <a:endParaRPr lang="en-US" baseline="0" dirty="0" smtClean="0"/>
          </a:p>
          <a:p>
            <a:r>
              <a:rPr lang="en-US" baseline="0" dirty="0" smtClean="0"/>
              <a:t>If your office does not receive the volume of mail to make a batch of 25 </a:t>
            </a:r>
            <a:r>
              <a:rPr lang="en-US" b="1" baseline="0" dirty="0" smtClean="0"/>
              <a:t>do not hold </a:t>
            </a:r>
            <a:r>
              <a:rPr lang="en-US" b="0" baseline="0" dirty="0" smtClean="0"/>
              <a:t>the Imaging Tracking Sheet.  Place the batch in the applicable basket as soon as sorting/screening is complete.</a:t>
            </a:r>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8</a:t>
            </a:fld>
            <a:endParaRPr lang="en-US"/>
          </a:p>
        </p:txBody>
      </p:sp>
    </p:spTree>
    <p:extLst>
      <p:ext uri="{BB962C8B-B14F-4D97-AF65-F5344CB8AC3E}">
        <p14:creationId xmlns:p14="http://schemas.microsoft.com/office/powerpoint/2010/main" val="3868123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9</a:t>
            </a:fld>
            <a:endParaRPr lang="en-US"/>
          </a:p>
        </p:txBody>
      </p:sp>
    </p:spTree>
    <p:extLst>
      <p:ext uri="{BB962C8B-B14F-4D97-AF65-F5344CB8AC3E}">
        <p14:creationId xmlns:p14="http://schemas.microsoft.com/office/powerpoint/2010/main" val="3868123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10</a:t>
            </a:fld>
            <a:endParaRPr lang="en-US"/>
          </a:p>
        </p:txBody>
      </p:sp>
    </p:spTree>
    <p:extLst>
      <p:ext uri="{BB962C8B-B14F-4D97-AF65-F5344CB8AC3E}">
        <p14:creationId xmlns:p14="http://schemas.microsoft.com/office/powerpoint/2010/main" val="1241424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normAutofit/>
          </a:bodyPr>
          <a:lstStyle>
            <a:lvl1pPr>
              <a:defRPr sz="3200"/>
            </a:lvl1pPr>
          </a:lstStyle>
          <a:p>
            <a:r>
              <a:rPr lang="en-US" dirty="0" smtClean="0"/>
              <a:t>Unit Title</a:t>
            </a:r>
            <a:endParaRPr lang="en-US" dirty="0"/>
          </a:p>
        </p:txBody>
      </p:sp>
      <p:sp>
        <p:nvSpPr>
          <p:cNvPr id="3" name="Subtitle 2"/>
          <p:cNvSpPr>
            <a:spLocks noGrp="1"/>
          </p:cNvSpPr>
          <p:nvPr>
            <p:ph type="subTitle" idx="1" hasCustomPrompt="1"/>
          </p:nvPr>
        </p:nvSpPr>
        <p:spPr>
          <a:xfrm>
            <a:off x="1371600" y="3886200"/>
            <a:ext cx="6400800" cy="17526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Course Title</a:t>
            </a:r>
            <a:endParaRPr lang="en-US" dirty="0"/>
          </a:p>
        </p:txBody>
      </p:sp>
      <p:sp>
        <p:nvSpPr>
          <p:cNvPr id="4" name="Date Placeholder 3"/>
          <p:cNvSpPr>
            <a:spLocks noGrp="1"/>
          </p:cNvSpPr>
          <p:nvPr>
            <p:ph type="dt" sz="half" idx="10"/>
          </p:nvPr>
        </p:nvSpPr>
        <p:spPr/>
        <p:txBody>
          <a:bodyPr/>
          <a:lstStyle/>
          <a:p>
            <a:fld id="{6E309117-9E3A-4E13-9B89-4B0AF74BE981}" type="datetime1">
              <a:rPr lang="en-US" smtClean="0"/>
              <a:t>4/17/2015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B7E1D-52E2-4F04-9DFE-B1650792F521}" type="slidenum">
              <a:rPr lang="en-US" smtClean="0"/>
              <a:t>‹#›</a:t>
            </a:fld>
            <a:endParaRPr lang="en-US"/>
          </a:p>
        </p:txBody>
      </p:sp>
    </p:spTree>
    <p:extLst>
      <p:ext uri="{BB962C8B-B14F-4D97-AF65-F5344CB8AC3E}">
        <p14:creationId xmlns:p14="http://schemas.microsoft.com/office/powerpoint/2010/main" val="40064735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2800"/>
            </a:lvl1pPr>
          </a:lstStyle>
          <a:p>
            <a:r>
              <a:rPr lang="en-US" dirty="0" smtClean="0"/>
              <a:t>[Unit Name]: [Course Name]</a:t>
            </a:r>
            <a:endParaRPr lang="en-US" dirty="0"/>
          </a:p>
        </p:txBody>
      </p:sp>
      <p:sp>
        <p:nvSpPr>
          <p:cNvPr id="3" name="Content Placeholder 2"/>
          <p:cNvSpPr>
            <a:spLocks noGrp="1"/>
          </p:cNvSpPr>
          <p:nvPr>
            <p:ph idx="1"/>
          </p:nvPr>
        </p:nvSpPr>
        <p:spPr>
          <a:xfrm>
            <a:off x="2514600" y="1600200"/>
            <a:ext cx="6477000" cy="45259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045AFDF-5F34-4BDE-A523-14E645E42F7A}" type="datetime1">
              <a:rPr lang="en-US" smtClean="0"/>
              <a:t>4/17/2015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B7E1D-52E2-4F04-9DFE-B1650792F521}" type="slidenum">
              <a:rPr lang="en-US" smtClean="0"/>
              <a:t>‹#›</a:t>
            </a:fld>
            <a:endParaRPr lang="en-US"/>
          </a:p>
        </p:txBody>
      </p:sp>
      <p:pic>
        <p:nvPicPr>
          <p:cNvPr id="9" name="Picture 2" descr="C:\Users\jlking\Pictures\Captivate Images\LadyOnComput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74" y="3878369"/>
            <a:ext cx="2412114" cy="2447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99761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2400"/>
            </a:lvl1pPr>
          </a:lstStyle>
          <a:p>
            <a:r>
              <a:rPr lang="en-US" dirty="0" smtClean="0"/>
              <a:t>[Unit Name]: [Course Name]</a:t>
            </a:r>
            <a:endParaRPr lang="en-US" dirty="0"/>
          </a:p>
        </p:txBody>
      </p:sp>
      <p:sp>
        <p:nvSpPr>
          <p:cNvPr id="3" name="Date Placeholder 2"/>
          <p:cNvSpPr>
            <a:spLocks noGrp="1"/>
          </p:cNvSpPr>
          <p:nvPr>
            <p:ph type="dt" sz="half" idx="10"/>
          </p:nvPr>
        </p:nvSpPr>
        <p:spPr/>
        <p:txBody>
          <a:bodyPr/>
          <a:lstStyle/>
          <a:p>
            <a:fld id="{BB5BE3E0-A89E-4D5A-84A5-C50D98FF72A8}" type="datetime1">
              <a:rPr lang="en-US" smtClean="0"/>
              <a:t>4/17/2015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8B7E1D-52E2-4F04-9DFE-B1650792F521}" type="slidenum">
              <a:rPr lang="en-US" smtClean="0"/>
              <a:t>‹#›</a:t>
            </a:fld>
            <a:endParaRPr lang="en-US"/>
          </a:p>
        </p:txBody>
      </p:sp>
    </p:spTree>
    <p:extLst>
      <p:ext uri="{BB962C8B-B14F-4D97-AF65-F5344CB8AC3E}">
        <p14:creationId xmlns:p14="http://schemas.microsoft.com/office/powerpoint/2010/main" val="47104027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42131F-2DC4-463A-8F12-C8D2007B82D4}" type="datetime1">
              <a:rPr lang="en-US" smtClean="0"/>
              <a:t>4/17/2015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8B7E1D-52E2-4F04-9DFE-B1650792F521}" type="slidenum">
              <a:rPr lang="en-US" smtClean="0"/>
              <a:t>‹#›</a:t>
            </a:fld>
            <a:endParaRPr lang="en-US"/>
          </a:p>
        </p:txBody>
      </p:sp>
    </p:spTree>
    <p:extLst>
      <p:ext uri="{BB962C8B-B14F-4D97-AF65-F5344CB8AC3E}">
        <p14:creationId xmlns:p14="http://schemas.microsoft.com/office/powerpoint/2010/main" val="140900818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0" y="73152"/>
            <a:ext cx="7086600" cy="566928"/>
          </a:xfrm>
        </p:spPr>
        <p:txBody>
          <a:bodyPr>
            <a:normAutofit/>
          </a:bodyPr>
          <a:lstStyle>
            <a:lvl1pPr algn="l">
              <a:defRPr sz="2400" b="1">
                <a:solidFill>
                  <a:schemeClr val="tx2"/>
                </a:solidFill>
              </a:defRPr>
            </a:lvl1pPr>
          </a:lstStyle>
          <a:p>
            <a:r>
              <a:rPr lang="en-US" dirty="0" smtClean="0"/>
              <a:t>[Unit Name]: [Course Name]</a:t>
            </a:r>
            <a:endParaRPr lang="en-US" dirty="0"/>
          </a:p>
        </p:txBody>
      </p:sp>
      <p:sp>
        <p:nvSpPr>
          <p:cNvPr id="3" name="Content Placeholder 2"/>
          <p:cNvSpPr>
            <a:spLocks noGrp="1"/>
          </p:cNvSpPr>
          <p:nvPr>
            <p:ph idx="1"/>
          </p:nvPr>
        </p:nvSpPr>
        <p:spPr>
          <a:xfrm>
            <a:off x="152400" y="1600200"/>
            <a:ext cx="6477000" cy="45259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F2289F4-53CA-479D-80E6-B0DFD5AF9977}" type="datetime1">
              <a:rPr lang="en-US" smtClean="0"/>
              <a:t>4/17/2015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B7E1D-52E2-4F04-9DFE-B1650792F521}" type="slidenum">
              <a:rPr lang="en-US" smtClean="0"/>
              <a:t>‹#›</a:t>
            </a:fld>
            <a:endParaRPr lang="en-US"/>
          </a:p>
        </p:txBody>
      </p:sp>
      <p:pic>
        <p:nvPicPr>
          <p:cNvPr id="7" name="Picture 2" descr="C:\Users\jlking\Pictures\Captivate Images\RogerMajors_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35712" y="2923958"/>
            <a:ext cx="2255888" cy="3397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38892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3" descr="C:\Users\jlking\Pictures\Captivate Images\Woman_Phon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92725" y="3665838"/>
            <a:ext cx="3459513" cy="266906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1600200" y="73152"/>
            <a:ext cx="7086600" cy="566928"/>
          </a:xfrm>
        </p:spPr>
        <p:txBody>
          <a:bodyPr>
            <a:normAutofit/>
          </a:bodyPr>
          <a:lstStyle>
            <a:lvl1pPr algn="l">
              <a:defRPr sz="2400" b="1">
                <a:solidFill>
                  <a:schemeClr val="tx2"/>
                </a:solidFill>
              </a:defRPr>
            </a:lvl1pPr>
          </a:lstStyle>
          <a:p>
            <a:r>
              <a:rPr lang="en-US" dirty="0" smtClean="0"/>
              <a:t>[Unit Name]: [Course Name]</a:t>
            </a:r>
            <a:endParaRPr lang="en-US" dirty="0"/>
          </a:p>
        </p:txBody>
      </p:sp>
      <p:sp>
        <p:nvSpPr>
          <p:cNvPr id="3" name="Content Placeholder 2"/>
          <p:cNvSpPr>
            <a:spLocks noGrp="1"/>
          </p:cNvSpPr>
          <p:nvPr>
            <p:ph idx="1"/>
          </p:nvPr>
        </p:nvSpPr>
        <p:spPr>
          <a:xfrm>
            <a:off x="152400" y="1600200"/>
            <a:ext cx="6477000" cy="45259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879C245-D8F7-4E8F-9951-ECBED2495234}" type="datetime1">
              <a:rPr lang="en-US" smtClean="0"/>
              <a:t>4/17/2015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B7E1D-52E2-4F04-9DFE-B1650792F521}" type="slidenum">
              <a:rPr lang="en-US" smtClean="0"/>
              <a:t>‹#›</a:t>
            </a:fld>
            <a:endParaRPr lang="en-US"/>
          </a:p>
        </p:txBody>
      </p:sp>
    </p:spTree>
    <p:extLst>
      <p:ext uri="{BB962C8B-B14F-4D97-AF65-F5344CB8AC3E}">
        <p14:creationId xmlns:p14="http://schemas.microsoft.com/office/powerpoint/2010/main" val="364006944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0" y="73152"/>
            <a:ext cx="7086600" cy="566928"/>
          </a:xfrm>
        </p:spPr>
        <p:txBody>
          <a:bodyPr>
            <a:normAutofit/>
          </a:bodyPr>
          <a:lstStyle>
            <a:lvl1pPr algn="l">
              <a:defRPr sz="2400" b="1">
                <a:solidFill>
                  <a:schemeClr val="tx2"/>
                </a:solidFill>
              </a:defRPr>
            </a:lvl1pPr>
          </a:lstStyle>
          <a:p>
            <a:r>
              <a:rPr lang="en-US" dirty="0" smtClean="0"/>
              <a:t>[Unit Name]: [Course Name]</a:t>
            </a:r>
            <a:endParaRPr lang="en-US" dirty="0"/>
          </a:p>
        </p:txBody>
      </p:sp>
      <p:sp>
        <p:nvSpPr>
          <p:cNvPr id="3" name="Content Placeholder 2"/>
          <p:cNvSpPr>
            <a:spLocks noGrp="1"/>
          </p:cNvSpPr>
          <p:nvPr>
            <p:ph idx="1"/>
          </p:nvPr>
        </p:nvSpPr>
        <p:spPr>
          <a:xfrm>
            <a:off x="152400" y="1600200"/>
            <a:ext cx="6477000" cy="45259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069C098-7D44-4CE0-A451-F49D2FAEF88A}" type="datetime1">
              <a:rPr lang="en-US" smtClean="0"/>
              <a:t>4/17/2015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B7E1D-52E2-4F04-9DFE-B1650792F521}" type="slidenum">
              <a:rPr lang="en-US" smtClean="0"/>
              <a:t>‹#›</a:t>
            </a:fld>
            <a:endParaRPr lang="en-US"/>
          </a:p>
        </p:txBody>
      </p:sp>
      <p:pic>
        <p:nvPicPr>
          <p:cNvPr id="9" name="Picture 2" descr="C:\Users\jlking\Pictures\Captivate Images\CaseWorker_MarySoto_withfiles.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00522" y="2977116"/>
            <a:ext cx="2234613" cy="3351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85286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0" y="73152"/>
            <a:ext cx="7086600" cy="566928"/>
          </a:xfrm>
        </p:spPr>
        <p:txBody>
          <a:bodyPr>
            <a:normAutofit/>
          </a:bodyPr>
          <a:lstStyle>
            <a:lvl1pPr algn="l">
              <a:defRPr sz="2400" b="1">
                <a:solidFill>
                  <a:schemeClr val="tx2"/>
                </a:solidFill>
              </a:defRPr>
            </a:lvl1pPr>
          </a:lstStyle>
          <a:p>
            <a:r>
              <a:rPr lang="en-US" dirty="0" smtClean="0"/>
              <a:t>[Unit Name]: [Course Name]</a:t>
            </a:r>
            <a:endParaRPr lang="en-US" dirty="0"/>
          </a:p>
        </p:txBody>
      </p:sp>
      <p:sp>
        <p:nvSpPr>
          <p:cNvPr id="3" name="Content Placeholder 2"/>
          <p:cNvSpPr>
            <a:spLocks noGrp="1"/>
          </p:cNvSpPr>
          <p:nvPr>
            <p:ph idx="1"/>
          </p:nvPr>
        </p:nvSpPr>
        <p:spPr>
          <a:xfrm>
            <a:off x="152400" y="1600200"/>
            <a:ext cx="6477000" cy="45259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9B12890-DC6E-49CF-A9B7-0AB2280D24BE}" type="datetime1">
              <a:rPr lang="en-US" smtClean="0"/>
              <a:t>4/17/2015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B7E1D-52E2-4F04-9DFE-B1650792F521}" type="slidenum">
              <a:rPr lang="en-US" smtClean="0"/>
              <a:t>‹#›</a:t>
            </a:fld>
            <a:endParaRPr lang="en-US"/>
          </a:p>
        </p:txBody>
      </p:sp>
      <p:pic>
        <p:nvPicPr>
          <p:cNvPr id="8" name="Picture 2" descr="C:\Users\jlking\Pictures\Captivate Images\Worker_JohnBrow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28391" y="4194377"/>
            <a:ext cx="2615609" cy="2135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01195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0" y="76200"/>
            <a:ext cx="7086600" cy="563562"/>
          </a:xfrm>
        </p:spPr>
        <p:txBody>
          <a:bodyPr>
            <a:normAutofit/>
          </a:bodyPr>
          <a:lstStyle>
            <a:lvl1pPr algn="l">
              <a:defRPr sz="2400" b="1" baseline="0">
                <a:solidFill>
                  <a:schemeClr val="tx2"/>
                </a:solidFill>
              </a:defRPr>
            </a:lvl1pPr>
          </a:lstStyle>
          <a:p>
            <a:r>
              <a:rPr lang="en-US" dirty="0" smtClean="0"/>
              <a:t>[Unit Name]: [Course Name]</a:t>
            </a:r>
            <a:endParaRPr lang="en-US" dirty="0"/>
          </a:p>
        </p:txBody>
      </p:sp>
      <p:sp>
        <p:nvSpPr>
          <p:cNvPr id="3" name="Content Placeholder 2"/>
          <p:cNvSpPr>
            <a:spLocks noGrp="1"/>
          </p:cNvSpPr>
          <p:nvPr>
            <p:ph idx="1"/>
          </p:nvPr>
        </p:nvSpPr>
        <p:spPr>
          <a:xfrm>
            <a:off x="152400" y="1600200"/>
            <a:ext cx="6477000" cy="45259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B315391-01A4-4AD5-8896-58B2DC7FFD4A}" type="datetime1">
              <a:rPr lang="en-US" smtClean="0"/>
              <a:t>4/17/2015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908B7E1D-52E2-4F04-9DFE-B1650792F521}" type="slidenum">
              <a:rPr lang="en-US" smtClean="0"/>
              <a:pPr/>
              <a:t>‹#›</a:t>
            </a:fld>
            <a:endParaRPr lang="en-US" dirty="0"/>
          </a:p>
        </p:txBody>
      </p:sp>
      <p:pic>
        <p:nvPicPr>
          <p:cNvPr id="9" name="Picture 2" descr="C:\Users\jlking\Pictures\Captivate Images\Girl_Jumping.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56683" y="3138617"/>
            <a:ext cx="2538164" cy="318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296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0" y="73152"/>
            <a:ext cx="7086600" cy="566928"/>
          </a:xfrm>
        </p:spPr>
        <p:txBody>
          <a:bodyPr>
            <a:normAutofit/>
          </a:bodyPr>
          <a:lstStyle>
            <a:lvl1pPr algn="l">
              <a:defRPr sz="2400" b="1" baseline="0">
                <a:solidFill>
                  <a:schemeClr val="tx2"/>
                </a:solidFill>
              </a:defRPr>
            </a:lvl1pPr>
          </a:lstStyle>
          <a:p>
            <a:r>
              <a:rPr lang="en-US" dirty="0" smtClean="0"/>
              <a:t>[Unit Name]: [Course Name]</a:t>
            </a:r>
            <a:endParaRPr lang="en-US" dirty="0"/>
          </a:p>
        </p:txBody>
      </p:sp>
      <p:sp>
        <p:nvSpPr>
          <p:cNvPr id="3" name="Content Placeholder 2"/>
          <p:cNvSpPr>
            <a:spLocks noGrp="1"/>
          </p:cNvSpPr>
          <p:nvPr>
            <p:ph idx="1"/>
          </p:nvPr>
        </p:nvSpPr>
        <p:spPr>
          <a:xfrm>
            <a:off x="2514600" y="1600200"/>
            <a:ext cx="6477000" cy="45259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E9B19B9-A318-4C24-871D-61FD5F93BB52}" type="datetime1">
              <a:rPr lang="en-US" smtClean="0"/>
              <a:t>4/17/2015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B7E1D-52E2-4F04-9DFE-B1650792F521}" type="slidenum">
              <a:rPr lang="en-US" smtClean="0"/>
              <a:t>‹#›</a:t>
            </a:fld>
            <a:endParaRPr lang="en-US"/>
          </a:p>
        </p:txBody>
      </p:sp>
      <p:pic>
        <p:nvPicPr>
          <p:cNvPr id="8" name="Picture 2" descr="C:\Users\jlking\Pictures\Captivate Images\Man in business sui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8005" y="3838832"/>
            <a:ext cx="3055890" cy="2487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76007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2400"/>
            </a:lvl1pPr>
          </a:lstStyle>
          <a:p>
            <a:r>
              <a:rPr lang="en-US" dirty="0" smtClean="0"/>
              <a:t>[Unit Name]: [Course Name]</a:t>
            </a:r>
            <a:endParaRPr lang="en-US" dirty="0"/>
          </a:p>
        </p:txBody>
      </p:sp>
      <p:sp>
        <p:nvSpPr>
          <p:cNvPr id="3" name="Content Placeholder 2"/>
          <p:cNvSpPr>
            <a:spLocks noGrp="1"/>
          </p:cNvSpPr>
          <p:nvPr>
            <p:ph idx="1" hasCustomPrompt="1"/>
          </p:nvPr>
        </p:nvSpPr>
        <p:spPr>
          <a:xfrm>
            <a:off x="2514600" y="1600200"/>
            <a:ext cx="6477000" cy="4525963"/>
          </a:xfrm>
        </p:spPr>
        <p:txBody>
          <a:bodyPr/>
          <a:lstStyle>
            <a:lvl1pPr marL="0" indent="0" eaLnBrk="0" hangingPunct="0">
              <a:defRPr/>
            </a:lvl1pPr>
            <a:lvl2pPr>
              <a:defRPr sz="2400"/>
            </a:lvl2pPr>
            <a:lvl3pPr>
              <a:defRPr sz="2000"/>
            </a:lvl3pPr>
            <a:lvl4pPr>
              <a:defRPr sz="1800"/>
            </a:lvl4pPr>
            <a:lvl5pPr>
              <a:defRPr sz="1800"/>
            </a:lvl5pPr>
          </a:lstStyle>
          <a:p>
            <a:pPr marL="0" indent="0" eaLnBrk="0" hangingPunct="0">
              <a:buNone/>
              <a:defRPr/>
            </a:pPr>
            <a:r>
              <a:rPr lang="en-US" sz="2000" dirty="0" smtClean="0">
                <a:latin typeface="Arial" pitchFamily="34" charset="0"/>
                <a:cs typeface="Arial" pitchFamily="34" charset="0"/>
              </a:rPr>
              <a:t>Insert question here</a:t>
            </a:r>
          </a:p>
        </p:txBody>
      </p:sp>
      <p:sp>
        <p:nvSpPr>
          <p:cNvPr id="4" name="Date Placeholder 3"/>
          <p:cNvSpPr>
            <a:spLocks noGrp="1"/>
          </p:cNvSpPr>
          <p:nvPr>
            <p:ph type="dt" sz="half" idx="10"/>
          </p:nvPr>
        </p:nvSpPr>
        <p:spPr/>
        <p:txBody>
          <a:bodyPr/>
          <a:lstStyle/>
          <a:p>
            <a:fld id="{4946B848-056F-4238-957C-E78CA4A03CA7}" type="datetime1">
              <a:rPr lang="en-US" smtClean="0"/>
              <a:t>4/17/2015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B7E1D-52E2-4F04-9DFE-B1650792F521}" type="slidenum">
              <a:rPr lang="en-US" smtClean="0"/>
              <a:t>‹#›</a:t>
            </a:fld>
            <a:endParaRPr lang="en-US"/>
          </a:p>
        </p:txBody>
      </p:sp>
      <p:pic>
        <p:nvPicPr>
          <p:cNvPr id="9" name="Picture 2" descr="C:\Users\jlking\Pictures\Captivate Images\Woman2thinking.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flipH="1">
            <a:off x="0" y="4013795"/>
            <a:ext cx="2543834" cy="231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51917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0" y="76200"/>
            <a:ext cx="7086600" cy="563562"/>
          </a:xfrm>
        </p:spPr>
        <p:txBody>
          <a:bodyPr>
            <a:normAutofit/>
          </a:bodyPr>
          <a:lstStyle>
            <a:lvl1pPr algn="l">
              <a:defRPr sz="2400" b="1" baseline="0">
                <a:solidFill>
                  <a:schemeClr val="tx2"/>
                </a:solidFill>
              </a:defRPr>
            </a:lvl1pPr>
          </a:lstStyle>
          <a:p>
            <a:r>
              <a:rPr lang="en-US" dirty="0" smtClean="0"/>
              <a:t>[Unit Name]: [Course Name]</a:t>
            </a:r>
            <a:endParaRPr lang="en-US" dirty="0"/>
          </a:p>
        </p:txBody>
      </p:sp>
      <p:sp>
        <p:nvSpPr>
          <p:cNvPr id="3" name="Content Placeholder 2"/>
          <p:cNvSpPr>
            <a:spLocks noGrp="1"/>
          </p:cNvSpPr>
          <p:nvPr>
            <p:ph idx="1"/>
          </p:nvPr>
        </p:nvSpPr>
        <p:spPr>
          <a:xfrm>
            <a:off x="2514600" y="1600200"/>
            <a:ext cx="6477000" cy="45259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045AFDF-5F34-4BDE-A523-14E645E42F7A}" type="datetime1">
              <a:rPr lang="en-US" smtClean="0"/>
              <a:t>4/17/2015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B7E1D-52E2-4F04-9DFE-B1650792F521}" type="slidenum">
              <a:rPr lang="en-US" smtClean="0"/>
              <a:t>‹#›</a:t>
            </a:fld>
            <a:endParaRPr lang="en-US"/>
          </a:p>
        </p:txBody>
      </p:sp>
      <p:pic>
        <p:nvPicPr>
          <p:cNvPr id="8" name="Picture 2" descr="C:\Users\jlking\Pictures\Captivate Images\Female_SarahEstes.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881435"/>
            <a:ext cx="2191253" cy="3443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78316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6324600"/>
            <a:ext cx="9144000" cy="533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Rectangle 6"/>
          <p:cNvSpPr/>
          <p:nvPr userDrawn="1"/>
        </p:nvSpPr>
        <p:spPr>
          <a:xfrm>
            <a:off x="0" y="0"/>
            <a:ext cx="9144000" cy="1066800"/>
          </a:xfrm>
          <a:prstGeom prst="rect">
            <a:avLst/>
          </a:prstGeom>
          <a:gradFill flip="none" rotWithShape="1">
            <a:gsLst>
              <a:gs pos="2000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600200" y="73152"/>
            <a:ext cx="7086600" cy="566928"/>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8D02D6-4717-4200-9213-C4225A3D1042}" type="datetime1">
              <a:rPr lang="en-US" smtClean="0"/>
              <a:t>4/17/2015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8B7E1D-52E2-4F04-9DFE-B1650792F521}" type="slidenum">
              <a:rPr lang="en-US" smtClean="0"/>
              <a:t>‹#›</a:t>
            </a:fld>
            <a:endParaRPr lang="en-US"/>
          </a:p>
        </p:txBody>
      </p:sp>
      <p:pic>
        <p:nvPicPr>
          <p:cNvPr id="8" name="Picture 7" descr="H:\AAAScottStuffSTAAdmin\Logos\KEES-blue-gold.png"/>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52400" y="152400"/>
            <a:ext cx="1219200" cy="785617"/>
          </a:xfrm>
          <a:prstGeom prst="rect">
            <a:avLst/>
          </a:prstGeom>
          <a:noFill/>
          <a:ln>
            <a:noFill/>
          </a:ln>
        </p:spPr>
      </p:pic>
    </p:spTree>
    <p:extLst>
      <p:ext uri="{BB962C8B-B14F-4D97-AF65-F5344CB8AC3E}">
        <p14:creationId xmlns:p14="http://schemas.microsoft.com/office/powerpoint/2010/main" val="2212503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4" r:id="rId5"/>
    <p:sldLayoutId id="2147483665" r:id="rId6"/>
    <p:sldLayoutId id="2147483662" r:id="rId7"/>
    <p:sldLayoutId id="2147483663" r:id="rId8"/>
    <p:sldLayoutId id="2147483666" r:id="rId9"/>
    <p:sldLayoutId id="2147483667" r:id="rId10"/>
    <p:sldLayoutId id="2147483654" r:id="rId11"/>
    <p:sldLayoutId id="2147483655" r:id="rId12"/>
  </p:sldLayoutIdLst>
  <p:timing>
    <p:tnLst>
      <p:par>
        <p:cTn id="1" dur="indefinite" restart="never" nodeType="tmRoot"/>
      </p:par>
    </p:tnLst>
  </p:timing>
  <p:hf hdr="0" ftr="0" dt="0"/>
  <p:txStyles>
    <p:titleStyle>
      <a:lvl1pPr algn="ctr" defTabSz="914400" rtl="0" eaLnBrk="1" latinLnBrk="0" hangingPunct="1">
        <a:spcBef>
          <a:spcPct val="0"/>
        </a:spcBef>
        <a:buNone/>
        <a:defRPr sz="2400" b="1" kern="1200">
          <a:solidFill>
            <a:schemeClr val="tx2"/>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7.xml"/><Relationship Id="rId1" Type="http://schemas.openxmlformats.org/officeDocument/2006/relationships/slideLayout" Target="../slideLayouts/slideLayout11.xml"/><Relationship Id="rId4" Type="http://schemas.openxmlformats.org/officeDocument/2006/relationships/image" Target="../media/image42.png"/></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8.xml"/><Relationship Id="rId1" Type="http://schemas.openxmlformats.org/officeDocument/2006/relationships/slideLayout" Target="../slideLayouts/slideLayout11.xml"/><Relationship Id="rId4" Type="http://schemas.openxmlformats.org/officeDocument/2006/relationships/image" Target="../media/image44.png"/></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0.xml"/><Relationship Id="rId1" Type="http://schemas.openxmlformats.org/officeDocument/2006/relationships/slideLayout" Target="../slideLayouts/slideLayout11.xml"/><Relationship Id="rId4" Type="http://schemas.openxmlformats.org/officeDocument/2006/relationships/image" Target="../media/image47.png"/></Relationships>
</file>

<file path=ppt/slides/_rels/slide5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8.xml"/><Relationship Id="rId1" Type="http://schemas.openxmlformats.org/officeDocument/2006/relationships/slideLayout" Target="../slideLayouts/slideLayout11.xml"/><Relationship Id="rId4" Type="http://schemas.openxmlformats.org/officeDocument/2006/relationships/image" Target="../media/image53.png"/></Relationships>
</file>

<file path=ppt/slides/_rels/slide6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9.xml"/><Relationship Id="rId1" Type="http://schemas.openxmlformats.org/officeDocument/2006/relationships/slideLayout" Target="../slideLayouts/slideLayout11.xml"/><Relationship Id="rId4" Type="http://schemas.openxmlformats.org/officeDocument/2006/relationships/image" Target="../media/image55.png"/></Relationships>
</file>

<file path=ppt/slides/_rels/slide6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Medical Eligibility	</a:t>
            </a:r>
            <a:endParaRPr lang="en-US" dirty="0"/>
          </a:p>
        </p:txBody>
      </p:sp>
      <p:sp>
        <p:nvSpPr>
          <p:cNvPr id="3" name="Subtitle 2"/>
          <p:cNvSpPr>
            <a:spLocks noGrp="1"/>
          </p:cNvSpPr>
          <p:nvPr>
            <p:ph type="subTitle" idx="1"/>
          </p:nvPr>
        </p:nvSpPr>
        <p:spPr/>
        <p:txBody>
          <a:bodyPr/>
          <a:lstStyle/>
          <a:p>
            <a:r>
              <a:rPr lang="en-US" dirty="0" smtClean="0"/>
              <a:t>Imaging for DCF Support Staff</a:t>
            </a:r>
            <a:endParaRPr lang="en-US" dirty="0"/>
          </a:p>
        </p:txBody>
      </p:sp>
      <p:sp>
        <p:nvSpPr>
          <p:cNvPr id="4" name="Slide Number Placeholder 3"/>
          <p:cNvSpPr>
            <a:spLocks noGrp="1"/>
          </p:cNvSpPr>
          <p:nvPr>
            <p:ph type="sldNum" sz="quarter" idx="12"/>
          </p:nvPr>
        </p:nvSpPr>
        <p:spPr/>
        <p:txBody>
          <a:bodyPr/>
          <a:lstStyle/>
          <a:p>
            <a:fld id="{908B7E1D-52E2-4F04-9DFE-B1650792F521}" type="slidenum">
              <a:rPr lang="en-US" smtClean="0"/>
              <a:t>1</a:t>
            </a:fld>
            <a:endParaRPr lang="en-US"/>
          </a:p>
        </p:txBody>
      </p:sp>
    </p:spTree>
    <p:extLst>
      <p:ext uri="{BB962C8B-B14F-4D97-AF65-F5344CB8AC3E}">
        <p14:creationId xmlns:p14="http://schemas.microsoft.com/office/powerpoint/2010/main" val="4121302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73152"/>
            <a:ext cx="7391400" cy="566928"/>
          </a:xfrm>
        </p:spPr>
        <p:txBody>
          <a:bodyPr>
            <a:normAutofit/>
          </a:bodyPr>
          <a:lstStyle/>
          <a:p>
            <a:r>
              <a:rPr lang="en-US" dirty="0" smtClean="0"/>
              <a:t>Medical Eligibility: Imaging for DCF Support Staff</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a:t>
            </a:r>
            <a:r>
              <a:rPr lang="en-US" dirty="0"/>
              <a:t>1: KEES Business </a:t>
            </a:r>
            <a:r>
              <a:rPr lang="en-US" dirty="0" smtClean="0"/>
              <a:t>Process</a:t>
            </a:r>
            <a:endParaRPr lang="en-US" dirty="0"/>
          </a:p>
          <a:p>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t>10</a:t>
            </a:fld>
            <a:endParaRPr lang="en-US"/>
          </a:p>
        </p:txBody>
      </p:sp>
      <p:pic>
        <p:nvPicPr>
          <p:cNvPr id="2" name="Snagit_PPTE89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219200"/>
            <a:ext cx="3687141" cy="4738334"/>
          </a:xfrm>
          <a:prstGeom prst="rect">
            <a:avLst/>
          </a:prstGeom>
        </p:spPr>
      </p:pic>
      <p:sp>
        <p:nvSpPr>
          <p:cNvPr id="7" name="TextBox 6"/>
          <p:cNvSpPr txBox="1"/>
          <p:nvPr/>
        </p:nvSpPr>
        <p:spPr>
          <a:xfrm>
            <a:off x="381000" y="1447800"/>
            <a:ext cx="4267200" cy="4832092"/>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The Non-Lobby Image Tracking Sheet</a:t>
            </a: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Assists with sorting Non-Lobby Documents</a:t>
            </a: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Identifies the </a:t>
            </a:r>
            <a:r>
              <a:rPr lang="en-US" sz="1400" dirty="0" err="1" smtClean="0">
                <a:latin typeface="Arial" panose="020B0604020202020204" pitchFamily="34" charset="0"/>
                <a:cs typeface="Arial" panose="020B0604020202020204" pitchFamily="34" charset="0"/>
              </a:rPr>
              <a:t>ImageNow</a:t>
            </a:r>
            <a:r>
              <a:rPr lang="en-US" sz="1400" dirty="0" smtClean="0">
                <a:latin typeface="Arial" panose="020B0604020202020204" pitchFamily="34" charset="0"/>
                <a:cs typeface="Arial" panose="020B0604020202020204" pitchFamily="34" charset="0"/>
              </a:rPr>
              <a:t> application plan &amp; document type</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Check the applicable box to identify the document batch &amp; document type.</a:t>
            </a:r>
          </a:p>
          <a:p>
            <a:endParaRPr lang="en-US" sz="1400" dirty="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Received Date must match date stamp.</a:t>
            </a:r>
          </a:p>
          <a:p>
            <a:endParaRPr lang="en-US" sz="1400" dirty="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Attach tracking sheet to the documents and place in applicable basket.  Maximum of 25 documents per tracking sheet.</a:t>
            </a:r>
          </a:p>
          <a:p>
            <a:endParaRPr lang="en-US" sz="1400" dirty="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Registration staff will return Image Tracking Sheet to document batch and place batch in Hot Imaging Basket.</a:t>
            </a:r>
          </a:p>
          <a:p>
            <a:endParaRPr lang="en-US" sz="1400" dirty="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The imager enters Scanned Date and Processed By.</a:t>
            </a:r>
          </a:p>
          <a:p>
            <a:endParaRPr lang="en-US" sz="1400" dirty="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The Tracking Sheet is not imaged.</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73473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73152"/>
            <a:ext cx="7391400" cy="566928"/>
          </a:xfrm>
        </p:spPr>
        <p:txBody>
          <a:bodyPr>
            <a:normAutofit/>
          </a:bodyPr>
          <a:lstStyle/>
          <a:p>
            <a:r>
              <a:rPr lang="en-US" dirty="0" smtClean="0"/>
              <a:t>Medical Eligibility: Imaging for DCF Support Staff</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Lesson 1: KEES Business </a:t>
            </a:r>
            <a:r>
              <a:rPr lang="en-US" dirty="0" smtClean="0"/>
              <a:t>Process</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t>11</a:t>
            </a:fld>
            <a:endParaRPr lang="en-US"/>
          </a:p>
        </p:txBody>
      </p:sp>
      <p:sp>
        <p:nvSpPr>
          <p:cNvPr id="6" name="TextBox 5"/>
          <p:cNvSpPr txBox="1"/>
          <p:nvPr/>
        </p:nvSpPr>
        <p:spPr>
          <a:xfrm>
            <a:off x="914400" y="3733800"/>
            <a:ext cx="7543800" cy="1200329"/>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Lobby documents will be registered and/or placed in the applicable imaging basket with the Lobby Tracking Sheet.  DCF applications and reviews received via the lobby process will be registered by the worker during the interview.</a:t>
            </a:r>
            <a:endParaRPr lang="en-US" dirty="0">
              <a:latin typeface="Arial" panose="020B0604020202020204" pitchFamily="34" charset="0"/>
              <a:cs typeface="Arial" panose="020B0604020202020204" pitchFamily="34" charset="0"/>
            </a:endParaRPr>
          </a:p>
        </p:txBody>
      </p:sp>
      <p:pic>
        <p:nvPicPr>
          <p:cNvPr id="7" name="Snagit_PPT91C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4380" y="1752600"/>
            <a:ext cx="6295239" cy="1304762"/>
          </a:xfrm>
          <a:prstGeom prst="rect">
            <a:avLst/>
          </a:prstGeom>
        </p:spPr>
      </p:pic>
    </p:spTree>
    <p:extLst>
      <p:ext uri="{BB962C8B-B14F-4D97-AF65-F5344CB8AC3E}">
        <p14:creationId xmlns:p14="http://schemas.microsoft.com/office/powerpoint/2010/main" val="30568269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73152"/>
            <a:ext cx="7391400" cy="566928"/>
          </a:xfrm>
        </p:spPr>
        <p:txBody>
          <a:bodyPr>
            <a:normAutofit/>
          </a:bodyPr>
          <a:lstStyle/>
          <a:p>
            <a:r>
              <a:rPr lang="en-US" dirty="0" smtClean="0"/>
              <a:t>Medical Eligibility: Imaging for DCF Support Staff</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Lesson 1: KEES Business </a:t>
            </a:r>
            <a:r>
              <a:rPr lang="en-US" dirty="0" smtClean="0"/>
              <a:t>Process</a:t>
            </a:r>
            <a:endParaRPr lang="en-US" dirty="0"/>
          </a:p>
          <a:p>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t>12</a:t>
            </a:fld>
            <a:endParaRPr lang="en-US"/>
          </a:p>
        </p:txBody>
      </p:sp>
      <p:sp>
        <p:nvSpPr>
          <p:cNvPr id="8" name="TextBox 7"/>
          <p:cNvSpPr txBox="1"/>
          <p:nvPr/>
        </p:nvSpPr>
        <p:spPr>
          <a:xfrm>
            <a:off x="298704" y="1905000"/>
            <a:ext cx="4114800" cy="3416320"/>
          </a:xfrm>
          <a:prstGeom prst="rect">
            <a:avLst/>
          </a:prstGeom>
          <a:noFill/>
        </p:spPr>
        <p:txBody>
          <a:bodyPr wrap="square" rtlCol="0">
            <a:spAutoFit/>
          </a:bodyPr>
          <a:lstStyle/>
          <a:p>
            <a:r>
              <a:rPr lang="en-US" smtClean="0">
                <a:latin typeface="Arial" panose="020B0604020202020204" pitchFamily="34" charset="0"/>
                <a:cs typeface="Arial" panose="020B0604020202020204" pitchFamily="34" charset="0"/>
              </a:rPr>
              <a:t>The Lobby </a:t>
            </a:r>
            <a:r>
              <a:rPr lang="en-US" dirty="0" smtClean="0">
                <a:latin typeface="Arial" panose="020B0604020202020204" pitchFamily="34" charset="0"/>
                <a:cs typeface="Arial" panose="020B0604020202020204" pitchFamily="34" charset="0"/>
              </a:rPr>
              <a:t>Imaging Tracking Sheet is used by workers after completing a lobby interview.</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The tracking sheet will be completed and attached to the documents received during the interview and placed in either the hot or cold imaging basket.</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The tracking sheet will not be imaged.</a:t>
            </a:r>
            <a:endParaRPr lang="en-US" dirty="0">
              <a:latin typeface="Arial" panose="020B0604020202020204" pitchFamily="34" charset="0"/>
              <a:cs typeface="Arial" panose="020B0604020202020204" pitchFamily="34" charset="0"/>
            </a:endParaRPr>
          </a:p>
        </p:txBody>
      </p:sp>
      <p:pic>
        <p:nvPicPr>
          <p:cNvPr id="2" name="Snagit_PPT2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8046" y="1219200"/>
            <a:ext cx="4104154" cy="4902184"/>
          </a:xfrm>
          <a:prstGeom prst="rect">
            <a:avLst/>
          </a:prstGeom>
        </p:spPr>
      </p:pic>
    </p:spTree>
    <p:extLst>
      <p:ext uri="{BB962C8B-B14F-4D97-AF65-F5344CB8AC3E}">
        <p14:creationId xmlns:p14="http://schemas.microsoft.com/office/powerpoint/2010/main" val="37142900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Medical Eligibility: Imaging for DCF Support Staff</a:t>
            </a:r>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Summary</a:t>
            </a:r>
            <a:endParaRPr lang="en-US" sz="1600" dirty="0"/>
          </a:p>
        </p:txBody>
      </p:sp>
      <p:sp>
        <p:nvSpPr>
          <p:cNvPr id="3" name="Content Placeholder 2"/>
          <p:cNvSpPr>
            <a:spLocks noGrp="1"/>
          </p:cNvSpPr>
          <p:nvPr>
            <p:ph idx="1"/>
          </p:nvPr>
        </p:nvSpPr>
        <p:spPr>
          <a:xfrm>
            <a:off x="533400" y="1752600"/>
            <a:ext cx="6172200" cy="3916363"/>
          </a:xfrm>
        </p:spPr>
        <p:txBody>
          <a:bodyPr>
            <a:normAutofit/>
          </a:bodyPr>
          <a:lstStyle/>
          <a:p>
            <a:pPr marL="0" indent="0">
              <a:buNone/>
            </a:pPr>
            <a:r>
              <a:rPr lang="en-US" sz="1800" dirty="0" smtClean="0"/>
              <a:t>In this lesson we looked at the business process for Imaging.  </a:t>
            </a:r>
          </a:p>
          <a:p>
            <a:pPr marL="685800" lvl="1">
              <a:buFont typeface="Arial" panose="020B0604020202020204" pitchFamily="34" charset="0"/>
              <a:buChar char="•"/>
            </a:pPr>
            <a:r>
              <a:rPr lang="en-US" sz="1800" dirty="0" smtClean="0"/>
              <a:t>We reviewed:</a:t>
            </a:r>
          </a:p>
          <a:p>
            <a:pPr marL="1085850" lvl="2"/>
            <a:r>
              <a:rPr lang="en-US" sz="1800" dirty="0" smtClean="0"/>
              <a:t> </a:t>
            </a:r>
            <a:r>
              <a:rPr lang="en-US" sz="1800" dirty="0"/>
              <a:t>W</a:t>
            </a:r>
            <a:r>
              <a:rPr lang="en-US" sz="1800" dirty="0" smtClean="0"/>
              <a:t>hat makes a document “Hot” or “Cold”</a:t>
            </a:r>
          </a:p>
          <a:p>
            <a:pPr marL="1085850" lvl="2"/>
            <a:r>
              <a:rPr lang="en-US" sz="1800" dirty="0" smtClean="0"/>
              <a:t>Process  for opening mail, date stamping &amp; sorting</a:t>
            </a:r>
          </a:p>
          <a:p>
            <a:pPr marL="1085850" lvl="2"/>
            <a:r>
              <a:rPr lang="en-US" sz="1800" dirty="0" smtClean="0"/>
              <a:t>Process for screening, batching, registering, imaging and document retention </a:t>
            </a:r>
          </a:p>
          <a:p>
            <a:pPr marL="400050" lvl="1" indent="0">
              <a:buNone/>
            </a:pPr>
            <a:endParaRPr lang="en-US" sz="1400" dirty="0" smtClean="0"/>
          </a:p>
          <a:p>
            <a:pPr marL="0" indent="0">
              <a:buNone/>
            </a:pPr>
            <a:endParaRPr lang="en-US" sz="1800" dirty="0"/>
          </a:p>
          <a:p>
            <a:pPr marL="0" indent="0">
              <a:buNone/>
            </a:pPr>
            <a:r>
              <a:rPr lang="en-US" sz="1800" dirty="0" smtClean="0"/>
              <a:t>Next we will look at </a:t>
            </a:r>
            <a:r>
              <a:rPr lang="en-US" sz="1800" dirty="0" err="1" smtClean="0"/>
              <a:t>ImageNow</a:t>
            </a:r>
            <a:r>
              <a:rPr lang="en-US" sz="1800" dirty="0" smtClean="0"/>
              <a:t> basics.</a:t>
            </a:r>
          </a:p>
          <a:p>
            <a:pPr marL="0" indent="0">
              <a:buNone/>
            </a:pPr>
            <a:endParaRPr lang="en-US" sz="1800" dirty="0" smtClean="0"/>
          </a:p>
        </p:txBody>
      </p:sp>
      <p:sp>
        <p:nvSpPr>
          <p:cNvPr id="4" name="Slide Number Placeholder 3"/>
          <p:cNvSpPr>
            <a:spLocks noGrp="1"/>
          </p:cNvSpPr>
          <p:nvPr>
            <p:ph type="sldNum" sz="quarter" idx="12"/>
          </p:nvPr>
        </p:nvSpPr>
        <p:spPr/>
        <p:txBody>
          <a:bodyPr/>
          <a:lstStyle/>
          <a:p>
            <a:fld id="{908B7E1D-52E2-4F04-9DFE-B1650792F521}" type="slidenum">
              <a:rPr lang="en-US" smtClean="0"/>
              <a:t>13</a:t>
            </a:fld>
            <a:endParaRPr lang="en-US"/>
          </a:p>
        </p:txBody>
      </p:sp>
    </p:spTree>
    <p:extLst>
      <p:ext uri="{BB962C8B-B14F-4D97-AF65-F5344CB8AC3E}">
        <p14:creationId xmlns:p14="http://schemas.microsoft.com/office/powerpoint/2010/main" val="10686407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00200" y="73152"/>
            <a:ext cx="7391400" cy="566928"/>
          </a:xfrm>
        </p:spPr>
        <p:txBody>
          <a:bodyPr>
            <a:normAutofit/>
          </a:bodyPr>
          <a:lstStyle/>
          <a:p>
            <a:r>
              <a:rPr lang="en-US" dirty="0" smtClean="0"/>
              <a:t>Medical Eligibility: Imaging for DCF Support Staff</a:t>
            </a:r>
            <a:endParaRPr lang="en-US" dirty="0"/>
          </a:p>
        </p:txBody>
      </p:sp>
      <p:sp>
        <p:nvSpPr>
          <p:cNvPr id="7"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Agenda</a:t>
            </a:r>
            <a:endParaRPr lang="en-US" dirty="0"/>
          </a:p>
        </p:txBody>
      </p:sp>
      <p:sp>
        <p:nvSpPr>
          <p:cNvPr id="6" name="Content Placeholder 5"/>
          <p:cNvSpPr>
            <a:spLocks noGrp="1"/>
          </p:cNvSpPr>
          <p:nvPr>
            <p:ph idx="1"/>
          </p:nvPr>
        </p:nvSpPr>
        <p:spPr>
          <a:xfrm>
            <a:off x="838200" y="2286000"/>
            <a:ext cx="5943600" cy="2590800"/>
          </a:xfrm>
        </p:spPr>
        <p:txBody>
          <a:bodyPr>
            <a:normAutofit/>
          </a:bodyPr>
          <a:lstStyle/>
          <a:p>
            <a:r>
              <a:rPr lang="en-US" sz="1800" dirty="0"/>
              <a:t>Lesson 1:  KEES Business Process</a:t>
            </a:r>
          </a:p>
          <a:p>
            <a:r>
              <a:rPr lang="en-US" sz="1800" b="1" dirty="0"/>
              <a:t>Lesson 2:  </a:t>
            </a:r>
            <a:r>
              <a:rPr lang="en-US" sz="1800" b="1" dirty="0" err="1"/>
              <a:t>ImageNow</a:t>
            </a:r>
            <a:r>
              <a:rPr lang="en-US" sz="1800" b="1" dirty="0"/>
              <a:t> Basics</a:t>
            </a:r>
          </a:p>
          <a:p>
            <a:r>
              <a:rPr lang="en-US" sz="1800" dirty="0"/>
              <a:t>Lesson 3:  </a:t>
            </a:r>
            <a:r>
              <a:rPr lang="en-US" sz="1800" dirty="0" smtClean="0"/>
              <a:t>Imaging</a:t>
            </a:r>
            <a:endParaRPr lang="en-US" sz="1800" dirty="0"/>
          </a:p>
          <a:p>
            <a:r>
              <a:rPr lang="en-US" sz="1800" dirty="0"/>
              <a:t>Lesson 4:  IN Printing- CAPP Application</a:t>
            </a:r>
          </a:p>
          <a:p>
            <a:r>
              <a:rPr lang="en-US" sz="1800" dirty="0"/>
              <a:t>Lesson 5:  2</a:t>
            </a:r>
            <a:r>
              <a:rPr lang="en-US" sz="1800" baseline="30000" dirty="0"/>
              <a:t>nd</a:t>
            </a:r>
            <a:r>
              <a:rPr lang="en-US" sz="1800" dirty="0"/>
              <a:t> Level Indexing/Copy a Document</a:t>
            </a:r>
          </a:p>
          <a:p>
            <a:endParaRPr lang="en-US" sz="1800" dirty="0"/>
          </a:p>
        </p:txBody>
      </p:sp>
      <p:sp>
        <p:nvSpPr>
          <p:cNvPr id="4" name="Slide Number Placeholder 3"/>
          <p:cNvSpPr>
            <a:spLocks noGrp="1"/>
          </p:cNvSpPr>
          <p:nvPr>
            <p:ph type="sldNum" sz="quarter" idx="12"/>
          </p:nvPr>
        </p:nvSpPr>
        <p:spPr/>
        <p:txBody>
          <a:bodyPr/>
          <a:lstStyle/>
          <a:p>
            <a:fld id="{908B7E1D-52E2-4F04-9DFE-B1650792F521}" type="slidenum">
              <a:rPr lang="en-US" smtClean="0"/>
              <a:t>14</a:t>
            </a:fld>
            <a:endParaRPr lang="en-US" dirty="0"/>
          </a:p>
        </p:txBody>
      </p:sp>
    </p:spTree>
    <p:extLst>
      <p:ext uri="{BB962C8B-B14F-4D97-AF65-F5344CB8AC3E}">
        <p14:creationId xmlns:p14="http://schemas.microsoft.com/office/powerpoint/2010/main" val="6173805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73152"/>
            <a:ext cx="7391400" cy="566928"/>
          </a:xfrm>
        </p:spPr>
        <p:txBody>
          <a:bodyPr>
            <a:normAutofit/>
          </a:bodyPr>
          <a:lstStyle/>
          <a:p>
            <a:r>
              <a:rPr lang="en-US" dirty="0" smtClean="0"/>
              <a:t>Medical Eligibility: Imaging for DCF Support Staff</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a:t>
            </a:r>
            <a:r>
              <a:rPr lang="en-US" dirty="0" err="1" smtClean="0"/>
              <a:t>ImageNow</a:t>
            </a:r>
            <a:r>
              <a:rPr lang="en-US" dirty="0" smtClean="0"/>
              <a:t> Basics &gt; Introduction</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t>15</a:t>
            </a:fld>
            <a:endParaRPr lang="en-US"/>
          </a:p>
        </p:txBody>
      </p:sp>
      <p:sp>
        <p:nvSpPr>
          <p:cNvPr id="2" name="Rectangle 1"/>
          <p:cNvSpPr/>
          <p:nvPr/>
        </p:nvSpPr>
        <p:spPr>
          <a:xfrm>
            <a:off x="304800" y="1447800"/>
            <a:ext cx="8610600" cy="3970318"/>
          </a:xfrm>
          <a:prstGeom prst="rect">
            <a:avLst/>
          </a:prstGeom>
        </p:spPr>
        <p:txBody>
          <a:bodyPr wrap="square">
            <a:spAutoFit/>
          </a:bodyPr>
          <a:lstStyle/>
          <a:p>
            <a:r>
              <a:rPr lang="en-US" dirty="0">
                <a:latin typeface="Arial" panose="020B0604020202020204" pitchFamily="34" charset="0"/>
                <a:cs typeface="Arial" panose="020B0604020202020204" pitchFamily="34" charset="0"/>
              </a:rPr>
              <a:t>All </a:t>
            </a:r>
            <a:r>
              <a:rPr lang="en-US" dirty="0" err="1">
                <a:latin typeface="Arial" panose="020B0604020202020204" pitchFamily="34" charset="0"/>
                <a:cs typeface="Arial" panose="020B0604020202020204" pitchFamily="34" charset="0"/>
              </a:rPr>
              <a:t>ImageNow</a:t>
            </a:r>
            <a:r>
              <a:rPr lang="en-US" dirty="0">
                <a:latin typeface="Arial" panose="020B0604020202020204" pitchFamily="34" charset="0"/>
                <a:cs typeface="Arial" panose="020B0604020202020204" pitchFamily="34" charset="0"/>
              </a:rPr>
              <a:t> functions have the same basic steps:</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Launch </a:t>
            </a:r>
            <a:r>
              <a:rPr lang="en-US" dirty="0" err="1">
                <a:latin typeface="Arial" panose="020B0604020202020204" pitchFamily="34" charset="0"/>
                <a:cs typeface="Arial" panose="020B0604020202020204" pitchFamily="34" charset="0"/>
              </a:rPr>
              <a:t>ImageNow</a:t>
            </a:r>
            <a:r>
              <a:rPr lang="en-US" dirty="0">
                <a:latin typeface="Arial" panose="020B0604020202020204" pitchFamily="34" charset="0"/>
                <a:cs typeface="Arial" panose="020B0604020202020204" pitchFamily="34" charset="0"/>
              </a:rPr>
              <a:t> &amp; log in</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Set Capture Profile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Set Application Plan</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Prepare documents to be loaded into scanner</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Capture document to the correct Package basket and document type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Index/re-index</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Quality Assurance:  Visually confirm the captured image is of good quality and that documents are captured and indexed to the correct case number, document type, etc.</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Save/submit document to finalize imaging</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Set applicable Manual Tasks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Document Storage- 60 day retention area</a:t>
            </a:r>
          </a:p>
        </p:txBody>
      </p:sp>
    </p:spTree>
    <p:extLst>
      <p:ext uri="{BB962C8B-B14F-4D97-AF65-F5344CB8AC3E}">
        <p14:creationId xmlns:p14="http://schemas.microsoft.com/office/powerpoint/2010/main" val="13808458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73152"/>
            <a:ext cx="7391400" cy="566928"/>
          </a:xfrm>
        </p:spPr>
        <p:txBody>
          <a:bodyPr>
            <a:normAutofit/>
          </a:bodyPr>
          <a:lstStyle/>
          <a:p>
            <a:r>
              <a:rPr lang="en-US" dirty="0" smtClean="0"/>
              <a:t>Medical Eligibility: Imaging for DCF Support Staff</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Lesson 2: </a:t>
            </a:r>
            <a:r>
              <a:rPr lang="en-US" dirty="0" err="1"/>
              <a:t>ImageNow</a:t>
            </a:r>
            <a:r>
              <a:rPr lang="en-US" dirty="0"/>
              <a:t> </a:t>
            </a:r>
            <a:r>
              <a:rPr lang="en-US" dirty="0" smtClean="0"/>
              <a:t>Basics &gt; Launch </a:t>
            </a:r>
            <a:r>
              <a:rPr lang="en-US" dirty="0" err="1" smtClean="0"/>
              <a:t>ImageNow</a:t>
            </a:r>
            <a:endParaRPr lang="en-US" dirty="0"/>
          </a:p>
          <a:p>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t>16</a:t>
            </a:fld>
            <a:endParaRPr lang="en-US"/>
          </a:p>
        </p:txBody>
      </p:sp>
      <p:pic>
        <p:nvPicPr>
          <p:cNvPr id="8" name="Snagit_PPT38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145" y="2057400"/>
            <a:ext cx="4983655" cy="3214458"/>
          </a:xfrm>
          <a:prstGeom prst="rect">
            <a:avLst/>
          </a:prstGeom>
        </p:spPr>
      </p:pic>
      <p:pic>
        <p:nvPicPr>
          <p:cNvPr id="9" name="Snagit_PPT2F9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9145" y="2514600"/>
            <a:ext cx="723810" cy="714286"/>
          </a:xfrm>
          <a:prstGeom prst="rect">
            <a:avLst/>
          </a:prstGeom>
        </p:spPr>
      </p:pic>
      <p:sp>
        <p:nvSpPr>
          <p:cNvPr id="10" name="TextBox 9"/>
          <p:cNvSpPr txBox="1"/>
          <p:nvPr/>
        </p:nvSpPr>
        <p:spPr>
          <a:xfrm>
            <a:off x="381000" y="1905000"/>
            <a:ext cx="2514600"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Launch</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ImageNow</a:t>
            </a:r>
            <a:endParaRPr lang="en-US" dirty="0">
              <a:latin typeface="Arial" panose="020B0604020202020204" pitchFamily="34" charset="0"/>
              <a:cs typeface="Arial" panose="020B0604020202020204" pitchFamily="34" charset="0"/>
            </a:endParaRPr>
          </a:p>
        </p:txBody>
      </p:sp>
      <p:sp>
        <p:nvSpPr>
          <p:cNvPr id="11" name="TextBox 10"/>
          <p:cNvSpPr txBox="1"/>
          <p:nvPr/>
        </p:nvSpPr>
        <p:spPr>
          <a:xfrm>
            <a:off x="969145" y="4038600"/>
            <a:ext cx="2612255" cy="923330"/>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Log in </a:t>
            </a:r>
            <a:r>
              <a:rPr lang="en-US" dirty="0" smtClean="0">
                <a:latin typeface="Arial" panose="020B0604020202020204" pitchFamily="34" charset="0"/>
                <a:cs typeface="Arial" panose="020B0604020202020204" pitchFamily="34" charset="0"/>
              </a:rPr>
              <a:t>to </a:t>
            </a:r>
            <a:r>
              <a:rPr lang="en-US" dirty="0" err="1" smtClean="0">
                <a:latin typeface="Arial" panose="020B0604020202020204" pitchFamily="34" charset="0"/>
                <a:cs typeface="Arial" panose="020B0604020202020204" pitchFamily="34" charset="0"/>
              </a:rPr>
              <a:t>ImageNow</a:t>
            </a:r>
            <a:endParaRPr lang="en-US"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KEES User name</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Password</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83773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73152"/>
            <a:ext cx="7391400" cy="566928"/>
          </a:xfrm>
        </p:spPr>
        <p:txBody>
          <a:bodyPr>
            <a:normAutofit/>
          </a:bodyPr>
          <a:lstStyle/>
          <a:p>
            <a:r>
              <a:rPr lang="en-US" dirty="0" smtClean="0"/>
              <a:t>Medical Eligibility: Imaging for DCF Support Staff</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Lesson 2: </a:t>
            </a:r>
            <a:r>
              <a:rPr lang="en-US" dirty="0" err="1"/>
              <a:t>ImageNow</a:t>
            </a:r>
            <a:r>
              <a:rPr lang="en-US" dirty="0"/>
              <a:t> </a:t>
            </a:r>
            <a:r>
              <a:rPr lang="en-US" dirty="0" smtClean="0"/>
              <a:t>Basics &gt; Package Mode</a:t>
            </a:r>
            <a:endParaRPr lang="en-US" dirty="0"/>
          </a:p>
          <a:p>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t>17</a:t>
            </a:fld>
            <a:endParaRPr lang="en-US"/>
          </a:p>
        </p:txBody>
      </p:sp>
      <p:sp>
        <p:nvSpPr>
          <p:cNvPr id="6" name="TextBox 5"/>
          <p:cNvSpPr txBox="1"/>
          <p:nvPr/>
        </p:nvSpPr>
        <p:spPr>
          <a:xfrm>
            <a:off x="304800" y="1295400"/>
            <a:ext cx="8458200" cy="1477328"/>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Locate the </a:t>
            </a:r>
            <a:r>
              <a:rPr lang="en-US" b="1" dirty="0" smtClean="0">
                <a:latin typeface="Arial" panose="020B0604020202020204" pitchFamily="34" charset="0"/>
                <a:cs typeface="Arial" panose="020B0604020202020204" pitchFamily="34" charset="0"/>
              </a:rPr>
              <a:t>Capture</a:t>
            </a:r>
            <a:r>
              <a:rPr lang="en-US" dirty="0" smtClean="0">
                <a:latin typeface="Arial" panose="020B0604020202020204" pitchFamily="34" charset="0"/>
                <a:cs typeface="Arial" panose="020B0604020202020204" pitchFamily="34" charset="0"/>
              </a:rPr>
              <a:t> button.  Set </a:t>
            </a:r>
            <a:r>
              <a:rPr lang="en-US" b="1" dirty="0" smtClean="0">
                <a:latin typeface="Arial" panose="020B0604020202020204" pitchFamily="34" charset="0"/>
                <a:cs typeface="Arial" panose="020B0604020202020204" pitchFamily="34" charset="0"/>
              </a:rPr>
              <a:t>Package Mode </a:t>
            </a:r>
            <a:r>
              <a:rPr lang="en-US" dirty="0" smtClean="0">
                <a:latin typeface="Arial" panose="020B0604020202020204" pitchFamily="34" charset="0"/>
                <a:cs typeface="Arial" panose="020B0604020202020204" pitchFamily="34" charset="0"/>
              </a:rPr>
              <a:t>as the default.  DCF will always use </a:t>
            </a:r>
            <a:r>
              <a:rPr lang="en-US" b="1" dirty="0" smtClean="0">
                <a:latin typeface="Arial" panose="020B0604020202020204" pitchFamily="34" charset="0"/>
                <a:cs typeface="Arial" panose="020B0604020202020204" pitchFamily="34" charset="0"/>
              </a:rPr>
              <a:t>Package Mode </a:t>
            </a:r>
            <a:r>
              <a:rPr lang="en-US" dirty="0" smtClean="0">
                <a:latin typeface="Arial" panose="020B0604020202020204" pitchFamily="34" charset="0"/>
                <a:cs typeface="Arial" panose="020B0604020202020204" pitchFamily="34" charset="0"/>
              </a:rPr>
              <a:t>when capturing physical documents. This allows </a:t>
            </a:r>
            <a:r>
              <a:rPr lang="en-US" dirty="0">
                <a:latin typeface="Arial" panose="020B0604020202020204" pitchFamily="34" charset="0"/>
                <a:cs typeface="Arial" panose="020B0604020202020204" pitchFamily="34" charset="0"/>
              </a:rPr>
              <a:t>an individual to scan several types of documents for the same case at one time.</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12" name="TextBox 11"/>
          <p:cNvSpPr txBox="1"/>
          <p:nvPr/>
        </p:nvSpPr>
        <p:spPr>
          <a:xfrm>
            <a:off x="204019" y="5361800"/>
            <a:ext cx="8458200" cy="646331"/>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Once “Package Mode” is set as the default, the worker will not need to set this again unless using a different imaging station. </a:t>
            </a:r>
            <a:endParaRPr lang="en-US" dirty="0">
              <a:latin typeface="Arial" panose="020B0604020202020204" pitchFamily="34" charset="0"/>
              <a:cs typeface="Arial" panose="020B0604020202020204" pitchFamily="34" charset="0"/>
            </a:endParaRPr>
          </a:p>
        </p:txBody>
      </p:sp>
      <p:pic>
        <p:nvPicPr>
          <p:cNvPr id="21" name="Snagit_PPT2C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754" y="2514600"/>
            <a:ext cx="8895239" cy="2523810"/>
          </a:xfrm>
          <a:prstGeom prst="rect">
            <a:avLst/>
          </a:prstGeom>
        </p:spPr>
      </p:pic>
      <p:cxnSp>
        <p:nvCxnSpPr>
          <p:cNvPr id="25" name="Straight Arrow Connector 24"/>
          <p:cNvCxnSpPr/>
          <p:nvPr/>
        </p:nvCxnSpPr>
        <p:spPr>
          <a:xfrm>
            <a:off x="6781800" y="2362200"/>
            <a:ext cx="0" cy="762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82531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2266"/>
                </a:solidFill>
              </a:rPr>
              <a:t>Medical Eligibility: Imaging for DCF Support Staff</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t>18</a:t>
            </a:fld>
            <a:endParaRPr lang="en-US" dirty="0"/>
          </a:p>
        </p:txBody>
      </p:sp>
      <p:sp>
        <p:nvSpPr>
          <p:cNvPr id="5" name="TextBox 4"/>
          <p:cNvSpPr txBox="1"/>
          <p:nvPr/>
        </p:nvSpPr>
        <p:spPr>
          <a:xfrm>
            <a:off x="152400" y="1219200"/>
            <a:ext cx="4267200"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Application Plan</a:t>
            </a:r>
            <a:endParaRPr lang="en-US" b="1" dirty="0">
              <a:latin typeface="Arial" panose="020B0604020202020204" pitchFamily="34" charset="0"/>
              <a:cs typeface="Arial" panose="020B0604020202020204" pitchFamily="34" charset="0"/>
            </a:endParaRPr>
          </a:p>
        </p:txBody>
      </p:sp>
      <p:sp>
        <p:nvSpPr>
          <p:cNvPr id="9" name="TextBox 8"/>
          <p:cNvSpPr txBox="1"/>
          <p:nvPr/>
        </p:nvSpPr>
        <p:spPr>
          <a:xfrm>
            <a:off x="501445" y="4648200"/>
            <a:ext cx="8382000" cy="1477328"/>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On the </a:t>
            </a:r>
            <a:r>
              <a:rPr lang="en-US" dirty="0" err="1" smtClean="0">
                <a:latin typeface="Arial" panose="020B0604020202020204" pitchFamily="34" charset="0"/>
                <a:cs typeface="Arial" panose="020B0604020202020204" pitchFamily="34" charset="0"/>
              </a:rPr>
              <a:t>ImageNow</a:t>
            </a:r>
            <a:r>
              <a:rPr lang="en-US" dirty="0" smtClean="0">
                <a:latin typeface="Arial" panose="020B0604020202020204" pitchFamily="34" charset="0"/>
                <a:cs typeface="Arial" panose="020B0604020202020204" pitchFamily="34" charset="0"/>
              </a:rPr>
              <a:t> toolbar, navigate to the </a:t>
            </a:r>
            <a:r>
              <a:rPr lang="en-US" b="1" dirty="0" smtClean="0">
                <a:latin typeface="Arial" panose="020B0604020202020204" pitchFamily="34" charset="0"/>
                <a:cs typeface="Arial" panose="020B0604020202020204" pitchFamily="34" charset="0"/>
              </a:rPr>
              <a:t>Applications</a:t>
            </a:r>
            <a:r>
              <a:rPr lang="en-US" dirty="0" smtClean="0">
                <a:latin typeface="Arial" panose="020B0604020202020204" pitchFamily="34" charset="0"/>
                <a:cs typeface="Arial" panose="020B0604020202020204" pitchFamily="34" charset="0"/>
              </a:rPr>
              <a:t> drop-down menu and click the caret to select the desired Application Plan.</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Application Plans are containers that store mapped information used to assign drawer, document key, and custom property values to captured documents.</a:t>
            </a:r>
            <a:endParaRPr lang="en-US" dirty="0">
              <a:latin typeface="Arial" panose="020B0604020202020204" pitchFamily="34" charset="0"/>
              <a:cs typeface="Arial" panose="020B0604020202020204" pitchFamily="34" charset="0"/>
            </a:endParaRPr>
          </a:p>
        </p:txBody>
      </p:sp>
      <p:sp>
        <p:nvSpPr>
          <p:cNvPr id="7" name="TextBox 6"/>
          <p:cNvSpPr txBox="1"/>
          <p:nvPr/>
        </p:nvSpPr>
        <p:spPr>
          <a:xfrm>
            <a:off x="1600200" y="685800"/>
            <a:ext cx="6781800" cy="400110"/>
          </a:xfrm>
          <a:prstGeom prst="rect">
            <a:avLst/>
          </a:prstGeom>
          <a:noFill/>
        </p:spPr>
        <p:txBody>
          <a:bodyPr wrap="square" rtlCol="0">
            <a:spAutoFit/>
          </a:bodyPr>
          <a:lstStyle/>
          <a:p>
            <a:pPr lvl="0"/>
            <a:r>
              <a:rPr lang="en-US" sz="2000" dirty="0">
                <a:solidFill>
                  <a:schemeClr val="accent6">
                    <a:lumMod val="90000"/>
                    <a:lumOff val="10000"/>
                  </a:schemeClr>
                </a:solidFill>
                <a:latin typeface="Arial" panose="020B0604020202020204" pitchFamily="34" charset="0"/>
                <a:cs typeface="Arial" panose="020B0604020202020204" pitchFamily="34" charset="0"/>
              </a:rPr>
              <a:t>Lesson 2: </a:t>
            </a:r>
            <a:r>
              <a:rPr lang="en-US" sz="2000" dirty="0" err="1">
                <a:solidFill>
                  <a:schemeClr val="accent6">
                    <a:lumMod val="90000"/>
                    <a:lumOff val="10000"/>
                  </a:schemeClr>
                </a:solidFill>
                <a:latin typeface="Arial" panose="020B0604020202020204" pitchFamily="34" charset="0"/>
                <a:cs typeface="Arial" panose="020B0604020202020204" pitchFamily="34" charset="0"/>
              </a:rPr>
              <a:t>ImageNow</a:t>
            </a:r>
            <a:r>
              <a:rPr lang="en-US" sz="2000" dirty="0">
                <a:solidFill>
                  <a:schemeClr val="accent6">
                    <a:lumMod val="90000"/>
                    <a:lumOff val="10000"/>
                  </a:schemeClr>
                </a:solidFill>
                <a:latin typeface="Arial" panose="020B0604020202020204" pitchFamily="34" charset="0"/>
                <a:cs typeface="Arial" panose="020B0604020202020204" pitchFamily="34" charset="0"/>
              </a:rPr>
              <a:t> </a:t>
            </a:r>
            <a:r>
              <a:rPr lang="en-US" sz="2000" dirty="0" smtClean="0">
                <a:solidFill>
                  <a:schemeClr val="accent6">
                    <a:lumMod val="90000"/>
                    <a:lumOff val="10000"/>
                  </a:schemeClr>
                </a:solidFill>
                <a:latin typeface="Arial" panose="020B0604020202020204" pitchFamily="34" charset="0"/>
                <a:cs typeface="Arial" panose="020B0604020202020204" pitchFamily="34" charset="0"/>
              </a:rPr>
              <a:t>Basics &gt; Application Plan </a:t>
            </a:r>
            <a:endParaRPr lang="en-US" sz="2000" dirty="0">
              <a:solidFill>
                <a:schemeClr val="accent6">
                  <a:lumMod val="90000"/>
                  <a:lumOff val="10000"/>
                </a:schemeClr>
              </a:solidFill>
              <a:latin typeface="Arial" panose="020B0604020202020204" pitchFamily="34" charset="0"/>
              <a:cs typeface="Arial" panose="020B0604020202020204" pitchFamily="34" charset="0"/>
            </a:endParaRPr>
          </a:p>
        </p:txBody>
      </p:sp>
      <p:pic>
        <p:nvPicPr>
          <p:cNvPr id="12" name="Snagit_PPT8D0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676400"/>
            <a:ext cx="7467600" cy="2888491"/>
          </a:xfrm>
          <a:prstGeom prst="rect">
            <a:avLst/>
          </a:prstGeom>
        </p:spPr>
      </p:pic>
      <p:cxnSp>
        <p:nvCxnSpPr>
          <p:cNvPr id="17" name="Straight Arrow Connector 16"/>
          <p:cNvCxnSpPr/>
          <p:nvPr/>
        </p:nvCxnSpPr>
        <p:spPr>
          <a:xfrm flipH="1">
            <a:off x="1676400" y="1828800"/>
            <a:ext cx="304800" cy="381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17629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73152"/>
            <a:ext cx="7391400" cy="566928"/>
          </a:xfrm>
        </p:spPr>
        <p:txBody>
          <a:bodyPr>
            <a:normAutofit/>
          </a:bodyPr>
          <a:lstStyle/>
          <a:p>
            <a:r>
              <a:rPr lang="en-US" dirty="0" smtClean="0"/>
              <a:t>Medical Eligibility: Imaging for DCF Support Staff</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Lesson 2: </a:t>
            </a:r>
            <a:r>
              <a:rPr lang="en-US" dirty="0" err="1"/>
              <a:t>ImageNow</a:t>
            </a:r>
            <a:r>
              <a:rPr lang="en-US" dirty="0"/>
              <a:t> </a:t>
            </a:r>
            <a:r>
              <a:rPr lang="en-US" dirty="0" smtClean="0"/>
              <a:t>Basics &gt; Application Plans</a:t>
            </a:r>
            <a:endParaRPr lang="en-US" dirty="0"/>
          </a:p>
          <a:p>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t>19</a:t>
            </a:fld>
            <a:endParaRPr lang="en-US"/>
          </a:p>
        </p:txBody>
      </p:sp>
      <p:sp>
        <p:nvSpPr>
          <p:cNvPr id="2" name="Rectangle 1"/>
          <p:cNvSpPr/>
          <p:nvPr/>
        </p:nvSpPr>
        <p:spPr>
          <a:xfrm>
            <a:off x="228600" y="1371600"/>
            <a:ext cx="8610600" cy="4524315"/>
          </a:xfrm>
          <a:prstGeom prst="rect">
            <a:avLst/>
          </a:prstGeom>
        </p:spPr>
        <p:txBody>
          <a:bodyPr wrap="square">
            <a:spAutoFit/>
          </a:bodyPr>
          <a:lstStyle/>
          <a:p>
            <a:pPr lvl="0"/>
            <a:r>
              <a:rPr lang="en-US" b="1" dirty="0">
                <a:solidFill>
                  <a:prstClr val="black"/>
                </a:solidFill>
                <a:latin typeface="Arial" panose="020B0604020202020204" pitchFamily="34" charset="0"/>
                <a:cs typeface="Arial" panose="020B0604020202020204" pitchFamily="34" charset="0"/>
              </a:rPr>
              <a:t>Application Plans:</a:t>
            </a:r>
          </a:p>
          <a:p>
            <a:pPr lvl="0"/>
            <a:endParaRPr lang="en-US" dirty="0">
              <a:solidFill>
                <a:prstClr val="black"/>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b="1" dirty="0">
                <a:solidFill>
                  <a:prstClr val="black"/>
                </a:solidFill>
                <a:latin typeface="Arial" panose="020B0604020202020204" pitchFamily="34" charset="0"/>
                <a:cs typeface="Arial" panose="020B0604020202020204" pitchFamily="34" charset="0"/>
              </a:rPr>
              <a:t>KEES Barcode Document:  </a:t>
            </a:r>
            <a:r>
              <a:rPr lang="en-US" dirty="0">
                <a:solidFill>
                  <a:prstClr val="black"/>
                </a:solidFill>
                <a:latin typeface="Arial" panose="020B0604020202020204" pitchFamily="34" charset="0"/>
                <a:cs typeface="Arial" panose="020B0604020202020204" pitchFamily="34" charset="0"/>
              </a:rPr>
              <a:t>Use for any document with a KEES generated barcode</a:t>
            </a:r>
          </a:p>
          <a:p>
            <a:pPr marL="285750" lvl="0" indent="-285750">
              <a:buFont typeface="Arial" panose="020B0604020202020204" pitchFamily="34" charset="0"/>
              <a:buChar char="•"/>
            </a:pPr>
            <a:r>
              <a:rPr lang="en-US" b="1" dirty="0">
                <a:solidFill>
                  <a:prstClr val="black"/>
                </a:solidFill>
                <a:latin typeface="Arial" panose="020B0604020202020204" pitchFamily="34" charset="0"/>
                <a:cs typeface="Arial" panose="020B0604020202020204" pitchFamily="34" charset="0"/>
              </a:rPr>
              <a:t>KEES Case:  </a:t>
            </a:r>
            <a:r>
              <a:rPr lang="en-US" dirty="0">
                <a:solidFill>
                  <a:prstClr val="black"/>
                </a:solidFill>
                <a:latin typeface="Arial" panose="020B0604020202020204" pitchFamily="34" charset="0"/>
                <a:cs typeface="Arial" panose="020B0604020202020204" pitchFamily="34" charset="0"/>
              </a:rPr>
              <a:t>Use for any document tied to a DCF medical program and the KEES case number is known</a:t>
            </a:r>
          </a:p>
          <a:p>
            <a:pPr marL="285750" lvl="0" indent="-285750">
              <a:buFont typeface="Arial" panose="020B0604020202020204" pitchFamily="34" charset="0"/>
              <a:buChar char="•"/>
            </a:pPr>
            <a:r>
              <a:rPr lang="en-US" b="1" dirty="0">
                <a:solidFill>
                  <a:prstClr val="black"/>
                </a:solidFill>
                <a:latin typeface="Arial" panose="020B0604020202020204" pitchFamily="34" charset="0"/>
                <a:cs typeface="Arial" panose="020B0604020202020204" pitchFamily="34" charset="0"/>
              </a:rPr>
              <a:t>KEES Case PPS:  </a:t>
            </a:r>
            <a:r>
              <a:rPr lang="en-US" dirty="0">
                <a:solidFill>
                  <a:prstClr val="black"/>
                </a:solidFill>
                <a:latin typeface="Arial" panose="020B0604020202020204" pitchFamily="34" charset="0"/>
                <a:cs typeface="Arial" panose="020B0604020202020204" pitchFamily="34" charset="0"/>
              </a:rPr>
              <a:t>Use for any document related to a PPS medical program and the case number is known</a:t>
            </a:r>
          </a:p>
          <a:p>
            <a:pPr marL="285750" lvl="0" indent="-285750">
              <a:buFont typeface="Arial" panose="020B0604020202020204" pitchFamily="34" charset="0"/>
              <a:buChar char="•"/>
            </a:pPr>
            <a:r>
              <a:rPr lang="en-US" b="1" dirty="0">
                <a:solidFill>
                  <a:prstClr val="black"/>
                </a:solidFill>
                <a:latin typeface="Arial" panose="020B0604020202020204" pitchFamily="34" charset="0"/>
                <a:cs typeface="Arial" panose="020B0604020202020204" pitchFamily="34" charset="0"/>
              </a:rPr>
              <a:t>KEES DCF Non-Medical:  </a:t>
            </a:r>
            <a:r>
              <a:rPr lang="en-US" dirty="0">
                <a:solidFill>
                  <a:prstClr val="black"/>
                </a:solidFill>
                <a:latin typeface="Arial" panose="020B0604020202020204" pitchFamily="34" charset="0"/>
                <a:cs typeface="Arial" panose="020B0604020202020204" pitchFamily="34" charset="0"/>
              </a:rPr>
              <a:t>Use for any document tied to a non-medical program and the case number is known</a:t>
            </a:r>
          </a:p>
          <a:p>
            <a:pPr marL="285750" lvl="0" indent="-285750">
              <a:buFont typeface="Arial" panose="020B0604020202020204" pitchFamily="34" charset="0"/>
              <a:buChar char="•"/>
            </a:pPr>
            <a:r>
              <a:rPr lang="en-US" b="1" dirty="0">
                <a:solidFill>
                  <a:prstClr val="black"/>
                </a:solidFill>
                <a:latin typeface="Arial" panose="020B0604020202020204" pitchFamily="34" charset="0"/>
                <a:cs typeface="Arial" panose="020B0604020202020204" pitchFamily="34" charset="0"/>
              </a:rPr>
              <a:t>KEES Deleted Document:  </a:t>
            </a:r>
            <a:r>
              <a:rPr lang="en-US" dirty="0">
                <a:solidFill>
                  <a:prstClr val="black"/>
                </a:solidFill>
                <a:latin typeface="Arial" panose="020B0604020202020204" pitchFamily="34" charset="0"/>
                <a:cs typeface="Arial" panose="020B0604020202020204" pitchFamily="34" charset="0"/>
              </a:rPr>
              <a:t>Documents deleted from a KEES document drawer will be re-indexed to this application plan</a:t>
            </a:r>
          </a:p>
          <a:p>
            <a:pPr marL="285750" lvl="0" indent="-285750">
              <a:buFont typeface="Arial" panose="020B0604020202020204" pitchFamily="34" charset="0"/>
              <a:buChar char="•"/>
            </a:pPr>
            <a:r>
              <a:rPr lang="en-US" b="1" dirty="0">
                <a:solidFill>
                  <a:prstClr val="black"/>
                </a:solidFill>
                <a:latin typeface="Arial" panose="020B0604020202020204" pitchFamily="34" charset="0"/>
                <a:cs typeface="Arial" panose="020B0604020202020204" pitchFamily="34" charset="0"/>
              </a:rPr>
              <a:t>KEES New Application:  </a:t>
            </a:r>
            <a:r>
              <a:rPr lang="en-US" dirty="0">
                <a:solidFill>
                  <a:prstClr val="black"/>
                </a:solidFill>
                <a:latin typeface="Arial" panose="020B0604020202020204" pitchFamily="34" charset="0"/>
                <a:cs typeface="Arial" panose="020B0604020202020204" pitchFamily="34" charset="0"/>
              </a:rPr>
              <a:t>Always use when routing an application to the Clearinghouse</a:t>
            </a:r>
          </a:p>
          <a:p>
            <a:pPr marL="285750" lvl="0" indent="-285750">
              <a:buFont typeface="Arial" panose="020B0604020202020204" pitchFamily="34" charset="0"/>
              <a:buChar char="•"/>
            </a:pPr>
            <a:r>
              <a:rPr lang="en-US" b="1" dirty="0">
                <a:solidFill>
                  <a:prstClr val="black"/>
                </a:solidFill>
                <a:latin typeface="Arial" panose="020B0604020202020204" pitchFamily="34" charset="0"/>
                <a:cs typeface="Arial" panose="020B0604020202020204" pitchFamily="34" charset="0"/>
              </a:rPr>
              <a:t>KEES Unknown Case-DCF:  </a:t>
            </a:r>
            <a:r>
              <a:rPr lang="en-US" dirty="0">
                <a:solidFill>
                  <a:prstClr val="black"/>
                </a:solidFill>
                <a:latin typeface="Arial" panose="020B0604020202020204" pitchFamily="34" charset="0"/>
                <a:cs typeface="Arial" panose="020B0604020202020204" pitchFamily="34" charset="0"/>
              </a:rPr>
              <a:t>Use when a document is received at DCF and cannot be tied to a person and/or a case number</a:t>
            </a:r>
          </a:p>
        </p:txBody>
      </p:sp>
    </p:spTree>
    <p:extLst>
      <p:ext uri="{BB962C8B-B14F-4D97-AF65-F5344CB8AC3E}">
        <p14:creationId xmlns:p14="http://schemas.microsoft.com/office/powerpoint/2010/main" val="35858811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600200" y="73152"/>
            <a:ext cx="7391400" cy="566928"/>
          </a:xfrm>
        </p:spPr>
        <p:txBody>
          <a:bodyPr>
            <a:normAutofit/>
          </a:bodyPr>
          <a:lstStyle/>
          <a:p>
            <a:r>
              <a:rPr lang="en-US" dirty="0" smtClean="0"/>
              <a:t>Medical Eligibility: Imaging for DCF Support Staff</a:t>
            </a:r>
            <a:endParaRPr lang="en-US" dirty="0"/>
          </a:p>
        </p:txBody>
      </p:sp>
      <p:sp>
        <p:nvSpPr>
          <p:cNvPr id="10"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Introduction</a:t>
            </a:r>
            <a:endParaRPr lang="en-US" dirty="0"/>
          </a:p>
        </p:txBody>
      </p:sp>
      <p:sp>
        <p:nvSpPr>
          <p:cNvPr id="8" name="Content Placeholder 7"/>
          <p:cNvSpPr>
            <a:spLocks noGrp="1"/>
          </p:cNvSpPr>
          <p:nvPr>
            <p:ph idx="1"/>
          </p:nvPr>
        </p:nvSpPr>
        <p:spPr>
          <a:xfrm>
            <a:off x="1143000" y="2209801"/>
            <a:ext cx="5486400" cy="1524000"/>
          </a:xfrm>
        </p:spPr>
        <p:txBody>
          <a:bodyPr>
            <a:normAutofit/>
          </a:bodyPr>
          <a:lstStyle/>
          <a:p>
            <a:pPr marL="0" indent="0">
              <a:buNone/>
            </a:pPr>
            <a:r>
              <a:rPr lang="en-US" sz="1800" dirty="0" smtClean="0"/>
              <a:t>This course provides an overview of the fundamentals of imaging and explains the business process as it relates to the Imaging Solution for Support Staff.</a:t>
            </a:r>
            <a:endParaRPr lang="en-US" sz="1800" dirty="0"/>
          </a:p>
        </p:txBody>
      </p:sp>
      <p:sp>
        <p:nvSpPr>
          <p:cNvPr id="9" name="Slide Number Placeholder 8"/>
          <p:cNvSpPr>
            <a:spLocks noGrp="1"/>
          </p:cNvSpPr>
          <p:nvPr>
            <p:ph type="sldNum" sz="quarter" idx="12"/>
          </p:nvPr>
        </p:nvSpPr>
        <p:spPr/>
        <p:txBody>
          <a:bodyPr/>
          <a:lstStyle/>
          <a:p>
            <a:fld id="{908B7E1D-52E2-4F04-9DFE-B1650792F521}" type="slidenum">
              <a:rPr lang="en-US" smtClean="0"/>
              <a:t>2</a:t>
            </a:fld>
            <a:endParaRPr lang="en-US"/>
          </a:p>
        </p:txBody>
      </p:sp>
    </p:spTree>
    <p:extLst>
      <p:ext uri="{BB962C8B-B14F-4D97-AF65-F5344CB8AC3E}">
        <p14:creationId xmlns:p14="http://schemas.microsoft.com/office/powerpoint/2010/main" val="41285039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73152"/>
            <a:ext cx="7391400" cy="566928"/>
          </a:xfrm>
        </p:spPr>
        <p:txBody>
          <a:bodyPr>
            <a:normAutofit/>
          </a:bodyPr>
          <a:lstStyle/>
          <a:p>
            <a:r>
              <a:rPr lang="en-US" dirty="0" smtClean="0"/>
              <a:t>Medical Eligibility: Imaging for DCF Support Staff</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Lesson 2: </a:t>
            </a:r>
            <a:r>
              <a:rPr lang="en-US" dirty="0" err="1"/>
              <a:t>ImageNow</a:t>
            </a:r>
            <a:r>
              <a:rPr lang="en-US" dirty="0"/>
              <a:t> </a:t>
            </a:r>
            <a:r>
              <a:rPr lang="en-US" dirty="0" smtClean="0"/>
              <a:t>Basics &gt; Package Basket</a:t>
            </a:r>
            <a:endParaRPr lang="en-US" dirty="0"/>
          </a:p>
          <a:p>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t>20</a:t>
            </a:fld>
            <a:endParaRPr lang="en-US"/>
          </a:p>
        </p:txBody>
      </p:sp>
      <p:sp>
        <p:nvSpPr>
          <p:cNvPr id="2" name="Rectangle 1"/>
          <p:cNvSpPr/>
          <p:nvPr/>
        </p:nvSpPr>
        <p:spPr>
          <a:xfrm>
            <a:off x="391160" y="1524000"/>
            <a:ext cx="8458200" cy="4524315"/>
          </a:xfrm>
          <a:prstGeom prst="rect">
            <a:avLst/>
          </a:prstGeom>
        </p:spPr>
        <p:txBody>
          <a:bodyPr wrap="square">
            <a:spAutoFit/>
          </a:bodyPr>
          <a:lstStyle/>
          <a:p>
            <a:pPr lvl="0"/>
            <a:r>
              <a:rPr lang="en-US" sz="1600" b="1" dirty="0">
                <a:solidFill>
                  <a:prstClr val="black"/>
                </a:solidFill>
                <a:latin typeface="Arial" panose="020B0604020202020204" pitchFamily="34" charset="0"/>
                <a:cs typeface="Arial" panose="020B0604020202020204" pitchFamily="34" charset="0"/>
              </a:rPr>
              <a:t>Package Baskets</a:t>
            </a:r>
            <a:r>
              <a:rPr lang="en-US" sz="1600" b="1" dirty="0" smtClean="0">
                <a:solidFill>
                  <a:prstClr val="black"/>
                </a:solidFill>
                <a:latin typeface="Arial" panose="020B0604020202020204" pitchFamily="34" charset="0"/>
                <a:cs typeface="Arial" panose="020B0604020202020204" pitchFamily="34" charset="0"/>
              </a:rPr>
              <a:t>:</a:t>
            </a:r>
          </a:p>
          <a:p>
            <a:pPr lvl="0"/>
            <a:endParaRPr lang="en-US" sz="1600" b="1" dirty="0">
              <a:solidFill>
                <a:prstClr val="black"/>
              </a:solidFill>
              <a:latin typeface="Arial" panose="020B0604020202020204" pitchFamily="34" charset="0"/>
              <a:cs typeface="Arial" panose="020B0604020202020204" pitchFamily="34" charset="0"/>
            </a:endParaRPr>
          </a:p>
          <a:p>
            <a:pPr lvl="0"/>
            <a:endParaRPr lang="en-US" sz="1600" b="1" dirty="0" smtClean="0">
              <a:solidFill>
                <a:prstClr val="black"/>
              </a:solidFill>
              <a:latin typeface="Arial" panose="020B0604020202020204" pitchFamily="34" charset="0"/>
              <a:cs typeface="Arial" panose="020B0604020202020204" pitchFamily="34" charset="0"/>
            </a:endParaRPr>
          </a:p>
          <a:p>
            <a:pPr lvl="0"/>
            <a:endParaRPr lang="en-US" sz="1600" b="1" dirty="0">
              <a:solidFill>
                <a:prstClr val="black"/>
              </a:solidFill>
              <a:latin typeface="Arial" panose="020B0604020202020204" pitchFamily="34" charset="0"/>
              <a:cs typeface="Arial" panose="020B0604020202020204" pitchFamily="34" charset="0"/>
            </a:endParaRPr>
          </a:p>
          <a:p>
            <a:pPr lvl="0"/>
            <a:endParaRPr lang="en-US" sz="1600" b="1" dirty="0" smtClean="0">
              <a:solidFill>
                <a:prstClr val="black"/>
              </a:solidFill>
              <a:latin typeface="Arial" panose="020B0604020202020204" pitchFamily="34" charset="0"/>
              <a:cs typeface="Arial" panose="020B0604020202020204" pitchFamily="34" charset="0"/>
            </a:endParaRPr>
          </a:p>
          <a:p>
            <a:pPr lvl="0"/>
            <a:endParaRPr lang="en-US" sz="1600" b="1" dirty="0" smtClean="0">
              <a:solidFill>
                <a:prstClr val="black"/>
              </a:solidFill>
              <a:latin typeface="Arial" panose="020B0604020202020204" pitchFamily="34" charset="0"/>
              <a:cs typeface="Arial" panose="020B0604020202020204" pitchFamily="34" charset="0"/>
            </a:endParaRPr>
          </a:p>
          <a:p>
            <a:pPr lvl="0"/>
            <a:endParaRPr lang="en-US" sz="1600" b="1" dirty="0">
              <a:solidFill>
                <a:prstClr val="black"/>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US" sz="1600" b="1" dirty="0" smtClean="0">
              <a:solidFill>
                <a:prstClr val="black"/>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US" sz="1600" b="1" dirty="0">
              <a:solidFill>
                <a:prstClr val="black"/>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600" b="1" dirty="0" smtClean="0">
                <a:solidFill>
                  <a:prstClr val="black"/>
                </a:solidFill>
                <a:latin typeface="Arial" panose="020B0604020202020204" pitchFamily="34" charset="0"/>
                <a:cs typeface="Arial" panose="020B0604020202020204" pitchFamily="34" charset="0"/>
              </a:rPr>
              <a:t>KEES </a:t>
            </a:r>
            <a:r>
              <a:rPr lang="en-US" sz="1600" b="1" dirty="0">
                <a:solidFill>
                  <a:prstClr val="black"/>
                </a:solidFill>
                <a:latin typeface="Arial" panose="020B0604020202020204" pitchFamily="34" charset="0"/>
                <a:cs typeface="Arial" panose="020B0604020202020204" pitchFamily="34" charset="0"/>
              </a:rPr>
              <a:t>Application:  </a:t>
            </a:r>
            <a:r>
              <a:rPr lang="en-US" sz="1600" dirty="0">
                <a:solidFill>
                  <a:prstClr val="black"/>
                </a:solidFill>
                <a:latin typeface="Arial" panose="020B0604020202020204" pitchFamily="34" charset="0"/>
                <a:cs typeface="Arial" panose="020B0604020202020204" pitchFamily="34" charset="0"/>
              </a:rPr>
              <a:t>Used </a:t>
            </a:r>
            <a:r>
              <a:rPr lang="en-US" sz="1600" dirty="0" smtClean="0">
                <a:solidFill>
                  <a:prstClr val="black"/>
                </a:solidFill>
                <a:latin typeface="Arial" panose="020B0604020202020204" pitchFamily="34" charset="0"/>
                <a:cs typeface="Arial" panose="020B0604020202020204" pitchFamily="34" charset="0"/>
              </a:rPr>
              <a:t>to </a:t>
            </a:r>
            <a:r>
              <a:rPr lang="en-US" sz="1600" dirty="0">
                <a:solidFill>
                  <a:prstClr val="black"/>
                </a:solidFill>
                <a:latin typeface="Arial" panose="020B0604020202020204" pitchFamily="34" charset="0"/>
                <a:cs typeface="Arial" panose="020B0604020202020204" pitchFamily="34" charset="0"/>
              </a:rPr>
              <a:t>route work to the Clearinghouse.  All tasks will be automatically generated by the image with a due date, task name and assigned queue</a:t>
            </a:r>
            <a:r>
              <a:rPr lang="en-US" sz="1600" dirty="0" smtClean="0">
                <a:solidFill>
                  <a:prstClr val="black"/>
                </a:solidFill>
                <a:latin typeface="Arial" panose="020B0604020202020204" pitchFamily="34" charset="0"/>
                <a:cs typeface="Arial" panose="020B0604020202020204" pitchFamily="34" charset="0"/>
              </a:rPr>
              <a:t>.</a:t>
            </a:r>
          </a:p>
          <a:p>
            <a:pPr marL="285750" lvl="0" indent="-285750">
              <a:buFont typeface="Arial" panose="020B0604020202020204" pitchFamily="34" charset="0"/>
              <a:buChar char="•"/>
            </a:pPr>
            <a:r>
              <a:rPr lang="en-US" sz="1600" b="1" dirty="0" smtClean="0">
                <a:solidFill>
                  <a:prstClr val="black"/>
                </a:solidFill>
                <a:latin typeface="Arial" panose="020B0604020202020204" pitchFamily="34" charset="0"/>
                <a:cs typeface="Arial" panose="020B0604020202020204" pitchFamily="34" charset="0"/>
              </a:rPr>
              <a:t>Case- Task:  </a:t>
            </a:r>
            <a:r>
              <a:rPr lang="en-US" sz="1600" dirty="0" smtClean="0">
                <a:solidFill>
                  <a:prstClr val="black"/>
                </a:solidFill>
                <a:latin typeface="Arial" panose="020B0604020202020204" pitchFamily="34" charset="0"/>
                <a:cs typeface="Arial" panose="020B0604020202020204" pitchFamily="34" charset="0"/>
              </a:rPr>
              <a:t>Not used by DCF during Medical Go-Live.</a:t>
            </a:r>
            <a:endParaRPr lang="en-US" sz="1600" dirty="0">
              <a:solidFill>
                <a:prstClr val="black"/>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600" b="1" dirty="0">
                <a:solidFill>
                  <a:prstClr val="black"/>
                </a:solidFill>
                <a:latin typeface="Arial" panose="020B0604020202020204" pitchFamily="34" charset="0"/>
                <a:cs typeface="Arial" panose="020B0604020202020204" pitchFamily="34" charset="0"/>
              </a:rPr>
              <a:t>Case- No Task:  </a:t>
            </a:r>
            <a:r>
              <a:rPr lang="en-US" sz="1600" dirty="0" smtClean="0">
                <a:solidFill>
                  <a:prstClr val="black"/>
                </a:solidFill>
                <a:latin typeface="Arial" panose="020B0604020202020204" pitchFamily="34" charset="0"/>
                <a:cs typeface="Arial" panose="020B0604020202020204" pitchFamily="34" charset="0"/>
              </a:rPr>
              <a:t>Used </a:t>
            </a:r>
            <a:r>
              <a:rPr lang="en-US" sz="1600" dirty="0">
                <a:solidFill>
                  <a:prstClr val="black"/>
                </a:solidFill>
                <a:latin typeface="Arial" panose="020B0604020202020204" pitchFamily="34" charset="0"/>
                <a:cs typeface="Arial" panose="020B0604020202020204" pitchFamily="34" charset="0"/>
              </a:rPr>
              <a:t>for DCF medical programs and PPS medical programs.  A </a:t>
            </a:r>
            <a:r>
              <a:rPr lang="en-US" sz="1600" dirty="0" smtClean="0">
                <a:solidFill>
                  <a:prstClr val="black"/>
                </a:solidFill>
                <a:latin typeface="Arial" panose="020B0604020202020204" pitchFamily="34" charset="0"/>
                <a:cs typeface="Arial" panose="020B0604020202020204" pitchFamily="34" charset="0"/>
              </a:rPr>
              <a:t>manual </a:t>
            </a:r>
            <a:r>
              <a:rPr lang="en-US" sz="1600" dirty="0">
                <a:solidFill>
                  <a:prstClr val="black"/>
                </a:solidFill>
                <a:latin typeface="Arial" panose="020B0604020202020204" pitchFamily="34" charset="0"/>
                <a:cs typeface="Arial" panose="020B0604020202020204" pitchFamily="34" charset="0"/>
              </a:rPr>
              <a:t>task will need to be created if appropriate after a document is imaged.  Medical programs should have a KEES case number before a document is imaged.  </a:t>
            </a:r>
          </a:p>
          <a:p>
            <a:pPr marL="285750" lvl="0" indent="-285750">
              <a:buFont typeface="Arial" panose="020B0604020202020204" pitchFamily="34" charset="0"/>
              <a:buChar char="•"/>
            </a:pPr>
            <a:r>
              <a:rPr lang="en-US" sz="1600" b="1" dirty="0" smtClean="0">
                <a:solidFill>
                  <a:prstClr val="black"/>
                </a:solidFill>
                <a:latin typeface="Arial" panose="020B0604020202020204" pitchFamily="34" charset="0"/>
                <a:cs typeface="Arial" panose="020B0604020202020204" pitchFamily="34" charset="0"/>
              </a:rPr>
              <a:t>DCF </a:t>
            </a:r>
            <a:r>
              <a:rPr lang="en-US" sz="1600" b="1" dirty="0">
                <a:solidFill>
                  <a:prstClr val="black"/>
                </a:solidFill>
                <a:latin typeface="Arial" panose="020B0604020202020204" pitchFamily="34" charset="0"/>
                <a:cs typeface="Arial" panose="020B0604020202020204" pitchFamily="34" charset="0"/>
              </a:rPr>
              <a:t>Non-Medical:  </a:t>
            </a:r>
            <a:r>
              <a:rPr lang="en-US" sz="1600" dirty="0">
                <a:solidFill>
                  <a:prstClr val="black"/>
                </a:solidFill>
                <a:latin typeface="Arial" panose="020B0604020202020204" pitchFamily="34" charset="0"/>
                <a:cs typeface="Arial" panose="020B0604020202020204" pitchFamily="34" charset="0"/>
              </a:rPr>
              <a:t>U</a:t>
            </a:r>
            <a:r>
              <a:rPr lang="en-US" sz="1600" dirty="0" smtClean="0">
                <a:solidFill>
                  <a:prstClr val="black"/>
                </a:solidFill>
                <a:latin typeface="Arial" panose="020B0604020202020204" pitchFamily="34" charset="0"/>
                <a:cs typeface="Arial" panose="020B0604020202020204" pitchFamily="34" charset="0"/>
              </a:rPr>
              <a:t>sed </a:t>
            </a:r>
            <a:r>
              <a:rPr lang="en-US" sz="1600" dirty="0">
                <a:solidFill>
                  <a:prstClr val="black"/>
                </a:solidFill>
                <a:latin typeface="Arial" panose="020B0604020202020204" pitchFamily="34" charset="0"/>
                <a:cs typeface="Arial" panose="020B0604020202020204" pitchFamily="34" charset="0"/>
              </a:rPr>
              <a:t>by DCF for all Non-Medical programs.  A manually generated task will need to be created if appropriate after a document is imaged.  Non-Medical programs will not have a KEES case number.</a:t>
            </a:r>
          </a:p>
        </p:txBody>
      </p:sp>
      <p:pic>
        <p:nvPicPr>
          <p:cNvPr id="6" name="Snagit_PPT62C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1346" y="1143000"/>
            <a:ext cx="2032208" cy="2057400"/>
          </a:xfrm>
          <a:prstGeom prst="rect">
            <a:avLst/>
          </a:prstGeom>
        </p:spPr>
      </p:pic>
    </p:spTree>
    <p:extLst>
      <p:ext uri="{BB962C8B-B14F-4D97-AF65-F5344CB8AC3E}">
        <p14:creationId xmlns:p14="http://schemas.microsoft.com/office/powerpoint/2010/main" val="23498755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73152"/>
            <a:ext cx="7391400" cy="566928"/>
          </a:xfrm>
        </p:spPr>
        <p:txBody>
          <a:bodyPr>
            <a:normAutofit/>
          </a:bodyPr>
          <a:lstStyle/>
          <a:p>
            <a:r>
              <a:rPr lang="en-US" dirty="0" smtClean="0"/>
              <a:t>Medical Eligibility: Imaging for DCF Support Staff</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Lesson 2: </a:t>
            </a:r>
            <a:r>
              <a:rPr lang="en-US" dirty="0" err="1"/>
              <a:t>ImageNow</a:t>
            </a:r>
            <a:r>
              <a:rPr lang="en-US" dirty="0"/>
              <a:t> </a:t>
            </a:r>
            <a:r>
              <a:rPr lang="en-US" dirty="0" smtClean="0"/>
              <a:t>Basics &gt; Indexing</a:t>
            </a:r>
            <a:endParaRPr lang="en-US" dirty="0"/>
          </a:p>
          <a:p>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t>21</a:t>
            </a:fld>
            <a:endParaRPr lang="en-US"/>
          </a:p>
        </p:txBody>
      </p:sp>
      <p:sp>
        <p:nvSpPr>
          <p:cNvPr id="2" name="Rectangle 1"/>
          <p:cNvSpPr/>
          <p:nvPr/>
        </p:nvSpPr>
        <p:spPr>
          <a:xfrm>
            <a:off x="299720" y="1600200"/>
            <a:ext cx="8610600" cy="3970318"/>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Indexing:</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If applications or reviews have supplemental documents attached, support staff will index to the appropriate document type within the KEES case or KEES DCF Non-Medical Drawer.  Users can split the documents to correct document types before submitting the </a:t>
            </a:r>
            <a:r>
              <a:rPr lang="en-US" dirty="0" smtClean="0">
                <a:latin typeface="Arial" panose="020B0604020202020204" pitchFamily="34" charset="0"/>
                <a:cs typeface="Arial" panose="020B0604020202020204" pitchFamily="34" charset="0"/>
              </a:rPr>
              <a:t>images or can choose to drag and drop later.</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When routing applications to the Clearinghouse, DCF staff are NOT expected to index the supporting documents.</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Personal Identifying Information can only be indexed to the “person level” on Medical cases.  The process requires </a:t>
            </a:r>
            <a:r>
              <a:rPr lang="en-US" dirty="0" err="1">
                <a:latin typeface="Arial" panose="020B0604020202020204" pitchFamily="34" charset="0"/>
                <a:cs typeface="Arial" panose="020B0604020202020204" pitchFamily="34" charset="0"/>
              </a:rPr>
              <a:t>ImageNow</a:t>
            </a:r>
            <a:r>
              <a:rPr lang="en-US" dirty="0">
                <a:latin typeface="Arial" panose="020B0604020202020204" pitchFamily="34" charset="0"/>
                <a:cs typeface="Arial" panose="020B0604020202020204" pitchFamily="34" charset="0"/>
              </a:rPr>
              <a:t> to pull household member information from the KEES case via the </a:t>
            </a:r>
            <a:r>
              <a:rPr lang="en-US" dirty="0" err="1">
                <a:latin typeface="Arial" panose="020B0604020202020204" pitchFamily="34" charset="0"/>
                <a:cs typeface="Arial" panose="020B0604020202020204" pitchFamily="34" charset="0"/>
              </a:rPr>
              <a:t>eForm</a:t>
            </a:r>
            <a:r>
              <a:rPr lang="en-US" dirty="0">
                <a:latin typeface="Arial" panose="020B0604020202020204" pitchFamily="34" charset="0"/>
                <a:cs typeface="Arial" panose="020B0604020202020204" pitchFamily="34" charset="0"/>
              </a:rPr>
              <a:t> to associate the “person level” document to the specific household member.  </a:t>
            </a:r>
          </a:p>
        </p:txBody>
      </p:sp>
    </p:spTree>
    <p:extLst>
      <p:ext uri="{BB962C8B-B14F-4D97-AF65-F5344CB8AC3E}">
        <p14:creationId xmlns:p14="http://schemas.microsoft.com/office/powerpoint/2010/main" val="37719526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Medical Eligibility: Imaging for DCF Support Staff</a:t>
            </a:r>
            <a:endParaRPr lang="en-US" dirty="0"/>
          </a:p>
        </p:txBody>
      </p:sp>
      <p:sp>
        <p:nvSpPr>
          <p:cNvPr id="2" name="Content Placeholder 1"/>
          <p:cNvSpPr>
            <a:spLocks noGrp="1"/>
          </p:cNvSpPr>
          <p:nvPr>
            <p:ph idx="1"/>
          </p:nvPr>
        </p:nvSpPr>
        <p:spPr>
          <a:xfrm>
            <a:off x="2514600" y="1600201"/>
            <a:ext cx="6096000" cy="3886200"/>
          </a:xfrm>
        </p:spPr>
        <p:txBody>
          <a:bodyPr>
            <a:normAutofit fontScale="55000" lnSpcReduction="20000"/>
          </a:bodyPr>
          <a:lstStyle/>
          <a:p>
            <a:pPr>
              <a:buNone/>
            </a:pPr>
            <a:r>
              <a:rPr lang="en-US" dirty="0"/>
              <a:t>Documents that are received from the consumer will be imaged and indexed at either a person level or case level.</a:t>
            </a:r>
          </a:p>
          <a:p>
            <a:endParaRPr lang="en-US" dirty="0"/>
          </a:p>
          <a:p>
            <a:pPr>
              <a:buNone/>
            </a:pPr>
            <a:r>
              <a:rPr lang="en-US" b="1" dirty="0"/>
              <a:t>Case level:  </a:t>
            </a:r>
          </a:p>
          <a:p>
            <a:pPr marL="285750" indent="-285750"/>
            <a:r>
              <a:rPr lang="en-US" dirty="0"/>
              <a:t>Document is associated to the case, not a specific person</a:t>
            </a:r>
          </a:p>
          <a:p>
            <a:pPr marL="285750" indent="-285750"/>
            <a:r>
              <a:rPr lang="en-US" dirty="0"/>
              <a:t>Includes general documents (i.e. applications, reviews, pay stubs)</a:t>
            </a:r>
          </a:p>
          <a:p>
            <a:pPr marL="285750" indent="-285750"/>
            <a:endParaRPr lang="en-US" dirty="0"/>
          </a:p>
          <a:p>
            <a:pPr>
              <a:buNone/>
            </a:pPr>
            <a:r>
              <a:rPr lang="en-US" b="1" dirty="0"/>
              <a:t>Person level:</a:t>
            </a:r>
          </a:p>
          <a:p>
            <a:pPr marL="285750" indent="-285750"/>
            <a:r>
              <a:rPr lang="en-US" dirty="0"/>
              <a:t>Document follows the person from case to case</a:t>
            </a:r>
          </a:p>
          <a:p>
            <a:pPr marL="285750" indent="-285750"/>
            <a:r>
              <a:rPr lang="en-US" dirty="0"/>
              <a:t>Includes personal identifying documents (i.e. birth certificates, ID, social security card)</a:t>
            </a:r>
          </a:p>
          <a:p>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t>22</a:t>
            </a:fld>
            <a:endParaRPr lang="en-US"/>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Lesson 2: </a:t>
            </a:r>
            <a:r>
              <a:rPr lang="en-US" dirty="0" err="1"/>
              <a:t>ImageNow</a:t>
            </a:r>
            <a:r>
              <a:rPr lang="en-US" dirty="0"/>
              <a:t> </a:t>
            </a:r>
            <a:r>
              <a:rPr lang="en-US" dirty="0" smtClean="0"/>
              <a:t>Basics &gt; Case Level vs. Person Level</a:t>
            </a:r>
            <a:endParaRPr lang="en-US" dirty="0"/>
          </a:p>
          <a:p>
            <a:endParaRPr lang="en-US" dirty="0"/>
          </a:p>
        </p:txBody>
      </p:sp>
    </p:spTree>
    <p:extLst>
      <p:ext uri="{BB962C8B-B14F-4D97-AF65-F5344CB8AC3E}">
        <p14:creationId xmlns:p14="http://schemas.microsoft.com/office/powerpoint/2010/main" val="41949302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73152"/>
            <a:ext cx="7391400" cy="566928"/>
          </a:xfrm>
        </p:spPr>
        <p:txBody>
          <a:bodyPr>
            <a:normAutofit/>
          </a:bodyPr>
          <a:lstStyle/>
          <a:p>
            <a:r>
              <a:rPr lang="en-US" dirty="0" smtClean="0"/>
              <a:t>Medical Eligibility: Imaging for DCF Support Staff</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Lesson 2: </a:t>
            </a:r>
            <a:r>
              <a:rPr lang="en-US" dirty="0" err="1"/>
              <a:t>ImageNow</a:t>
            </a:r>
            <a:r>
              <a:rPr lang="en-US" dirty="0"/>
              <a:t> </a:t>
            </a:r>
            <a:r>
              <a:rPr lang="en-US" dirty="0" smtClean="0"/>
              <a:t>Basics &gt; Indexing </a:t>
            </a:r>
            <a:r>
              <a:rPr lang="en-US" dirty="0" err="1" smtClean="0"/>
              <a:t>eForm</a:t>
            </a:r>
            <a:endParaRPr lang="en-US" dirty="0"/>
          </a:p>
          <a:p>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t>23</a:t>
            </a:fld>
            <a:endParaRPr lang="en-US"/>
          </a:p>
        </p:txBody>
      </p:sp>
      <p:sp>
        <p:nvSpPr>
          <p:cNvPr id="2" name="Rectangle 1"/>
          <p:cNvSpPr/>
          <p:nvPr/>
        </p:nvSpPr>
        <p:spPr>
          <a:xfrm>
            <a:off x="533400" y="1582341"/>
            <a:ext cx="3886200" cy="3693319"/>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Indexing </a:t>
            </a:r>
            <a:r>
              <a:rPr lang="en-US" b="1" dirty="0" err="1">
                <a:latin typeface="Arial" panose="020B0604020202020204" pitchFamily="34" charset="0"/>
                <a:cs typeface="Arial" panose="020B0604020202020204" pitchFamily="34" charset="0"/>
              </a:rPr>
              <a:t>eForm</a:t>
            </a:r>
            <a:r>
              <a:rPr lang="en-US" b="1"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Tool used to correct any indexing mistakes.</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Allows users to index a document to a specific case person.</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Used to Re-index a document to a different case number.</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Index </a:t>
            </a:r>
            <a:r>
              <a:rPr lang="en-US" dirty="0" err="1">
                <a:latin typeface="Arial" panose="020B0604020202020204" pitchFamily="34" charset="0"/>
                <a:cs typeface="Arial" panose="020B0604020202020204" pitchFamily="34" charset="0"/>
              </a:rPr>
              <a:t>eForm</a:t>
            </a:r>
            <a:r>
              <a:rPr lang="en-US" dirty="0">
                <a:latin typeface="Arial" panose="020B0604020202020204" pitchFamily="34" charset="0"/>
                <a:cs typeface="Arial" panose="020B0604020202020204" pitchFamily="34" charset="0"/>
              </a:rPr>
              <a:t> functionality applies to KEES case numbers only.</a:t>
            </a:r>
          </a:p>
        </p:txBody>
      </p:sp>
      <p:pic>
        <p:nvPicPr>
          <p:cNvPr id="6" name="Snagit_PPT31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2133600"/>
            <a:ext cx="4205070" cy="2897396"/>
          </a:xfrm>
          <a:prstGeom prst="rect">
            <a:avLst/>
          </a:prstGeom>
        </p:spPr>
      </p:pic>
    </p:spTree>
    <p:extLst>
      <p:ext uri="{BB962C8B-B14F-4D97-AF65-F5344CB8AC3E}">
        <p14:creationId xmlns:p14="http://schemas.microsoft.com/office/powerpoint/2010/main" val="38187827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73152"/>
            <a:ext cx="7391400" cy="566928"/>
          </a:xfrm>
        </p:spPr>
        <p:txBody>
          <a:bodyPr>
            <a:normAutofit/>
          </a:bodyPr>
          <a:lstStyle/>
          <a:p>
            <a:r>
              <a:rPr lang="en-US" dirty="0" smtClean="0"/>
              <a:t>Medical Eligibility: Imaging for DCF Support Staff</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Lesson 2: </a:t>
            </a:r>
            <a:r>
              <a:rPr lang="en-US" dirty="0" err="1"/>
              <a:t>ImageNow</a:t>
            </a:r>
            <a:r>
              <a:rPr lang="en-US" dirty="0"/>
              <a:t> </a:t>
            </a:r>
            <a:r>
              <a:rPr lang="en-US" dirty="0" smtClean="0"/>
              <a:t>Basics &gt; The Unknown Drawer</a:t>
            </a:r>
            <a:endParaRPr lang="en-US" dirty="0"/>
          </a:p>
          <a:p>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t>24</a:t>
            </a:fld>
            <a:endParaRPr lang="en-US"/>
          </a:p>
        </p:txBody>
      </p:sp>
      <p:sp>
        <p:nvSpPr>
          <p:cNvPr id="2" name="TextBox 1"/>
          <p:cNvSpPr txBox="1"/>
          <p:nvPr/>
        </p:nvSpPr>
        <p:spPr>
          <a:xfrm>
            <a:off x="304800" y="1676400"/>
            <a:ext cx="8153400" cy="3693319"/>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The Unknown Drawer:</a:t>
            </a:r>
          </a:p>
          <a:p>
            <a:endParaRPr lang="en-US" b="1" dirty="0">
              <a:latin typeface="Arial" panose="020B0604020202020204" pitchFamily="34" charset="0"/>
              <a:cs typeface="Arial" panose="020B0604020202020204" pitchFamily="34" charset="0"/>
            </a:endParaRPr>
          </a:p>
          <a:p>
            <a:pPr lvl="2"/>
            <a:r>
              <a:rPr lang="en-US" dirty="0" smtClean="0">
                <a:latin typeface="Arial" panose="020B0604020202020204" pitchFamily="34" charset="0"/>
                <a:cs typeface="Arial" panose="020B0604020202020204" pitchFamily="34" charset="0"/>
              </a:rPr>
              <a:t>When a document is received and cannot be associated to a person or a case, it will be imaged and stored within the “Unknown” drawer.</a:t>
            </a:r>
          </a:p>
          <a:p>
            <a:pPr lvl="2"/>
            <a:endParaRPr lang="en-US" b="1" dirty="0">
              <a:latin typeface="Arial" panose="020B0604020202020204" pitchFamily="34" charset="0"/>
              <a:cs typeface="Arial" panose="020B0604020202020204" pitchFamily="34" charset="0"/>
            </a:endParaRPr>
          </a:p>
          <a:p>
            <a:pPr marL="1200150" lvl="2"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This document drawer will be shared statewide among all DCF KEES users.</a:t>
            </a:r>
          </a:p>
          <a:p>
            <a:pPr marL="1200150" lvl="2"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200150" lvl="2"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DCF is going to allow Eligibility Workers to look in the drawer and re-index “Unknown” documents as needed.</a:t>
            </a:r>
          </a:p>
          <a:p>
            <a:pPr marL="1200150" lvl="2"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200150" lvl="2"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Each office is to designate one person to manage and routinely clean-up the drawer as well.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52147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73152"/>
            <a:ext cx="7391400" cy="566928"/>
          </a:xfrm>
        </p:spPr>
        <p:txBody>
          <a:bodyPr>
            <a:normAutofit/>
          </a:bodyPr>
          <a:lstStyle/>
          <a:p>
            <a:r>
              <a:rPr lang="en-US" dirty="0" smtClean="0"/>
              <a:t>Medical Eligibility: Imaging for DCF Support Staff</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Lesson 2: </a:t>
            </a:r>
            <a:r>
              <a:rPr lang="en-US" dirty="0" err="1"/>
              <a:t>ImageNow</a:t>
            </a:r>
            <a:r>
              <a:rPr lang="en-US" dirty="0"/>
              <a:t> </a:t>
            </a:r>
            <a:r>
              <a:rPr lang="en-US" dirty="0" smtClean="0"/>
              <a:t>Basics &gt; The Unknown Drawer</a:t>
            </a:r>
            <a:endParaRPr lang="en-US" dirty="0"/>
          </a:p>
          <a:p>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t>25</a:t>
            </a:fld>
            <a:endParaRPr lang="en-US"/>
          </a:p>
        </p:txBody>
      </p:sp>
      <p:sp>
        <p:nvSpPr>
          <p:cNvPr id="2" name="TextBox 1"/>
          <p:cNvSpPr txBox="1"/>
          <p:nvPr/>
        </p:nvSpPr>
        <p:spPr>
          <a:xfrm>
            <a:off x="228600" y="1600200"/>
            <a:ext cx="8610600" cy="3416320"/>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The Unknown Drawer:</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      First Name </a:t>
            </a:r>
            <a:r>
              <a:rPr lang="en-US" dirty="0" smtClean="0">
                <a:latin typeface="Arial" panose="020B0604020202020204" pitchFamily="34" charset="0"/>
                <a:cs typeface="Arial" panose="020B0604020202020204" pitchFamily="34" charset="0"/>
              </a:rPr>
              <a:t>and </a:t>
            </a:r>
            <a:r>
              <a:rPr lang="en-US" b="1" dirty="0" smtClean="0">
                <a:latin typeface="Arial" panose="020B0604020202020204" pitchFamily="34" charset="0"/>
                <a:cs typeface="Arial" panose="020B0604020202020204" pitchFamily="34" charset="0"/>
              </a:rPr>
              <a:t>Last Name </a:t>
            </a:r>
            <a:r>
              <a:rPr lang="en-US" dirty="0" smtClean="0">
                <a:latin typeface="Arial" panose="020B0604020202020204" pitchFamily="34" charset="0"/>
                <a:cs typeface="Arial" panose="020B0604020202020204" pitchFamily="34" charset="0"/>
              </a:rPr>
              <a:t>are required indexing fields.  If first and/or </a:t>
            </a:r>
          </a:p>
          <a:p>
            <a:pPr lvl="1"/>
            <a:r>
              <a:rPr lang="en-US" dirty="0" smtClean="0">
                <a:latin typeface="Arial" panose="020B0604020202020204" pitchFamily="34" charset="0"/>
                <a:cs typeface="Arial" panose="020B0604020202020204" pitchFamily="34" charset="0"/>
              </a:rPr>
              <a:t>last name is unknown, staff are to enter “Unknown” in the corresponding</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field(s).</a:t>
            </a:r>
          </a:p>
          <a:p>
            <a:pPr lvl="1"/>
            <a:endParaRPr lang="en-US" dirty="0" smtClean="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Staff are to enter the Office Location in the First Name field along with the name.</a:t>
            </a:r>
          </a:p>
          <a:p>
            <a:pPr lvl="1"/>
            <a:endParaRPr lang="en-US" dirty="0" smtClean="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If First Name is known:  “Topeka Jane” and if not known “Topeka Unknown”</a:t>
            </a:r>
          </a:p>
          <a:p>
            <a:pPr marL="742950"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If Last Name is known:  “Topeka Doe” and if not known “Topeka Unknown”</a:t>
            </a:r>
          </a:p>
          <a:p>
            <a:pPr lvl="1"/>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49878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Medical Eligibility: Imaging for DCF Support Staff</a:t>
            </a:r>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Summary</a:t>
            </a:r>
            <a:endParaRPr lang="en-US" sz="1600" dirty="0"/>
          </a:p>
        </p:txBody>
      </p:sp>
      <p:sp>
        <p:nvSpPr>
          <p:cNvPr id="3" name="Content Placeholder 2"/>
          <p:cNvSpPr>
            <a:spLocks noGrp="1"/>
          </p:cNvSpPr>
          <p:nvPr>
            <p:ph idx="1"/>
          </p:nvPr>
        </p:nvSpPr>
        <p:spPr>
          <a:xfrm>
            <a:off x="533400" y="1752600"/>
            <a:ext cx="6172200" cy="3916363"/>
          </a:xfrm>
        </p:spPr>
        <p:txBody>
          <a:bodyPr>
            <a:normAutofit lnSpcReduction="10000"/>
          </a:bodyPr>
          <a:lstStyle/>
          <a:p>
            <a:pPr marL="0" indent="0">
              <a:buNone/>
            </a:pPr>
            <a:r>
              <a:rPr lang="en-US" sz="1800" dirty="0" smtClean="0"/>
              <a:t>In this lesson we looked at the basics of Imaging:</a:t>
            </a:r>
          </a:p>
          <a:p>
            <a:pPr marL="0" indent="0">
              <a:buNone/>
            </a:pPr>
            <a:endParaRPr lang="en-US" sz="1800" dirty="0"/>
          </a:p>
          <a:p>
            <a:pPr marL="285750" indent="-285750"/>
            <a:r>
              <a:rPr lang="en-US" sz="1800" dirty="0" smtClean="0"/>
              <a:t>How to Launch and Log In to </a:t>
            </a:r>
            <a:r>
              <a:rPr lang="en-US" sz="1800" dirty="0" err="1" smtClean="0"/>
              <a:t>ImageNow</a:t>
            </a:r>
            <a:r>
              <a:rPr lang="en-US" sz="1800" dirty="0" smtClean="0"/>
              <a:t> </a:t>
            </a:r>
            <a:endParaRPr lang="en-US" sz="1800" dirty="0"/>
          </a:p>
          <a:p>
            <a:pPr marL="285750" indent="-285750"/>
            <a:r>
              <a:rPr lang="en-US" sz="1800" dirty="0" smtClean="0"/>
              <a:t>Capture and Application Plans</a:t>
            </a:r>
            <a:endParaRPr lang="en-US" sz="1800" dirty="0"/>
          </a:p>
          <a:p>
            <a:pPr marL="285750" indent="-285750"/>
            <a:r>
              <a:rPr lang="en-US" sz="1800" dirty="0" smtClean="0"/>
              <a:t>Preparing </a:t>
            </a:r>
            <a:r>
              <a:rPr lang="en-US" sz="1800" dirty="0"/>
              <a:t>documents to be loaded into scanner</a:t>
            </a:r>
          </a:p>
          <a:p>
            <a:pPr marL="285750" indent="-285750"/>
            <a:r>
              <a:rPr lang="en-US" sz="1800" dirty="0"/>
              <a:t>Capture document to the correct Package basket and document type</a:t>
            </a:r>
          </a:p>
          <a:p>
            <a:pPr marL="285750" indent="-285750"/>
            <a:r>
              <a:rPr lang="en-US" sz="1800" dirty="0" smtClean="0"/>
              <a:t>Indexing/re-indexing</a:t>
            </a:r>
            <a:endParaRPr lang="en-US" sz="1800" dirty="0"/>
          </a:p>
          <a:p>
            <a:pPr marL="285750" indent="-285750"/>
            <a:r>
              <a:rPr lang="en-US" sz="1800" dirty="0"/>
              <a:t>Quality </a:t>
            </a:r>
            <a:endParaRPr lang="en-US" sz="1800" dirty="0" smtClean="0"/>
          </a:p>
          <a:p>
            <a:pPr marL="285750" indent="-285750"/>
            <a:r>
              <a:rPr lang="en-US" sz="1800" dirty="0" smtClean="0"/>
              <a:t>Saving/submitting </a:t>
            </a:r>
            <a:r>
              <a:rPr lang="en-US" sz="1800" dirty="0"/>
              <a:t>document to finalize imaging</a:t>
            </a:r>
          </a:p>
          <a:p>
            <a:pPr marL="285750" indent="-285750"/>
            <a:r>
              <a:rPr lang="en-US" sz="1800" dirty="0" smtClean="0"/>
              <a:t>Setting </a:t>
            </a:r>
            <a:r>
              <a:rPr lang="en-US" sz="1800" dirty="0"/>
              <a:t>applicable Manual Tasks</a:t>
            </a:r>
          </a:p>
          <a:p>
            <a:pPr marL="285750" indent="-285750"/>
            <a:r>
              <a:rPr lang="en-US" sz="1800" dirty="0"/>
              <a:t>Document Storage- 60 day retention area</a:t>
            </a:r>
          </a:p>
          <a:p>
            <a:pPr marL="0" indent="0">
              <a:buNone/>
            </a:pPr>
            <a:endParaRPr lang="en-US" sz="1800" dirty="0" smtClean="0"/>
          </a:p>
          <a:p>
            <a:pPr marL="0" indent="0">
              <a:buNone/>
            </a:pPr>
            <a:endParaRPr lang="en-US" sz="1800" dirty="0" smtClean="0"/>
          </a:p>
        </p:txBody>
      </p:sp>
      <p:sp>
        <p:nvSpPr>
          <p:cNvPr id="4" name="Slide Number Placeholder 3"/>
          <p:cNvSpPr>
            <a:spLocks noGrp="1"/>
          </p:cNvSpPr>
          <p:nvPr>
            <p:ph type="sldNum" sz="quarter" idx="12"/>
          </p:nvPr>
        </p:nvSpPr>
        <p:spPr/>
        <p:txBody>
          <a:bodyPr/>
          <a:lstStyle/>
          <a:p>
            <a:fld id="{908B7E1D-52E2-4F04-9DFE-B1650792F521}" type="slidenum">
              <a:rPr lang="en-US" smtClean="0"/>
              <a:t>26</a:t>
            </a:fld>
            <a:endParaRPr lang="en-US"/>
          </a:p>
        </p:txBody>
      </p:sp>
    </p:spTree>
    <p:extLst>
      <p:ext uri="{BB962C8B-B14F-4D97-AF65-F5344CB8AC3E}">
        <p14:creationId xmlns:p14="http://schemas.microsoft.com/office/powerpoint/2010/main" val="10751083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00200" y="73152"/>
            <a:ext cx="7391400" cy="566928"/>
          </a:xfrm>
        </p:spPr>
        <p:txBody>
          <a:bodyPr>
            <a:normAutofit/>
          </a:bodyPr>
          <a:lstStyle/>
          <a:p>
            <a:r>
              <a:rPr lang="en-US" dirty="0" smtClean="0"/>
              <a:t>Medical Eligibility: Imaging for DCF Support Staff</a:t>
            </a:r>
            <a:endParaRPr lang="en-US" dirty="0"/>
          </a:p>
        </p:txBody>
      </p:sp>
      <p:sp>
        <p:nvSpPr>
          <p:cNvPr id="7"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Agenda</a:t>
            </a:r>
            <a:endParaRPr lang="en-US" dirty="0"/>
          </a:p>
        </p:txBody>
      </p:sp>
      <p:sp>
        <p:nvSpPr>
          <p:cNvPr id="6" name="Content Placeholder 5"/>
          <p:cNvSpPr>
            <a:spLocks noGrp="1"/>
          </p:cNvSpPr>
          <p:nvPr>
            <p:ph idx="1"/>
          </p:nvPr>
        </p:nvSpPr>
        <p:spPr>
          <a:xfrm>
            <a:off x="838200" y="2286000"/>
            <a:ext cx="6400800" cy="2590800"/>
          </a:xfrm>
        </p:spPr>
        <p:txBody>
          <a:bodyPr>
            <a:normAutofit/>
          </a:bodyPr>
          <a:lstStyle/>
          <a:p>
            <a:r>
              <a:rPr lang="en-US" sz="1800" dirty="0" smtClean="0"/>
              <a:t>Lesson 1:  KEES Business Process</a:t>
            </a:r>
          </a:p>
          <a:p>
            <a:r>
              <a:rPr lang="en-US" sz="1800" dirty="0" smtClean="0"/>
              <a:t>Lesson 2:  </a:t>
            </a:r>
            <a:r>
              <a:rPr lang="en-US" sz="1800" dirty="0" err="1" smtClean="0"/>
              <a:t>ImageNow</a:t>
            </a:r>
            <a:r>
              <a:rPr lang="en-US" sz="1800" dirty="0" smtClean="0"/>
              <a:t> Basics</a:t>
            </a:r>
          </a:p>
          <a:p>
            <a:r>
              <a:rPr lang="en-US" sz="1800" b="1" dirty="0" smtClean="0"/>
              <a:t>Lesson 3:  Imaging</a:t>
            </a:r>
          </a:p>
          <a:p>
            <a:r>
              <a:rPr lang="en-US" sz="1800" dirty="0" smtClean="0"/>
              <a:t>Lesson 4:  In Printing- CAPP Application</a:t>
            </a:r>
          </a:p>
          <a:p>
            <a:r>
              <a:rPr lang="en-US" sz="1800" dirty="0" smtClean="0"/>
              <a:t>Lesson 5:  2</a:t>
            </a:r>
            <a:r>
              <a:rPr lang="en-US" sz="1800" baseline="30000" dirty="0" smtClean="0"/>
              <a:t>nd</a:t>
            </a:r>
            <a:r>
              <a:rPr lang="en-US" sz="1800" dirty="0" smtClean="0"/>
              <a:t> Level Indexing/Copy a Document</a:t>
            </a:r>
            <a:endParaRPr lang="en-US" sz="1800" dirty="0"/>
          </a:p>
        </p:txBody>
      </p:sp>
      <p:sp>
        <p:nvSpPr>
          <p:cNvPr id="4" name="Slide Number Placeholder 3"/>
          <p:cNvSpPr>
            <a:spLocks noGrp="1"/>
          </p:cNvSpPr>
          <p:nvPr>
            <p:ph type="sldNum" sz="quarter" idx="12"/>
          </p:nvPr>
        </p:nvSpPr>
        <p:spPr/>
        <p:txBody>
          <a:bodyPr/>
          <a:lstStyle/>
          <a:p>
            <a:fld id="{908B7E1D-52E2-4F04-9DFE-B1650792F521}" type="slidenum">
              <a:rPr lang="en-US" smtClean="0"/>
              <a:t>27</a:t>
            </a:fld>
            <a:endParaRPr lang="en-US" dirty="0"/>
          </a:p>
        </p:txBody>
      </p:sp>
    </p:spTree>
    <p:extLst>
      <p:ext uri="{BB962C8B-B14F-4D97-AF65-F5344CB8AC3E}">
        <p14:creationId xmlns:p14="http://schemas.microsoft.com/office/powerpoint/2010/main" val="35813753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Medical Eligibility: Imaging for DCF Support Staff</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t>28</a:t>
            </a:fld>
            <a:endParaRPr lang="en-US"/>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Imaging &gt; Introduction</a:t>
            </a:r>
            <a:endParaRPr lang="en-US" dirty="0"/>
          </a:p>
        </p:txBody>
      </p:sp>
      <p:sp>
        <p:nvSpPr>
          <p:cNvPr id="6" name="TextBox 5"/>
          <p:cNvSpPr txBox="1"/>
          <p:nvPr/>
        </p:nvSpPr>
        <p:spPr>
          <a:xfrm>
            <a:off x="533400" y="1600200"/>
            <a:ext cx="5486400" cy="1754326"/>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In this lesson we will learn:</a:t>
            </a:r>
          </a:p>
          <a:p>
            <a:endParaRPr lang="en-US"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How to Screen for the Big 4</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How to Image an Application received at DCF that needs to go to the Clearinghouse</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How to Image a DCF Medical Application</a:t>
            </a:r>
          </a:p>
        </p:txBody>
      </p:sp>
    </p:spTree>
    <p:extLst>
      <p:ext uri="{BB962C8B-B14F-4D97-AF65-F5344CB8AC3E}">
        <p14:creationId xmlns:p14="http://schemas.microsoft.com/office/powerpoint/2010/main" val="14002475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73152"/>
            <a:ext cx="7391400" cy="566928"/>
          </a:xfrm>
        </p:spPr>
        <p:txBody>
          <a:bodyPr>
            <a:normAutofit/>
          </a:bodyPr>
          <a:lstStyle/>
          <a:p>
            <a:r>
              <a:rPr lang="en-US" dirty="0" smtClean="0"/>
              <a:t>Medical Eligibility: Imaging for DCF Support Staff</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Imaging &gt; Screening for the Big 4</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t>29</a:t>
            </a:fld>
            <a:endParaRPr lang="en-US"/>
          </a:p>
        </p:txBody>
      </p:sp>
      <p:pic>
        <p:nvPicPr>
          <p:cNvPr id="2" name="Snagit_PPT8D9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726" y="1295400"/>
            <a:ext cx="7171429" cy="4790477"/>
          </a:xfrm>
          <a:prstGeom prst="rect">
            <a:avLst/>
          </a:prstGeom>
        </p:spPr>
      </p:pic>
    </p:spTree>
    <p:extLst>
      <p:ext uri="{BB962C8B-B14F-4D97-AF65-F5344CB8AC3E}">
        <p14:creationId xmlns:p14="http://schemas.microsoft.com/office/powerpoint/2010/main" val="42071923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00200" y="73152"/>
            <a:ext cx="7391400" cy="566928"/>
          </a:xfrm>
        </p:spPr>
        <p:txBody>
          <a:bodyPr>
            <a:normAutofit/>
          </a:bodyPr>
          <a:lstStyle/>
          <a:p>
            <a:r>
              <a:rPr lang="en-US" dirty="0" smtClean="0"/>
              <a:t>Medical Eligibility: Imaging for DCF Support Staff</a:t>
            </a:r>
            <a:endParaRPr lang="en-US" dirty="0"/>
          </a:p>
        </p:txBody>
      </p:sp>
      <p:sp>
        <p:nvSpPr>
          <p:cNvPr id="7"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Agenda</a:t>
            </a:r>
            <a:endParaRPr lang="en-US" dirty="0"/>
          </a:p>
        </p:txBody>
      </p:sp>
      <p:sp>
        <p:nvSpPr>
          <p:cNvPr id="6" name="Content Placeholder 5"/>
          <p:cNvSpPr>
            <a:spLocks noGrp="1"/>
          </p:cNvSpPr>
          <p:nvPr>
            <p:ph idx="1"/>
          </p:nvPr>
        </p:nvSpPr>
        <p:spPr>
          <a:xfrm>
            <a:off x="533400" y="2362199"/>
            <a:ext cx="6096000" cy="2971801"/>
          </a:xfrm>
        </p:spPr>
        <p:txBody>
          <a:bodyPr>
            <a:normAutofit/>
          </a:bodyPr>
          <a:lstStyle/>
          <a:p>
            <a:r>
              <a:rPr lang="en-US" sz="1800" b="1" dirty="0" smtClean="0"/>
              <a:t>Lesson 1:  KEES Business Process</a:t>
            </a:r>
          </a:p>
          <a:p>
            <a:r>
              <a:rPr lang="en-US" sz="1800" dirty="0" smtClean="0"/>
              <a:t>Lesson 2:  </a:t>
            </a:r>
            <a:r>
              <a:rPr lang="en-US" sz="1800" dirty="0" err="1" smtClean="0"/>
              <a:t>ImageNow</a:t>
            </a:r>
            <a:r>
              <a:rPr lang="en-US" sz="1800" dirty="0" smtClean="0"/>
              <a:t> Basics</a:t>
            </a:r>
          </a:p>
          <a:p>
            <a:r>
              <a:rPr lang="en-US" sz="1800" dirty="0" smtClean="0"/>
              <a:t>Lesson 3:  Imaging</a:t>
            </a:r>
          </a:p>
          <a:p>
            <a:r>
              <a:rPr lang="en-US" sz="1800" dirty="0" smtClean="0"/>
              <a:t>Lesson 4:  IN Printing- CAPP Application</a:t>
            </a:r>
          </a:p>
          <a:p>
            <a:r>
              <a:rPr lang="en-US" sz="1800" dirty="0" smtClean="0"/>
              <a:t>Lesson 5:  2</a:t>
            </a:r>
            <a:r>
              <a:rPr lang="en-US" sz="1800" baseline="30000" dirty="0" smtClean="0"/>
              <a:t>nd</a:t>
            </a:r>
            <a:r>
              <a:rPr lang="en-US" sz="1800" dirty="0" smtClean="0"/>
              <a:t> Level Indexing/Copy a Document</a:t>
            </a:r>
            <a:endParaRPr lang="en-US" sz="1800" dirty="0"/>
          </a:p>
        </p:txBody>
      </p:sp>
      <p:sp>
        <p:nvSpPr>
          <p:cNvPr id="4" name="Slide Number Placeholder 3"/>
          <p:cNvSpPr>
            <a:spLocks noGrp="1"/>
          </p:cNvSpPr>
          <p:nvPr>
            <p:ph type="sldNum" sz="quarter" idx="12"/>
          </p:nvPr>
        </p:nvSpPr>
        <p:spPr/>
        <p:txBody>
          <a:bodyPr/>
          <a:lstStyle/>
          <a:p>
            <a:fld id="{908B7E1D-52E2-4F04-9DFE-B1650792F521}" type="slidenum">
              <a:rPr lang="en-US" smtClean="0"/>
              <a:t>3</a:t>
            </a:fld>
            <a:endParaRPr lang="en-US" dirty="0"/>
          </a:p>
        </p:txBody>
      </p:sp>
    </p:spTree>
    <p:extLst>
      <p:ext uri="{BB962C8B-B14F-4D97-AF65-F5344CB8AC3E}">
        <p14:creationId xmlns:p14="http://schemas.microsoft.com/office/powerpoint/2010/main" val="22723269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73152"/>
            <a:ext cx="7391400" cy="566928"/>
          </a:xfrm>
        </p:spPr>
        <p:txBody>
          <a:bodyPr>
            <a:normAutofit/>
          </a:bodyPr>
          <a:lstStyle/>
          <a:p>
            <a:r>
              <a:rPr lang="en-US" dirty="0" smtClean="0"/>
              <a:t>Medical Eligibility: Imaging for DCF Support Staff</a:t>
            </a:r>
            <a:endParaRPr lang="en-US" dirty="0"/>
          </a:p>
        </p:txBody>
      </p:sp>
      <p:sp>
        <p:nvSpPr>
          <p:cNvPr id="5" name="Content Placeholder 19"/>
          <p:cNvSpPr txBox="1">
            <a:spLocks/>
          </p:cNvSpPr>
          <p:nvPr/>
        </p:nvSpPr>
        <p:spPr>
          <a:xfrm>
            <a:off x="1600200" y="609600"/>
            <a:ext cx="73914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Imaging &gt; Medical Application for the Clearinghouse</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t>30</a:t>
            </a:fld>
            <a:endParaRPr lang="en-US"/>
          </a:p>
        </p:txBody>
      </p:sp>
      <p:pic>
        <p:nvPicPr>
          <p:cNvPr id="2" name="Snagit_PPTC2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4281" y="1143000"/>
            <a:ext cx="3804962" cy="4889746"/>
          </a:xfrm>
          <a:prstGeom prst="rect">
            <a:avLst/>
          </a:prstGeom>
        </p:spPr>
      </p:pic>
      <p:sp>
        <p:nvSpPr>
          <p:cNvPr id="6" name="TextBox 5"/>
          <p:cNvSpPr txBox="1"/>
          <p:nvPr/>
        </p:nvSpPr>
        <p:spPr>
          <a:xfrm>
            <a:off x="381000" y="1905000"/>
            <a:ext cx="4191000" cy="286232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Capture and Image a Medical Application received at DCF for the Clearinghouse</a:t>
            </a:r>
          </a:p>
          <a:p>
            <a:endParaRPr lang="en-U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Complete the Non-Lobby Imaging Tracking Sheet and attach to the application and supporting documents.</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Place documents in the HOT basket.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48744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73152"/>
            <a:ext cx="7391400" cy="566928"/>
          </a:xfrm>
        </p:spPr>
        <p:txBody>
          <a:bodyPr>
            <a:normAutofit/>
          </a:bodyPr>
          <a:lstStyle/>
          <a:p>
            <a:r>
              <a:rPr lang="en-US" dirty="0" smtClean="0"/>
              <a:t>Medical Eligibility: Imaging for DCF Support Staff</a:t>
            </a:r>
            <a:endParaRPr lang="en-US" dirty="0"/>
          </a:p>
        </p:txBody>
      </p:sp>
      <p:sp>
        <p:nvSpPr>
          <p:cNvPr id="5" name="Content Placeholder 19"/>
          <p:cNvSpPr txBox="1">
            <a:spLocks/>
          </p:cNvSpPr>
          <p:nvPr/>
        </p:nvSpPr>
        <p:spPr>
          <a:xfrm>
            <a:off x="1600200" y="609600"/>
            <a:ext cx="73152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a:t>
            </a:r>
            <a:r>
              <a:rPr lang="en-US" dirty="0"/>
              <a:t>3: Imaging &gt; Medical Application for the Clearinghouse</a:t>
            </a:r>
          </a:p>
          <a:p>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t>31</a:t>
            </a:fld>
            <a:endParaRPr lang="en-US"/>
          </a:p>
        </p:txBody>
      </p:sp>
      <p:pic>
        <p:nvPicPr>
          <p:cNvPr id="6" name="Snagit_PPTFB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580" y="1600200"/>
            <a:ext cx="8396514" cy="990600"/>
          </a:xfrm>
          <a:prstGeom prst="rect">
            <a:avLst/>
          </a:prstGeom>
        </p:spPr>
      </p:pic>
      <p:pic>
        <p:nvPicPr>
          <p:cNvPr id="7" name="Snagit_PPT41E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400" y="3200400"/>
            <a:ext cx="6934200" cy="2641229"/>
          </a:xfrm>
          <a:prstGeom prst="rect">
            <a:avLst/>
          </a:prstGeom>
        </p:spPr>
      </p:pic>
      <p:sp>
        <p:nvSpPr>
          <p:cNvPr id="2" name="TextBox 1"/>
          <p:cNvSpPr txBox="1"/>
          <p:nvPr/>
        </p:nvSpPr>
        <p:spPr>
          <a:xfrm>
            <a:off x="413580" y="1219200"/>
            <a:ext cx="4539420"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Access </a:t>
            </a:r>
            <a:r>
              <a:rPr lang="en-US" dirty="0" err="1" smtClean="0">
                <a:latin typeface="Arial" panose="020B0604020202020204" pitchFamily="34" charset="0"/>
                <a:cs typeface="Arial" panose="020B0604020202020204" pitchFamily="34" charset="0"/>
              </a:rPr>
              <a:t>ImageNow</a:t>
            </a:r>
            <a:endParaRPr lang="en-US" dirty="0">
              <a:latin typeface="Arial" panose="020B0604020202020204" pitchFamily="34" charset="0"/>
              <a:cs typeface="Arial" panose="020B0604020202020204" pitchFamily="34" charset="0"/>
            </a:endParaRPr>
          </a:p>
        </p:txBody>
      </p:sp>
      <p:sp>
        <p:nvSpPr>
          <p:cNvPr id="8" name="TextBox 7"/>
          <p:cNvSpPr txBox="1"/>
          <p:nvPr/>
        </p:nvSpPr>
        <p:spPr>
          <a:xfrm>
            <a:off x="413580" y="2743200"/>
            <a:ext cx="8501820"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Set </a:t>
            </a:r>
            <a:r>
              <a:rPr lang="en-US" b="1" dirty="0" smtClean="0">
                <a:latin typeface="Arial" panose="020B0604020202020204" pitchFamily="34" charset="0"/>
                <a:cs typeface="Arial" panose="020B0604020202020204" pitchFamily="34" charset="0"/>
              </a:rPr>
              <a:t>KEES New Application(s)  </a:t>
            </a:r>
            <a:r>
              <a:rPr lang="en-US" dirty="0" smtClean="0">
                <a:latin typeface="Arial" panose="020B0604020202020204" pitchFamily="34" charset="0"/>
                <a:cs typeface="Arial" panose="020B0604020202020204" pitchFamily="34" charset="0"/>
              </a:rPr>
              <a:t>as the default application plan.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6834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73152"/>
            <a:ext cx="7391400" cy="566928"/>
          </a:xfrm>
        </p:spPr>
        <p:txBody>
          <a:bodyPr>
            <a:normAutofit/>
          </a:bodyPr>
          <a:lstStyle/>
          <a:p>
            <a:r>
              <a:rPr lang="en-US" dirty="0" smtClean="0"/>
              <a:t>Medical Eligibility: Imaging for DCF Support Staff</a:t>
            </a:r>
            <a:endParaRPr lang="en-US" dirty="0"/>
          </a:p>
        </p:txBody>
      </p:sp>
      <p:sp>
        <p:nvSpPr>
          <p:cNvPr id="5" name="Content Placeholder 19"/>
          <p:cNvSpPr txBox="1">
            <a:spLocks/>
          </p:cNvSpPr>
          <p:nvPr/>
        </p:nvSpPr>
        <p:spPr>
          <a:xfrm>
            <a:off x="1600199" y="609600"/>
            <a:ext cx="7310179"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Lesson 3: Imaging &gt; Medical Application for the Clearinghouse</a:t>
            </a:r>
          </a:p>
          <a:p>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t>32</a:t>
            </a:fld>
            <a:endParaRPr lang="en-US"/>
          </a:p>
        </p:txBody>
      </p:sp>
      <p:pic>
        <p:nvPicPr>
          <p:cNvPr id="6" name="Snagit_PPTD5C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752600"/>
            <a:ext cx="8529379" cy="2514600"/>
          </a:xfrm>
          <a:prstGeom prst="rect">
            <a:avLst/>
          </a:prstGeom>
        </p:spPr>
      </p:pic>
      <p:sp>
        <p:nvSpPr>
          <p:cNvPr id="2" name="TextBox 1"/>
          <p:cNvSpPr txBox="1"/>
          <p:nvPr/>
        </p:nvSpPr>
        <p:spPr>
          <a:xfrm>
            <a:off x="685800" y="4495800"/>
            <a:ext cx="5029200" cy="646331"/>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Check the Capture Profile to verify that it is set to Package Mode.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22662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3152"/>
            <a:ext cx="7391400" cy="566928"/>
          </a:xfrm>
        </p:spPr>
        <p:txBody>
          <a:bodyPr>
            <a:noAutofit/>
          </a:bodyPr>
          <a:lstStyle/>
          <a:p>
            <a:r>
              <a:rPr lang="en-US" dirty="0">
                <a:solidFill>
                  <a:srgbClr val="002266"/>
                </a:solidFill>
              </a:rPr>
              <a:t>Medical Eligibility: Imaging for DCF Support Staff</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t>33</a:t>
            </a:fld>
            <a:endParaRPr lang="en-US"/>
          </a:p>
        </p:txBody>
      </p:sp>
      <p:sp>
        <p:nvSpPr>
          <p:cNvPr id="5" name="TextBox 4"/>
          <p:cNvSpPr txBox="1"/>
          <p:nvPr/>
        </p:nvSpPr>
        <p:spPr>
          <a:xfrm>
            <a:off x="381000" y="1828800"/>
            <a:ext cx="1828800" cy="2308324"/>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The </a:t>
            </a:r>
            <a:r>
              <a:rPr lang="en-US" b="1" dirty="0" smtClean="0">
                <a:latin typeface="Arial" panose="020B0604020202020204" pitchFamily="34" charset="0"/>
                <a:cs typeface="Arial" panose="020B0604020202020204" pitchFamily="34" charset="0"/>
              </a:rPr>
              <a:t>Type Last Name Here:</a:t>
            </a:r>
            <a:r>
              <a:rPr lang="en-US" dirty="0" smtClean="0">
                <a:latin typeface="Arial" panose="020B0604020202020204" pitchFamily="34" charset="0"/>
                <a:cs typeface="Arial" panose="020B0604020202020204" pitchFamily="34" charset="0"/>
              </a:rPr>
              <a:t> dialog box will display.  Enter the applicant’s last name and click the </a:t>
            </a:r>
            <a:r>
              <a:rPr lang="en-US" b="1" dirty="0" smtClean="0">
                <a:latin typeface="Arial" panose="020B0604020202020204" pitchFamily="34" charset="0"/>
                <a:cs typeface="Arial" panose="020B0604020202020204" pitchFamily="34" charset="0"/>
              </a:rPr>
              <a:t>OK</a:t>
            </a:r>
            <a:r>
              <a:rPr lang="en-US" dirty="0" smtClean="0">
                <a:latin typeface="Arial" panose="020B0604020202020204" pitchFamily="34" charset="0"/>
                <a:cs typeface="Arial" panose="020B0604020202020204" pitchFamily="34" charset="0"/>
              </a:rPr>
              <a:t> button.</a:t>
            </a:r>
            <a:endParaRPr lang="en-US" dirty="0">
              <a:latin typeface="Arial" panose="020B0604020202020204" pitchFamily="34" charset="0"/>
              <a:cs typeface="Arial" panose="020B0604020202020204" pitchFamily="34" charset="0"/>
            </a:endParaRPr>
          </a:p>
        </p:txBody>
      </p:sp>
      <p:pic>
        <p:nvPicPr>
          <p:cNvPr id="6" name="Snagit_PPT879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1600200"/>
            <a:ext cx="6105057" cy="4178780"/>
          </a:xfrm>
          <a:prstGeom prst="rect">
            <a:avLst/>
          </a:prstGeom>
        </p:spPr>
      </p:pic>
      <p:sp>
        <p:nvSpPr>
          <p:cNvPr id="4" name="TextBox 3"/>
          <p:cNvSpPr txBox="1"/>
          <p:nvPr/>
        </p:nvSpPr>
        <p:spPr>
          <a:xfrm>
            <a:off x="1524000" y="609600"/>
            <a:ext cx="7620000" cy="677108"/>
          </a:xfrm>
          <a:prstGeom prst="rect">
            <a:avLst/>
          </a:prstGeom>
          <a:noFill/>
        </p:spPr>
        <p:txBody>
          <a:bodyPr wrap="square" rtlCol="0">
            <a:spAutoFit/>
          </a:bodyPr>
          <a:lstStyle/>
          <a:p>
            <a:r>
              <a:rPr lang="en-US" sz="2000" dirty="0">
                <a:solidFill>
                  <a:schemeClr val="accent6">
                    <a:lumMod val="90000"/>
                    <a:lumOff val="10000"/>
                  </a:schemeClr>
                </a:solidFill>
                <a:latin typeface="Arial" panose="020B0604020202020204" pitchFamily="34" charset="0"/>
                <a:cs typeface="Arial" panose="020B0604020202020204" pitchFamily="34" charset="0"/>
              </a:rPr>
              <a:t>Lesson 3: Imaging &gt; Medical Application for the Clearinghouse</a:t>
            </a:r>
          </a:p>
          <a:p>
            <a:endParaRPr lang="en-US" dirty="0"/>
          </a:p>
        </p:txBody>
      </p:sp>
    </p:spTree>
    <p:extLst>
      <p:ext uri="{BB962C8B-B14F-4D97-AF65-F5344CB8AC3E}">
        <p14:creationId xmlns:p14="http://schemas.microsoft.com/office/powerpoint/2010/main" val="41858333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73152"/>
            <a:ext cx="7391400" cy="566928"/>
          </a:xfrm>
        </p:spPr>
        <p:txBody>
          <a:bodyPr>
            <a:normAutofit/>
          </a:bodyPr>
          <a:lstStyle/>
          <a:p>
            <a:r>
              <a:rPr lang="en-US" dirty="0"/>
              <a:t>Medical Eligibility: Imaging for DCF Support Staff</a:t>
            </a:r>
          </a:p>
        </p:txBody>
      </p:sp>
      <p:sp>
        <p:nvSpPr>
          <p:cNvPr id="5" name="Content Placeholder 19"/>
          <p:cNvSpPr txBox="1">
            <a:spLocks/>
          </p:cNvSpPr>
          <p:nvPr/>
        </p:nvSpPr>
        <p:spPr>
          <a:xfrm>
            <a:off x="1600200" y="609600"/>
            <a:ext cx="73914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Lesson 3: Imaging &gt; Medical Application for the Clearinghouse</a:t>
            </a:r>
          </a:p>
          <a:p>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t>34</a:t>
            </a:fld>
            <a:endParaRPr lang="en-US"/>
          </a:p>
        </p:txBody>
      </p:sp>
      <p:pic>
        <p:nvPicPr>
          <p:cNvPr id="7" name="Snagit_PPT36A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1308408"/>
            <a:ext cx="5715000" cy="4268164"/>
          </a:xfrm>
          <a:prstGeom prst="rect">
            <a:avLst/>
          </a:prstGeom>
        </p:spPr>
      </p:pic>
      <p:sp>
        <p:nvSpPr>
          <p:cNvPr id="8" name="TextBox 7"/>
          <p:cNvSpPr txBox="1"/>
          <p:nvPr/>
        </p:nvSpPr>
        <p:spPr>
          <a:xfrm>
            <a:off x="381000" y="1600200"/>
            <a:ext cx="1981200" cy="3970318"/>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The </a:t>
            </a:r>
            <a:r>
              <a:rPr lang="en-US" b="1" dirty="0" smtClean="0">
                <a:latin typeface="Arial" panose="020B0604020202020204" pitchFamily="34" charset="0"/>
                <a:cs typeface="Arial" panose="020B0604020202020204" pitchFamily="34" charset="0"/>
              </a:rPr>
              <a:t>Enter Received Date </a:t>
            </a:r>
            <a:r>
              <a:rPr lang="en-US" dirty="0" smtClean="0">
                <a:latin typeface="Arial" panose="020B0604020202020204" pitchFamily="34" charset="0"/>
                <a:cs typeface="Arial" panose="020B0604020202020204" pitchFamily="34" charset="0"/>
              </a:rPr>
              <a:t>dialog box will display with the current date populated.  Workers will need to update that field to the date that the document was date stamped and then click the </a:t>
            </a:r>
            <a:r>
              <a:rPr lang="en-US" b="1" dirty="0" smtClean="0">
                <a:latin typeface="Arial" panose="020B0604020202020204" pitchFamily="34" charset="0"/>
                <a:cs typeface="Arial" panose="020B0604020202020204" pitchFamily="34" charset="0"/>
              </a:rPr>
              <a:t>OK </a:t>
            </a:r>
            <a:r>
              <a:rPr lang="en-US" dirty="0" smtClean="0">
                <a:latin typeface="Arial" panose="020B0604020202020204" pitchFamily="34" charset="0"/>
                <a:cs typeface="Arial" panose="020B0604020202020204" pitchFamily="34" charset="0"/>
              </a:rPr>
              <a:t>button.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6068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73152"/>
            <a:ext cx="7391400" cy="566928"/>
          </a:xfrm>
        </p:spPr>
        <p:txBody>
          <a:bodyPr>
            <a:normAutofit/>
          </a:bodyPr>
          <a:lstStyle/>
          <a:p>
            <a:r>
              <a:rPr lang="en-US" dirty="0" smtClean="0"/>
              <a:t>Medical Eligibility: Imaging for DCF Support Staff</a:t>
            </a:r>
            <a:endParaRPr lang="en-US" dirty="0"/>
          </a:p>
        </p:txBody>
      </p:sp>
      <p:sp>
        <p:nvSpPr>
          <p:cNvPr id="5" name="Content Placeholder 19"/>
          <p:cNvSpPr txBox="1">
            <a:spLocks/>
          </p:cNvSpPr>
          <p:nvPr/>
        </p:nvSpPr>
        <p:spPr>
          <a:xfrm>
            <a:off x="1600200" y="609600"/>
            <a:ext cx="7398876"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Lesson 3: Imaging &gt; Medical Application for the Clearinghouse</a:t>
            </a:r>
          </a:p>
          <a:p>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t>35</a:t>
            </a:fld>
            <a:endParaRPr lang="en-US"/>
          </a:p>
        </p:txBody>
      </p:sp>
      <p:sp>
        <p:nvSpPr>
          <p:cNvPr id="2" name="TextBox 1"/>
          <p:cNvSpPr txBox="1"/>
          <p:nvPr/>
        </p:nvSpPr>
        <p:spPr>
          <a:xfrm>
            <a:off x="152400" y="1219200"/>
            <a:ext cx="2133600" cy="4801314"/>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On the </a:t>
            </a:r>
            <a:r>
              <a:rPr lang="en-US" b="1" dirty="0" err="1" smtClean="0">
                <a:latin typeface="Arial" panose="020B0604020202020204" pitchFamily="34" charset="0"/>
                <a:cs typeface="Arial" panose="020B0604020202020204" pitchFamily="34" charset="0"/>
              </a:rPr>
              <a:t>ImageNow</a:t>
            </a:r>
            <a:r>
              <a:rPr lang="en-US" b="1" dirty="0" smtClean="0">
                <a:latin typeface="Arial" panose="020B0604020202020204" pitchFamily="34" charset="0"/>
                <a:cs typeface="Arial" panose="020B0604020202020204" pitchFamily="34" charset="0"/>
              </a:rPr>
              <a:t> Viewer-Package </a:t>
            </a:r>
            <a:r>
              <a:rPr lang="en-US" dirty="0" smtClean="0">
                <a:latin typeface="Arial" panose="020B0604020202020204" pitchFamily="34" charset="0"/>
                <a:cs typeface="Arial" panose="020B0604020202020204" pitchFamily="34" charset="0"/>
              </a:rPr>
              <a:t>screen, the </a:t>
            </a:r>
            <a:r>
              <a:rPr lang="en-US" b="1" dirty="0" smtClean="0">
                <a:latin typeface="Arial" panose="020B0604020202020204" pitchFamily="34" charset="0"/>
                <a:cs typeface="Arial" panose="020B0604020202020204" pitchFamily="34" charset="0"/>
              </a:rPr>
              <a:t>Document Keys </a:t>
            </a:r>
            <a:r>
              <a:rPr lang="en-US" dirty="0" smtClean="0">
                <a:latin typeface="Arial" panose="020B0604020202020204" pitchFamily="34" charset="0"/>
                <a:cs typeface="Arial" panose="020B0604020202020204" pitchFamily="34" charset="0"/>
              </a:rPr>
              <a:t>dialog box will display with the Last Name and Received Date boxes filled in.  Workers will need to update the date to the correct received date (must match the date stamp) if they did not do so in the previous step.</a:t>
            </a:r>
            <a:endParaRPr lang="en-US" dirty="0">
              <a:latin typeface="Arial" panose="020B0604020202020204" pitchFamily="34" charset="0"/>
              <a:cs typeface="Arial" panose="020B0604020202020204" pitchFamily="34" charset="0"/>
            </a:endParaRPr>
          </a:p>
        </p:txBody>
      </p:sp>
      <p:pic>
        <p:nvPicPr>
          <p:cNvPr id="7" name="Snagit_PPT8D2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734" y="1371599"/>
            <a:ext cx="6612342" cy="4343401"/>
          </a:xfrm>
          <a:prstGeom prst="rect">
            <a:avLst/>
          </a:prstGeom>
        </p:spPr>
      </p:pic>
      <p:sp>
        <p:nvSpPr>
          <p:cNvPr id="8" name="Right Arrow 7"/>
          <p:cNvSpPr/>
          <p:nvPr/>
        </p:nvSpPr>
        <p:spPr>
          <a:xfrm>
            <a:off x="5486400" y="2971800"/>
            <a:ext cx="1447800" cy="457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1207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73152"/>
            <a:ext cx="7391400" cy="566928"/>
          </a:xfrm>
        </p:spPr>
        <p:txBody>
          <a:bodyPr>
            <a:normAutofit/>
          </a:bodyPr>
          <a:lstStyle/>
          <a:p>
            <a:r>
              <a:rPr lang="en-US" dirty="0" smtClean="0"/>
              <a:t>Medical Eligibility: Imaging for DCF Support Staff</a:t>
            </a:r>
            <a:endParaRPr lang="en-US" dirty="0"/>
          </a:p>
        </p:txBody>
      </p:sp>
      <p:sp>
        <p:nvSpPr>
          <p:cNvPr id="5" name="Content Placeholder 19"/>
          <p:cNvSpPr txBox="1">
            <a:spLocks/>
          </p:cNvSpPr>
          <p:nvPr/>
        </p:nvSpPr>
        <p:spPr>
          <a:xfrm>
            <a:off x="1600200" y="609600"/>
            <a:ext cx="73914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Lesson 3: Imaging &gt; Medical Application for the Clearinghouse</a:t>
            </a:r>
          </a:p>
          <a:p>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t>36</a:t>
            </a:fld>
            <a:endParaRPr lang="en-US"/>
          </a:p>
        </p:txBody>
      </p:sp>
      <p:sp>
        <p:nvSpPr>
          <p:cNvPr id="2" name="TextBox 1"/>
          <p:cNvSpPr txBox="1"/>
          <p:nvPr/>
        </p:nvSpPr>
        <p:spPr>
          <a:xfrm>
            <a:off x="304800" y="1752600"/>
            <a:ext cx="1752600" cy="2585323"/>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Select the appropriate Clearinghouse Document type in the </a:t>
            </a:r>
            <a:r>
              <a:rPr lang="en-US" b="1" dirty="0" smtClean="0">
                <a:latin typeface="Arial" panose="020B0604020202020204" pitchFamily="34" charset="0"/>
                <a:cs typeface="Arial" panose="020B0604020202020204" pitchFamily="34" charset="0"/>
              </a:rPr>
              <a:t>KEES Applications </a:t>
            </a:r>
            <a:r>
              <a:rPr lang="en-US" dirty="0" smtClean="0">
                <a:latin typeface="Arial" panose="020B0604020202020204" pitchFamily="34" charset="0"/>
                <a:cs typeface="Arial" panose="020B0604020202020204" pitchFamily="34" charset="0"/>
              </a:rPr>
              <a:t>basket (i.e. </a:t>
            </a:r>
            <a:r>
              <a:rPr lang="en-US" dirty="0" err="1" smtClean="0">
                <a:latin typeface="Arial" panose="020B0604020202020204" pitchFamily="34" charset="0"/>
                <a:cs typeface="Arial" panose="020B0604020202020204" pitchFamily="34" charset="0"/>
              </a:rPr>
              <a:t>KanCare</a:t>
            </a:r>
            <a:r>
              <a:rPr lang="en-US" dirty="0" smtClean="0">
                <a:latin typeface="Arial" panose="020B0604020202020204" pitchFamily="34" charset="0"/>
                <a:cs typeface="Arial" panose="020B0604020202020204" pitchFamily="34" charset="0"/>
              </a:rPr>
              <a:t> Application)</a:t>
            </a:r>
            <a:endParaRPr lang="en-US" dirty="0">
              <a:latin typeface="Arial" panose="020B0604020202020204" pitchFamily="34" charset="0"/>
              <a:cs typeface="Arial" panose="020B0604020202020204" pitchFamily="34" charset="0"/>
            </a:endParaRPr>
          </a:p>
        </p:txBody>
      </p:sp>
      <p:pic>
        <p:nvPicPr>
          <p:cNvPr id="7" name="Snagit_PPTB8E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1447800"/>
            <a:ext cx="6483107" cy="4247809"/>
          </a:xfrm>
          <a:prstGeom prst="rect">
            <a:avLst/>
          </a:prstGeom>
        </p:spPr>
      </p:pic>
      <p:sp>
        <p:nvSpPr>
          <p:cNvPr id="8" name="Rectangle 7"/>
          <p:cNvSpPr/>
          <p:nvPr/>
        </p:nvSpPr>
        <p:spPr>
          <a:xfrm>
            <a:off x="2667000" y="4063180"/>
            <a:ext cx="14478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62829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73152"/>
            <a:ext cx="7391400" cy="566928"/>
          </a:xfrm>
        </p:spPr>
        <p:txBody>
          <a:bodyPr>
            <a:normAutofit/>
          </a:bodyPr>
          <a:lstStyle/>
          <a:p>
            <a:r>
              <a:rPr lang="en-US" dirty="0" smtClean="0"/>
              <a:t>Medical Eligibility: Imaging for DCF Support Staff</a:t>
            </a:r>
            <a:endParaRPr lang="en-US" dirty="0"/>
          </a:p>
        </p:txBody>
      </p:sp>
      <p:sp>
        <p:nvSpPr>
          <p:cNvPr id="5" name="Content Placeholder 19"/>
          <p:cNvSpPr txBox="1">
            <a:spLocks/>
          </p:cNvSpPr>
          <p:nvPr/>
        </p:nvSpPr>
        <p:spPr>
          <a:xfrm>
            <a:off x="1600200" y="609600"/>
            <a:ext cx="7402168"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Lesson 3: Imaging &gt; Medical Application for the Clearinghouse</a:t>
            </a:r>
          </a:p>
          <a:p>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t>37</a:t>
            </a:fld>
            <a:endParaRPr lang="en-US"/>
          </a:p>
        </p:txBody>
      </p:sp>
      <p:sp>
        <p:nvSpPr>
          <p:cNvPr id="2" name="TextBox 1"/>
          <p:cNvSpPr txBox="1"/>
          <p:nvPr/>
        </p:nvSpPr>
        <p:spPr>
          <a:xfrm>
            <a:off x="304800" y="1981200"/>
            <a:ext cx="2362200" cy="2585323"/>
          </a:xfrm>
          <a:prstGeom prst="rect">
            <a:avLst/>
          </a:prstGeom>
          <a:noFill/>
        </p:spPr>
        <p:txBody>
          <a:bodyPr wrap="square" rtlCol="0">
            <a:spAutoFit/>
          </a:bodyPr>
          <a:lstStyle/>
          <a:p>
            <a:pPr lvl="0"/>
            <a:r>
              <a:rPr lang="en-US" dirty="0">
                <a:solidFill>
                  <a:prstClr val="black"/>
                </a:solidFill>
                <a:latin typeface="Arial" pitchFamily="34" charset="0"/>
                <a:cs typeface="Arial" pitchFamily="34" charset="0"/>
              </a:rPr>
              <a:t>Load the application and all the consumer’s supporting paper document in the scanner.  </a:t>
            </a:r>
            <a:endParaRPr lang="en-US" dirty="0" smtClean="0">
              <a:solidFill>
                <a:prstClr val="black"/>
              </a:solidFill>
              <a:latin typeface="Arial" pitchFamily="34" charset="0"/>
              <a:cs typeface="Arial" pitchFamily="34" charset="0"/>
            </a:endParaRPr>
          </a:p>
          <a:p>
            <a:pPr lvl="0"/>
            <a:r>
              <a:rPr lang="en-US" dirty="0" smtClean="0">
                <a:solidFill>
                  <a:prstClr val="black"/>
                </a:solidFill>
                <a:latin typeface="Arial" pitchFamily="34" charset="0"/>
                <a:cs typeface="Arial" pitchFamily="34" charset="0"/>
              </a:rPr>
              <a:t>Click </a:t>
            </a:r>
            <a:r>
              <a:rPr lang="en-US" dirty="0">
                <a:solidFill>
                  <a:prstClr val="black"/>
                </a:solidFill>
                <a:latin typeface="Arial" pitchFamily="34" charset="0"/>
                <a:cs typeface="Arial" pitchFamily="34" charset="0"/>
              </a:rPr>
              <a:t>the </a:t>
            </a:r>
            <a:r>
              <a:rPr lang="en-US" b="1" dirty="0">
                <a:solidFill>
                  <a:prstClr val="black"/>
                </a:solidFill>
                <a:latin typeface="Arial" pitchFamily="34" charset="0"/>
                <a:cs typeface="Arial" pitchFamily="34" charset="0"/>
              </a:rPr>
              <a:t>Capture</a:t>
            </a:r>
            <a:r>
              <a:rPr lang="en-US" dirty="0">
                <a:solidFill>
                  <a:prstClr val="black"/>
                </a:solidFill>
                <a:latin typeface="Arial" pitchFamily="34" charset="0"/>
                <a:cs typeface="Arial" pitchFamily="34" charset="0"/>
              </a:rPr>
              <a:t> icon on the </a:t>
            </a:r>
            <a:r>
              <a:rPr lang="en-US" dirty="0" smtClean="0">
                <a:solidFill>
                  <a:prstClr val="black"/>
                </a:solidFill>
                <a:latin typeface="Arial" pitchFamily="34" charset="0"/>
                <a:cs typeface="Arial" pitchFamily="34" charset="0"/>
              </a:rPr>
              <a:t>bottom </a:t>
            </a:r>
            <a:r>
              <a:rPr lang="en-US" dirty="0">
                <a:solidFill>
                  <a:prstClr val="black"/>
                </a:solidFill>
                <a:latin typeface="Arial" pitchFamily="34" charset="0"/>
                <a:cs typeface="Arial" pitchFamily="34" charset="0"/>
              </a:rPr>
              <a:t>of the </a:t>
            </a:r>
            <a:r>
              <a:rPr lang="en-US" dirty="0" smtClean="0">
                <a:solidFill>
                  <a:prstClr val="black"/>
                </a:solidFill>
                <a:latin typeface="Arial" pitchFamily="34" charset="0"/>
                <a:cs typeface="Arial" pitchFamily="34" charset="0"/>
              </a:rPr>
              <a:t>screen</a:t>
            </a:r>
            <a:r>
              <a:rPr lang="en-US" dirty="0">
                <a:solidFill>
                  <a:prstClr val="black"/>
                </a:solidFill>
                <a:latin typeface="Arial" pitchFamily="34" charset="0"/>
                <a:cs typeface="Arial" pitchFamily="34" charset="0"/>
              </a:rPr>
              <a:t>.  </a:t>
            </a:r>
          </a:p>
        </p:txBody>
      </p:sp>
      <p:pic>
        <p:nvPicPr>
          <p:cNvPr id="7" name="Snagit_PPT97F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399" y="1295400"/>
            <a:ext cx="6182969" cy="4852648"/>
          </a:xfrm>
          <a:prstGeom prst="rect">
            <a:avLst/>
          </a:prstGeom>
        </p:spPr>
      </p:pic>
      <p:sp>
        <p:nvSpPr>
          <p:cNvPr id="10" name="Rectangle 9"/>
          <p:cNvSpPr/>
          <p:nvPr/>
        </p:nvSpPr>
        <p:spPr>
          <a:xfrm>
            <a:off x="5334000" y="5705167"/>
            <a:ext cx="256868"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Bent-Up Arrow 12"/>
          <p:cNvSpPr/>
          <p:nvPr/>
        </p:nvSpPr>
        <p:spPr>
          <a:xfrm>
            <a:off x="5034584" y="6032090"/>
            <a:ext cx="533400" cy="128248"/>
          </a:xfrm>
          <a:prstGeom prst="bentUp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41644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73152"/>
            <a:ext cx="7391400" cy="566928"/>
          </a:xfrm>
        </p:spPr>
        <p:txBody>
          <a:bodyPr>
            <a:normAutofit/>
          </a:bodyPr>
          <a:lstStyle/>
          <a:p>
            <a:r>
              <a:rPr lang="en-US" dirty="0" smtClean="0"/>
              <a:t>Medical Eligibility: Imaging for DCF Support Staff</a:t>
            </a:r>
            <a:endParaRPr lang="en-US" dirty="0"/>
          </a:p>
        </p:txBody>
      </p:sp>
      <p:sp>
        <p:nvSpPr>
          <p:cNvPr id="5" name="Content Placeholder 19"/>
          <p:cNvSpPr txBox="1">
            <a:spLocks/>
          </p:cNvSpPr>
          <p:nvPr/>
        </p:nvSpPr>
        <p:spPr>
          <a:xfrm>
            <a:off x="1600200" y="609600"/>
            <a:ext cx="73914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Lesson 3: Imaging &gt; Medical Application for the Clearinghouse</a:t>
            </a:r>
          </a:p>
          <a:p>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t>38</a:t>
            </a:fld>
            <a:endParaRPr lang="en-US"/>
          </a:p>
        </p:txBody>
      </p:sp>
      <p:pic>
        <p:nvPicPr>
          <p:cNvPr id="6" name="Snagit_PPTDF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1600200"/>
            <a:ext cx="5667153" cy="4572000"/>
          </a:xfrm>
          <a:prstGeom prst="rect">
            <a:avLst/>
          </a:prstGeom>
        </p:spPr>
      </p:pic>
      <p:sp>
        <p:nvSpPr>
          <p:cNvPr id="2" name="TextBox 1"/>
          <p:cNvSpPr txBox="1"/>
          <p:nvPr/>
        </p:nvSpPr>
        <p:spPr>
          <a:xfrm>
            <a:off x="381000" y="1600200"/>
            <a:ext cx="2438400" cy="4247317"/>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The scanned image will go directly into the document type that was selected and will appear in the </a:t>
            </a:r>
            <a:r>
              <a:rPr lang="en-US" dirty="0" err="1" smtClean="0">
                <a:latin typeface="Arial" panose="020B0604020202020204" pitchFamily="34" charset="0"/>
                <a:cs typeface="Arial" panose="020B0604020202020204" pitchFamily="34" charset="0"/>
              </a:rPr>
              <a:t>ImageNow</a:t>
            </a:r>
            <a:r>
              <a:rPr lang="en-US" dirty="0" smtClean="0">
                <a:latin typeface="Arial" panose="020B0604020202020204" pitchFamily="34" charset="0"/>
                <a:cs typeface="Arial" panose="020B0604020202020204" pitchFamily="34" charset="0"/>
              </a:rPr>
              <a:t> Viewer.  Quality Assurance should be used to visually confirm the captured image(s) are of good quality and that all documents are captured and indexed to the correct case information.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92074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73152"/>
            <a:ext cx="7391400" cy="566928"/>
          </a:xfrm>
        </p:spPr>
        <p:txBody>
          <a:bodyPr>
            <a:normAutofit/>
          </a:bodyPr>
          <a:lstStyle/>
          <a:p>
            <a:r>
              <a:rPr lang="en-US" dirty="0" smtClean="0"/>
              <a:t>Medical Eligibility: Imaging for DCF Support Staff</a:t>
            </a:r>
            <a:endParaRPr lang="en-US" dirty="0"/>
          </a:p>
        </p:txBody>
      </p:sp>
      <p:sp>
        <p:nvSpPr>
          <p:cNvPr id="5" name="Content Placeholder 19"/>
          <p:cNvSpPr txBox="1">
            <a:spLocks/>
          </p:cNvSpPr>
          <p:nvPr/>
        </p:nvSpPr>
        <p:spPr>
          <a:xfrm>
            <a:off x="1600200" y="609600"/>
            <a:ext cx="73914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Lesson 3: Imaging &gt; Medical Application for the Clearinghouse</a:t>
            </a:r>
          </a:p>
          <a:p>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t>39</a:t>
            </a:fld>
            <a:endParaRPr lang="en-US"/>
          </a:p>
        </p:txBody>
      </p:sp>
      <p:pic>
        <p:nvPicPr>
          <p:cNvPr id="6" name="Snagit_PPT35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1295400"/>
            <a:ext cx="5867400" cy="4740111"/>
          </a:xfrm>
          <a:prstGeom prst="rect">
            <a:avLst/>
          </a:prstGeom>
        </p:spPr>
      </p:pic>
      <p:sp>
        <p:nvSpPr>
          <p:cNvPr id="2" name="TextBox 1"/>
          <p:cNvSpPr txBox="1"/>
          <p:nvPr/>
        </p:nvSpPr>
        <p:spPr>
          <a:xfrm>
            <a:off x="304800" y="1676400"/>
            <a:ext cx="2286000" cy="3139321"/>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Click the </a:t>
            </a:r>
            <a:r>
              <a:rPr lang="en-US" b="1" dirty="0" smtClean="0">
                <a:latin typeface="Arial" panose="020B0604020202020204" pitchFamily="34" charset="0"/>
                <a:cs typeface="Arial" panose="020B0604020202020204" pitchFamily="34" charset="0"/>
              </a:rPr>
              <a:t>Submit</a:t>
            </a:r>
            <a:r>
              <a:rPr lang="en-US" dirty="0" smtClean="0">
                <a:latin typeface="Arial" panose="020B0604020202020204" pitchFamily="34" charset="0"/>
                <a:cs typeface="Arial" panose="020B0604020202020204" pitchFamily="34" charset="0"/>
              </a:rPr>
              <a:t> button.  The document(s) will be indexed to the </a:t>
            </a:r>
            <a:r>
              <a:rPr lang="en-US" b="1" dirty="0" smtClean="0">
                <a:latin typeface="Arial" panose="020B0604020202020204" pitchFamily="34" charset="0"/>
                <a:cs typeface="Arial" panose="020B0604020202020204" pitchFamily="34" charset="0"/>
              </a:rPr>
              <a:t>KEES Registration Documents </a:t>
            </a:r>
            <a:r>
              <a:rPr lang="en-US" dirty="0" smtClean="0">
                <a:latin typeface="Arial" panose="020B0604020202020204" pitchFamily="34" charset="0"/>
                <a:cs typeface="Arial" panose="020B0604020202020204" pitchFamily="34" charset="0"/>
              </a:rPr>
              <a:t>drawer and a task will be created for the Clearinghouse to register the application.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89657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3152"/>
            <a:ext cx="7391400" cy="566928"/>
          </a:xfrm>
        </p:spPr>
        <p:txBody>
          <a:bodyPr>
            <a:normAutofit/>
          </a:bodyPr>
          <a:lstStyle/>
          <a:p>
            <a:r>
              <a:rPr lang="en-US" dirty="0" smtClean="0"/>
              <a:t>Medical Eligibility: Imaging for DCF Support Staff</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Introduction</a:t>
            </a:r>
            <a:endParaRPr lang="en-US" dirty="0"/>
          </a:p>
        </p:txBody>
      </p:sp>
      <p:sp>
        <p:nvSpPr>
          <p:cNvPr id="3" name="Content Placeholder 2"/>
          <p:cNvSpPr>
            <a:spLocks noGrp="1"/>
          </p:cNvSpPr>
          <p:nvPr>
            <p:ph idx="1"/>
          </p:nvPr>
        </p:nvSpPr>
        <p:spPr>
          <a:xfrm>
            <a:off x="762000" y="2057400"/>
            <a:ext cx="5867400" cy="4068763"/>
          </a:xfrm>
        </p:spPr>
        <p:txBody>
          <a:bodyPr>
            <a:normAutofit/>
          </a:bodyPr>
          <a:lstStyle/>
          <a:p>
            <a:pPr marL="0" indent="0">
              <a:buNone/>
            </a:pPr>
            <a:r>
              <a:rPr lang="en-US" sz="1800" dirty="0"/>
              <a:t>After completing this course, you will be able to:</a:t>
            </a:r>
          </a:p>
          <a:p>
            <a:pPr marL="0" indent="0">
              <a:buNone/>
            </a:pPr>
            <a:endParaRPr lang="en-US" sz="1800" dirty="0"/>
          </a:p>
          <a:p>
            <a:pPr hangingPunct="0"/>
            <a:r>
              <a:rPr lang="en-US" sz="1800" dirty="0"/>
              <a:t>Identify ‘Hot’ or ‘Cold’ documents</a:t>
            </a:r>
          </a:p>
          <a:p>
            <a:pPr hangingPunct="0"/>
            <a:r>
              <a:rPr lang="en-US" sz="1800" dirty="0"/>
              <a:t>Batch and capture documents </a:t>
            </a:r>
          </a:p>
          <a:p>
            <a:pPr hangingPunct="0"/>
            <a:r>
              <a:rPr lang="en-US" sz="1800" dirty="0"/>
              <a:t>Perform imaging duties (tasks) </a:t>
            </a:r>
            <a:r>
              <a:rPr lang="en-US" sz="1800" dirty="0" smtClean="0"/>
              <a:t> </a:t>
            </a:r>
            <a:endParaRPr lang="en-US" sz="1800" dirty="0"/>
          </a:p>
          <a:p>
            <a:endParaRPr lang="en-US" dirty="0"/>
          </a:p>
        </p:txBody>
      </p:sp>
      <p:sp>
        <p:nvSpPr>
          <p:cNvPr id="4" name="Slide Number Placeholder 3"/>
          <p:cNvSpPr>
            <a:spLocks noGrp="1"/>
          </p:cNvSpPr>
          <p:nvPr>
            <p:ph type="sldNum" sz="quarter" idx="12"/>
          </p:nvPr>
        </p:nvSpPr>
        <p:spPr/>
        <p:txBody>
          <a:bodyPr/>
          <a:lstStyle/>
          <a:p>
            <a:fld id="{908B7E1D-52E2-4F04-9DFE-B1650792F521}" type="slidenum">
              <a:rPr lang="en-US" smtClean="0"/>
              <a:t>4</a:t>
            </a:fld>
            <a:endParaRPr lang="en-US"/>
          </a:p>
        </p:txBody>
      </p:sp>
    </p:spTree>
    <p:extLst>
      <p:ext uri="{BB962C8B-B14F-4D97-AF65-F5344CB8AC3E}">
        <p14:creationId xmlns:p14="http://schemas.microsoft.com/office/powerpoint/2010/main" val="8608958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73152"/>
            <a:ext cx="7391400" cy="566928"/>
          </a:xfrm>
        </p:spPr>
        <p:txBody>
          <a:bodyPr>
            <a:normAutofit/>
          </a:bodyPr>
          <a:lstStyle/>
          <a:p>
            <a:r>
              <a:rPr lang="en-US" dirty="0" smtClean="0"/>
              <a:t>Medical Eligibility: Imaging for DCF Support Staff</a:t>
            </a:r>
            <a:endParaRPr lang="en-US" dirty="0"/>
          </a:p>
        </p:txBody>
      </p:sp>
      <p:sp>
        <p:nvSpPr>
          <p:cNvPr id="5" name="Content Placeholder 19"/>
          <p:cNvSpPr txBox="1">
            <a:spLocks/>
          </p:cNvSpPr>
          <p:nvPr/>
        </p:nvSpPr>
        <p:spPr>
          <a:xfrm>
            <a:off x="1600200" y="609600"/>
            <a:ext cx="73152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Lesson 3: Imaging &gt; </a:t>
            </a:r>
            <a:r>
              <a:rPr lang="en-US" dirty="0" smtClean="0"/>
              <a:t>DCF Medical </a:t>
            </a:r>
            <a:r>
              <a:rPr lang="en-US" dirty="0"/>
              <a:t>Application </a:t>
            </a:r>
          </a:p>
          <a:p>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t>40</a:t>
            </a:fld>
            <a:endParaRPr lang="en-US"/>
          </a:p>
        </p:txBody>
      </p:sp>
      <p:pic>
        <p:nvPicPr>
          <p:cNvPr id="2" name="Snagit_PPTF16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1143000"/>
            <a:ext cx="4247407" cy="5105400"/>
          </a:xfrm>
          <a:prstGeom prst="rect">
            <a:avLst/>
          </a:prstGeom>
        </p:spPr>
      </p:pic>
      <p:sp>
        <p:nvSpPr>
          <p:cNvPr id="6" name="TextBox 5"/>
          <p:cNvSpPr txBox="1"/>
          <p:nvPr/>
        </p:nvSpPr>
        <p:spPr>
          <a:xfrm>
            <a:off x="650240" y="1849040"/>
            <a:ext cx="2971800" cy="3693319"/>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Place tracking sheet with application in the Registration location.</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Up to 25 documents may be attached to one DCF Medical Application Non-Lobby Tracking Sheet based on the day’s mail.</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Register and image one client’s application at a time.</a:t>
            </a:r>
            <a:endParaRPr lang="en-US" dirty="0">
              <a:latin typeface="Arial" panose="020B0604020202020204" pitchFamily="34" charset="0"/>
              <a:cs typeface="Arial" panose="020B0604020202020204" pitchFamily="34" charset="0"/>
            </a:endParaRPr>
          </a:p>
        </p:txBody>
      </p:sp>
      <p:sp>
        <p:nvSpPr>
          <p:cNvPr id="7" name="TextBox 6"/>
          <p:cNvSpPr txBox="1"/>
          <p:nvPr/>
        </p:nvSpPr>
        <p:spPr>
          <a:xfrm>
            <a:off x="152400" y="1143000"/>
            <a:ext cx="4343400"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DCF Medical Application- Non-Lobby</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53456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73152"/>
            <a:ext cx="7391400" cy="566928"/>
          </a:xfrm>
        </p:spPr>
        <p:txBody>
          <a:bodyPr>
            <a:normAutofit/>
          </a:bodyPr>
          <a:lstStyle/>
          <a:p>
            <a:r>
              <a:rPr lang="en-US" dirty="0" smtClean="0"/>
              <a:t>Medical Eligibility: Imaging for DCF Support Staff</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Lesson 3: Imaging &gt; DCF Medical Application </a:t>
            </a:r>
          </a:p>
          <a:p>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t>41</a:t>
            </a:fld>
            <a:endParaRPr lang="en-US"/>
          </a:p>
        </p:txBody>
      </p:sp>
      <p:pic>
        <p:nvPicPr>
          <p:cNvPr id="6" name="Snagit_PPT31A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209800"/>
            <a:ext cx="7321547" cy="3824100"/>
          </a:xfrm>
          <a:prstGeom prst="rect">
            <a:avLst/>
          </a:prstGeom>
        </p:spPr>
      </p:pic>
      <p:sp>
        <p:nvSpPr>
          <p:cNvPr id="2" name="TextBox 1"/>
          <p:cNvSpPr txBox="1"/>
          <p:nvPr/>
        </p:nvSpPr>
        <p:spPr>
          <a:xfrm>
            <a:off x="228600" y="1219200"/>
            <a:ext cx="8610600" cy="646331"/>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Within the context of a KEES case, navigate to the </a:t>
            </a:r>
            <a:r>
              <a:rPr lang="en-US" b="1" dirty="0" smtClean="0">
                <a:latin typeface="Arial" panose="020B0604020202020204" pitchFamily="34" charset="0"/>
                <a:cs typeface="Arial" panose="020B0604020202020204" pitchFamily="34" charset="0"/>
              </a:rPr>
              <a:t>Case Summary </a:t>
            </a:r>
            <a:r>
              <a:rPr lang="en-US" dirty="0" smtClean="0">
                <a:latin typeface="Arial" panose="020B0604020202020204" pitchFamily="34" charset="0"/>
                <a:cs typeface="Arial" panose="020B0604020202020204" pitchFamily="34" charset="0"/>
              </a:rPr>
              <a:t>page using the KEES Case# assigned during registration.  Click the </a:t>
            </a:r>
            <a:r>
              <a:rPr lang="en-US" b="1" dirty="0" smtClean="0">
                <a:latin typeface="Arial" panose="020B0604020202020204" pitchFamily="34" charset="0"/>
                <a:cs typeface="Arial" panose="020B0604020202020204" pitchFamily="34" charset="0"/>
              </a:rPr>
              <a:t>Capture</a:t>
            </a:r>
            <a:r>
              <a:rPr lang="en-US" dirty="0" smtClean="0">
                <a:latin typeface="Arial" panose="020B0604020202020204" pitchFamily="34" charset="0"/>
                <a:cs typeface="Arial" panose="020B0604020202020204" pitchFamily="34" charset="0"/>
              </a:rPr>
              <a:t> button on the screen.</a:t>
            </a:r>
            <a:endParaRPr lang="en-US" dirty="0">
              <a:latin typeface="Arial" panose="020B0604020202020204" pitchFamily="34" charset="0"/>
              <a:cs typeface="Arial" panose="020B0604020202020204" pitchFamily="34" charset="0"/>
            </a:endParaRPr>
          </a:p>
        </p:txBody>
      </p:sp>
      <p:sp>
        <p:nvSpPr>
          <p:cNvPr id="7" name="Rectangle 6"/>
          <p:cNvSpPr/>
          <p:nvPr/>
        </p:nvSpPr>
        <p:spPr>
          <a:xfrm>
            <a:off x="7315200" y="3048000"/>
            <a:ext cx="4572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59492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73152"/>
            <a:ext cx="7391400" cy="566928"/>
          </a:xfrm>
        </p:spPr>
        <p:txBody>
          <a:bodyPr>
            <a:normAutofit/>
          </a:bodyPr>
          <a:lstStyle/>
          <a:p>
            <a:r>
              <a:rPr lang="en-US" dirty="0" smtClean="0"/>
              <a:t>Medical Eligibility: Imaging for DCF Support Staff</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Lesson 3: Imaging &gt; DCF Medical Application </a:t>
            </a:r>
          </a:p>
          <a:p>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t>42</a:t>
            </a:fld>
            <a:endParaRPr lang="en-US"/>
          </a:p>
        </p:txBody>
      </p:sp>
      <p:sp>
        <p:nvSpPr>
          <p:cNvPr id="8" name="TextBox 7"/>
          <p:cNvSpPr txBox="1"/>
          <p:nvPr/>
        </p:nvSpPr>
        <p:spPr>
          <a:xfrm>
            <a:off x="157480" y="4572000"/>
            <a:ext cx="8686800" cy="1754326"/>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On the </a:t>
            </a:r>
            <a:r>
              <a:rPr lang="en-US" dirty="0" err="1" smtClean="0">
                <a:latin typeface="Arial" panose="020B0604020202020204" pitchFamily="34" charset="0"/>
                <a:cs typeface="Arial" panose="020B0604020202020204" pitchFamily="34" charset="0"/>
              </a:rPr>
              <a:t>ImageNow</a:t>
            </a:r>
            <a:r>
              <a:rPr lang="en-US" dirty="0" smtClean="0">
                <a:latin typeface="Arial" panose="020B0604020202020204" pitchFamily="34" charset="0"/>
                <a:cs typeface="Arial" panose="020B0604020202020204" pitchFamily="34" charset="0"/>
              </a:rPr>
              <a:t> toolbar, locate the Applications drop-down and select </a:t>
            </a:r>
            <a:r>
              <a:rPr lang="en-US" b="1" dirty="0" smtClean="0">
                <a:latin typeface="Arial" panose="020B0604020202020204" pitchFamily="34" charset="0"/>
                <a:cs typeface="Arial" panose="020B0604020202020204" pitchFamily="34" charset="0"/>
              </a:rPr>
              <a:t>KEES Case </a:t>
            </a:r>
            <a:r>
              <a:rPr lang="en-US" dirty="0" smtClean="0">
                <a:latin typeface="Arial" panose="020B0604020202020204" pitchFamily="34" charset="0"/>
                <a:cs typeface="Arial" panose="020B0604020202020204" pitchFamily="34" charset="0"/>
              </a:rPr>
              <a:t>as the Application Plan default.  Always use </a:t>
            </a:r>
            <a:r>
              <a:rPr lang="en-US" b="1" dirty="0" smtClean="0">
                <a:latin typeface="Arial" panose="020B0604020202020204" pitchFamily="34" charset="0"/>
                <a:cs typeface="Arial" panose="020B0604020202020204" pitchFamily="34" charset="0"/>
              </a:rPr>
              <a:t>KEES Case </a:t>
            </a:r>
            <a:r>
              <a:rPr lang="en-US" dirty="0" smtClean="0">
                <a:latin typeface="Arial" panose="020B0604020202020204" pitchFamily="34" charset="0"/>
                <a:cs typeface="Arial" panose="020B0604020202020204" pitchFamily="34" charset="0"/>
              </a:rPr>
              <a:t>application plan for any document tied to a DCF medical program when the KEES case number is known.</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Select the </a:t>
            </a:r>
            <a:r>
              <a:rPr lang="en-US" b="1" dirty="0" smtClean="0">
                <a:latin typeface="Arial" panose="020B0604020202020204" pitchFamily="34" charset="0"/>
                <a:cs typeface="Arial" panose="020B0604020202020204" pitchFamily="34" charset="0"/>
              </a:rPr>
              <a:t>Capture</a:t>
            </a:r>
            <a:r>
              <a:rPr lang="en-US" dirty="0" smtClean="0">
                <a:latin typeface="Arial" panose="020B0604020202020204" pitchFamily="34" charset="0"/>
                <a:cs typeface="Arial" panose="020B0604020202020204" pitchFamily="34" charset="0"/>
              </a:rPr>
              <a:t> Button after setting the default Application Plan.</a:t>
            </a:r>
            <a:endParaRPr lang="en-US" dirty="0">
              <a:latin typeface="Arial" panose="020B0604020202020204" pitchFamily="34" charset="0"/>
              <a:cs typeface="Arial" panose="020B0604020202020204" pitchFamily="34" charset="0"/>
            </a:endParaRPr>
          </a:p>
        </p:txBody>
      </p:sp>
      <p:pic>
        <p:nvPicPr>
          <p:cNvPr id="9" name="Snagit_PPT174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393501"/>
            <a:ext cx="7924800" cy="3037691"/>
          </a:xfrm>
          <a:prstGeom prst="rect">
            <a:avLst/>
          </a:prstGeom>
        </p:spPr>
      </p:pic>
      <p:sp>
        <p:nvSpPr>
          <p:cNvPr id="10" name="Rectangle 9"/>
          <p:cNvSpPr/>
          <p:nvPr/>
        </p:nvSpPr>
        <p:spPr>
          <a:xfrm>
            <a:off x="6019800" y="1828800"/>
            <a:ext cx="9144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13270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73152"/>
            <a:ext cx="7391400" cy="566928"/>
          </a:xfrm>
        </p:spPr>
        <p:txBody>
          <a:bodyPr>
            <a:normAutofit/>
          </a:bodyPr>
          <a:lstStyle/>
          <a:p>
            <a:r>
              <a:rPr lang="en-US" dirty="0" smtClean="0"/>
              <a:t>Medical Eligibility: Imaging for DCF Support Staff</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Lesson 3: Imaging &gt; DCF Medical Application </a:t>
            </a:r>
          </a:p>
          <a:p>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t>43</a:t>
            </a:fld>
            <a:endParaRPr lang="en-US"/>
          </a:p>
        </p:txBody>
      </p:sp>
      <p:pic>
        <p:nvPicPr>
          <p:cNvPr id="2" name="Snagit_PPT40C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5333" y="1595667"/>
            <a:ext cx="5533334" cy="3666667"/>
          </a:xfrm>
          <a:prstGeom prst="rect">
            <a:avLst/>
          </a:prstGeom>
        </p:spPr>
      </p:pic>
      <p:sp>
        <p:nvSpPr>
          <p:cNvPr id="6" name="TextBox 5"/>
          <p:cNvSpPr txBox="1"/>
          <p:nvPr/>
        </p:nvSpPr>
        <p:spPr>
          <a:xfrm>
            <a:off x="1524000" y="5638800"/>
            <a:ext cx="6324600" cy="381000"/>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Enter Received Date- must match date stamp.</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9698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73152"/>
            <a:ext cx="7391400" cy="566928"/>
          </a:xfrm>
        </p:spPr>
        <p:txBody>
          <a:bodyPr>
            <a:normAutofit/>
          </a:bodyPr>
          <a:lstStyle/>
          <a:p>
            <a:r>
              <a:rPr lang="en-US" dirty="0" smtClean="0"/>
              <a:t>Medical Eligibility: Imaging for DCF Support Staff</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Lesson 3: Imaging &gt; DCF Medical Application </a:t>
            </a:r>
          </a:p>
          <a:p>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t>44</a:t>
            </a:fld>
            <a:endParaRPr lang="en-US"/>
          </a:p>
        </p:txBody>
      </p:sp>
      <p:sp>
        <p:nvSpPr>
          <p:cNvPr id="2" name="TextBox 1"/>
          <p:cNvSpPr txBox="1"/>
          <p:nvPr/>
        </p:nvSpPr>
        <p:spPr>
          <a:xfrm>
            <a:off x="177800" y="2114309"/>
            <a:ext cx="2362200" cy="286232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Select the </a:t>
            </a:r>
            <a:r>
              <a:rPr lang="en-US" b="1" dirty="0" smtClean="0">
                <a:latin typeface="Arial" panose="020B0604020202020204" pitchFamily="34" charset="0"/>
                <a:cs typeface="Arial" panose="020B0604020202020204" pitchFamily="34" charset="0"/>
              </a:rPr>
              <a:t>Case-No Task </a:t>
            </a:r>
            <a:r>
              <a:rPr lang="en-US" dirty="0" smtClean="0">
                <a:latin typeface="Arial" panose="020B0604020202020204" pitchFamily="34" charset="0"/>
                <a:cs typeface="Arial" panose="020B0604020202020204" pitchFamily="34" charset="0"/>
              </a:rPr>
              <a:t>drawer and </a:t>
            </a:r>
            <a:r>
              <a:rPr lang="en-US" b="1" dirty="0" smtClean="0">
                <a:latin typeface="Arial" panose="020B0604020202020204" pitchFamily="34" charset="0"/>
                <a:cs typeface="Arial" panose="020B0604020202020204" pitchFamily="34" charset="0"/>
              </a:rPr>
              <a:t>Application</a:t>
            </a:r>
            <a:r>
              <a:rPr lang="en-US" dirty="0" smtClean="0">
                <a:latin typeface="Arial" panose="020B0604020202020204" pitchFamily="34" charset="0"/>
                <a:cs typeface="Arial" panose="020B0604020202020204" pitchFamily="34" charset="0"/>
              </a:rPr>
              <a:t> document type. Verify that the KEES Case #, Case Name and Received Date are correct.  Click the </a:t>
            </a:r>
            <a:r>
              <a:rPr lang="en-US" b="1" dirty="0" smtClean="0">
                <a:latin typeface="Arial" panose="020B0604020202020204" pitchFamily="34" charset="0"/>
                <a:cs typeface="Arial" panose="020B0604020202020204" pitchFamily="34" charset="0"/>
              </a:rPr>
              <a:t>Capture</a:t>
            </a:r>
            <a:r>
              <a:rPr lang="en-US" dirty="0" smtClean="0">
                <a:latin typeface="Arial" panose="020B0604020202020204" pitchFamily="34" charset="0"/>
                <a:cs typeface="Arial" panose="020B0604020202020204" pitchFamily="34" charset="0"/>
              </a:rPr>
              <a:t> icon on the bottom of the screen.</a:t>
            </a:r>
            <a:endParaRPr lang="en-US" dirty="0">
              <a:latin typeface="Arial" panose="020B0604020202020204" pitchFamily="34" charset="0"/>
              <a:cs typeface="Arial" panose="020B0604020202020204" pitchFamily="34" charset="0"/>
            </a:endParaRPr>
          </a:p>
        </p:txBody>
      </p:sp>
      <p:pic>
        <p:nvPicPr>
          <p:cNvPr id="15" name="Snagit_PPT95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4480" y="1524000"/>
            <a:ext cx="5867400" cy="4427548"/>
          </a:xfrm>
          <a:prstGeom prst="rect">
            <a:avLst/>
          </a:prstGeom>
        </p:spPr>
      </p:pic>
      <p:cxnSp>
        <p:nvCxnSpPr>
          <p:cNvPr id="17" name="Elbow Connector 16"/>
          <p:cNvCxnSpPr/>
          <p:nvPr/>
        </p:nvCxnSpPr>
        <p:spPr>
          <a:xfrm>
            <a:off x="6858000" y="2438400"/>
            <a:ext cx="609600" cy="533400"/>
          </a:xfrm>
          <a:prstGeom prst="bentConnector3">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3581400" y="2114309"/>
            <a:ext cx="609600" cy="40029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953000" y="4724400"/>
            <a:ext cx="0" cy="762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42911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73152"/>
            <a:ext cx="7391400" cy="566928"/>
          </a:xfrm>
        </p:spPr>
        <p:txBody>
          <a:bodyPr>
            <a:normAutofit/>
          </a:bodyPr>
          <a:lstStyle/>
          <a:p>
            <a:r>
              <a:rPr lang="en-US" dirty="0" smtClean="0"/>
              <a:t>Medical Eligibility: Imaging for DCF Support Staff</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Lesson 3: Imaging &gt; DCF Medical Application </a:t>
            </a:r>
          </a:p>
          <a:p>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t>45</a:t>
            </a:fld>
            <a:endParaRPr lang="en-US"/>
          </a:p>
        </p:txBody>
      </p:sp>
      <p:pic>
        <p:nvPicPr>
          <p:cNvPr id="6" name="Snagit_PPTB6E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1524000"/>
            <a:ext cx="5943600" cy="4490372"/>
          </a:xfrm>
          <a:prstGeom prst="rect">
            <a:avLst/>
          </a:prstGeom>
        </p:spPr>
      </p:pic>
      <p:sp>
        <p:nvSpPr>
          <p:cNvPr id="2" name="TextBox 1"/>
          <p:cNvSpPr txBox="1"/>
          <p:nvPr/>
        </p:nvSpPr>
        <p:spPr>
          <a:xfrm>
            <a:off x="228600" y="1600200"/>
            <a:ext cx="2209800" cy="3416320"/>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The image of the application displays in the </a:t>
            </a:r>
            <a:r>
              <a:rPr lang="en-US" b="1" dirty="0" err="1" smtClean="0">
                <a:latin typeface="Arial" panose="020B0604020202020204" pitchFamily="34" charset="0"/>
                <a:cs typeface="Arial" panose="020B0604020202020204" pitchFamily="34" charset="0"/>
              </a:rPr>
              <a:t>ImageNow</a:t>
            </a:r>
            <a:r>
              <a:rPr lang="en-US"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Viewer</a:t>
            </a:r>
            <a:r>
              <a:rPr lang="en-US" dirty="0" smtClean="0">
                <a:latin typeface="Arial" panose="020B0604020202020204" pitchFamily="34" charset="0"/>
                <a:cs typeface="Arial" panose="020B0604020202020204" pitchFamily="34" charset="0"/>
              </a:rPr>
              <a:t>.  Quality Assurance should be used to confirm the image(s) are of good quality and all documents are captured and indexed to the correct case.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67008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73152"/>
            <a:ext cx="7391400" cy="566928"/>
          </a:xfrm>
        </p:spPr>
        <p:txBody>
          <a:bodyPr>
            <a:normAutofit/>
          </a:bodyPr>
          <a:lstStyle/>
          <a:p>
            <a:r>
              <a:rPr lang="en-US" dirty="0" smtClean="0"/>
              <a:t>Medical Eligibility: Imaging for DCF Support Staff</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Lesson 3: Imaging &gt; DCF Medical Application </a:t>
            </a:r>
          </a:p>
          <a:p>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t>46</a:t>
            </a:fld>
            <a:endParaRPr lang="en-US"/>
          </a:p>
        </p:txBody>
      </p:sp>
      <p:pic>
        <p:nvPicPr>
          <p:cNvPr id="6" name="Snagit_PPTEEE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1447800"/>
            <a:ext cx="5943600" cy="4475916"/>
          </a:xfrm>
          <a:prstGeom prst="rect">
            <a:avLst/>
          </a:prstGeom>
        </p:spPr>
      </p:pic>
      <p:sp>
        <p:nvSpPr>
          <p:cNvPr id="2" name="TextBox 1"/>
          <p:cNvSpPr txBox="1"/>
          <p:nvPr/>
        </p:nvSpPr>
        <p:spPr>
          <a:xfrm>
            <a:off x="467360" y="1600200"/>
            <a:ext cx="2057400" cy="3139321"/>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If needed, drag and drop the supporting document(s) to their appropriate document type(s).  Once everything is correct, click the </a:t>
            </a:r>
            <a:r>
              <a:rPr lang="en-US" b="1" dirty="0" smtClean="0">
                <a:latin typeface="Arial" panose="020B0604020202020204" pitchFamily="34" charset="0"/>
                <a:cs typeface="Arial" panose="020B0604020202020204" pitchFamily="34" charset="0"/>
              </a:rPr>
              <a:t>Submit</a:t>
            </a:r>
            <a:r>
              <a:rPr lang="en-US" dirty="0" smtClean="0">
                <a:latin typeface="Arial" panose="020B0604020202020204" pitchFamily="34" charset="0"/>
                <a:cs typeface="Arial" panose="020B0604020202020204" pitchFamily="34" charset="0"/>
              </a:rPr>
              <a:t> icon on the bottom of the screen.</a:t>
            </a:r>
            <a:endParaRPr lang="en-US" dirty="0">
              <a:latin typeface="Arial" panose="020B0604020202020204" pitchFamily="34" charset="0"/>
              <a:cs typeface="Arial" panose="020B0604020202020204" pitchFamily="34" charset="0"/>
            </a:endParaRPr>
          </a:p>
        </p:txBody>
      </p:sp>
      <p:sp>
        <p:nvSpPr>
          <p:cNvPr id="7" name="Rectangle 6"/>
          <p:cNvSpPr/>
          <p:nvPr/>
        </p:nvSpPr>
        <p:spPr>
          <a:xfrm>
            <a:off x="5143500" y="5562600"/>
            <a:ext cx="190500" cy="304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38020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Medical Eligibility: Imaging for DCF Support Staff</a:t>
            </a:r>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Summary</a:t>
            </a:r>
            <a:endParaRPr lang="en-US" sz="1600" dirty="0"/>
          </a:p>
        </p:txBody>
      </p:sp>
      <p:sp>
        <p:nvSpPr>
          <p:cNvPr id="3" name="Content Placeholder 2"/>
          <p:cNvSpPr>
            <a:spLocks noGrp="1"/>
          </p:cNvSpPr>
          <p:nvPr>
            <p:ph idx="1"/>
          </p:nvPr>
        </p:nvSpPr>
        <p:spPr>
          <a:xfrm>
            <a:off x="533400" y="1752600"/>
            <a:ext cx="6172200" cy="3916363"/>
          </a:xfrm>
        </p:spPr>
        <p:txBody>
          <a:bodyPr>
            <a:normAutofit/>
          </a:bodyPr>
          <a:lstStyle/>
          <a:p>
            <a:pPr marL="0" indent="0">
              <a:buNone/>
            </a:pPr>
            <a:r>
              <a:rPr lang="en-US" sz="1800" dirty="0" smtClean="0"/>
              <a:t>We have just learned how to use Imaging for Medical Applications received at the DCF office that need to be routed to the Clearinghouse.</a:t>
            </a:r>
          </a:p>
          <a:p>
            <a:pPr marL="0" indent="0">
              <a:buNone/>
            </a:pPr>
            <a:endParaRPr lang="en-US" sz="1800" dirty="0"/>
          </a:p>
          <a:p>
            <a:pPr marL="0" indent="0">
              <a:buNone/>
            </a:pPr>
            <a:r>
              <a:rPr lang="en-US" sz="1800" dirty="0" smtClean="0"/>
              <a:t>We also learned how to image a DCF application using the Non-Lobby process.</a:t>
            </a:r>
          </a:p>
          <a:p>
            <a:pPr marL="0" indent="0">
              <a:buNone/>
            </a:pPr>
            <a:endParaRPr lang="en-US" sz="1800" dirty="0"/>
          </a:p>
          <a:p>
            <a:pPr marL="0" indent="0">
              <a:buNone/>
            </a:pPr>
            <a:r>
              <a:rPr lang="en-US" sz="1800" dirty="0" smtClean="0"/>
              <a:t>Next we will learn how to use In-Printing when a CAPP application is received.</a:t>
            </a:r>
          </a:p>
        </p:txBody>
      </p:sp>
      <p:sp>
        <p:nvSpPr>
          <p:cNvPr id="4" name="Slide Number Placeholder 3"/>
          <p:cNvSpPr>
            <a:spLocks noGrp="1"/>
          </p:cNvSpPr>
          <p:nvPr>
            <p:ph type="sldNum" sz="quarter" idx="12"/>
          </p:nvPr>
        </p:nvSpPr>
        <p:spPr/>
        <p:txBody>
          <a:bodyPr/>
          <a:lstStyle/>
          <a:p>
            <a:fld id="{908B7E1D-52E2-4F04-9DFE-B1650792F521}" type="slidenum">
              <a:rPr lang="en-US" smtClean="0"/>
              <a:t>47</a:t>
            </a:fld>
            <a:endParaRPr lang="en-US"/>
          </a:p>
        </p:txBody>
      </p:sp>
    </p:spTree>
    <p:extLst>
      <p:ext uri="{BB962C8B-B14F-4D97-AF65-F5344CB8AC3E}">
        <p14:creationId xmlns:p14="http://schemas.microsoft.com/office/powerpoint/2010/main" val="16019497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00200" y="73152"/>
            <a:ext cx="7391400" cy="566928"/>
          </a:xfrm>
        </p:spPr>
        <p:txBody>
          <a:bodyPr>
            <a:normAutofit/>
          </a:bodyPr>
          <a:lstStyle/>
          <a:p>
            <a:r>
              <a:rPr lang="en-US" dirty="0" smtClean="0"/>
              <a:t>Medical Eligibility: Imaging for DCF Support Staff</a:t>
            </a:r>
            <a:endParaRPr lang="en-US" dirty="0"/>
          </a:p>
        </p:txBody>
      </p:sp>
      <p:sp>
        <p:nvSpPr>
          <p:cNvPr id="7"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Agenda</a:t>
            </a:r>
            <a:endParaRPr lang="en-US" dirty="0"/>
          </a:p>
        </p:txBody>
      </p:sp>
      <p:sp>
        <p:nvSpPr>
          <p:cNvPr id="6" name="Content Placeholder 5"/>
          <p:cNvSpPr>
            <a:spLocks noGrp="1"/>
          </p:cNvSpPr>
          <p:nvPr>
            <p:ph idx="1"/>
          </p:nvPr>
        </p:nvSpPr>
        <p:spPr>
          <a:xfrm>
            <a:off x="990600" y="2286000"/>
            <a:ext cx="5791200" cy="2590800"/>
          </a:xfrm>
        </p:spPr>
        <p:txBody>
          <a:bodyPr>
            <a:normAutofit/>
          </a:bodyPr>
          <a:lstStyle/>
          <a:p>
            <a:r>
              <a:rPr lang="en-US" sz="1800" dirty="0" smtClean="0"/>
              <a:t>Lesson 1:  KEES Business Process</a:t>
            </a:r>
          </a:p>
          <a:p>
            <a:r>
              <a:rPr lang="en-US" sz="1800" dirty="0" smtClean="0"/>
              <a:t>Lesson 2:  </a:t>
            </a:r>
            <a:r>
              <a:rPr lang="en-US" sz="1800" dirty="0" err="1" smtClean="0"/>
              <a:t>ImageNow</a:t>
            </a:r>
            <a:r>
              <a:rPr lang="en-US" sz="1800" dirty="0" smtClean="0"/>
              <a:t> Basics</a:t>
            </a:r>
          </a:p>
          <a:p>
            <a:r>
              <a:rPr lang="en-US" sz="1800" dirty="0" smtClean="0"/>
              <a:t>Lesson 3:  Imaging</a:t>
            </a:r>
          </a:p>
          <a:p>
            <a:r>
              <a:rPr lang="en-US" sz="1800" b="1" dirty="0" smtClean="0"/>
              <a:t>Lesson 4:  IN Printing- CAPP Application</a:t>
            </a:r>
          </a:p>
          <a:p>
            <a:r>
              <a:rPr lang="en-US" sz="1800" dirty="0" smtClean="0"/>
              <a:t>Lesson 5:  2</a:t>
            </a:r>
            <a:r>
              <a:rPr lang="en-US" sz="1800" baseline="30000" dirty="0" smtClean="0"/>
              <a:t>nd</a:t>
            </a:r>
            <a:r>
              <a:rPr lang="en-US" sz="1800" dirty="0" smtClean="0"/>
              <a:t> Level Indexing/Copy a Document</a:t>
            </a:r>
            <a:endParaRPr lang="en-US" sz="1800" dirty="0"/>
          </a:p>
        </p:txBody>
      </p:sp>
      <p:sp>
        <p:nvSpPr>
          <p:cNvPr id="4" name="Slide Number Placeholder 3"/>
          <p:cNvSpPr>
            <a:spLocks noGrp="1"/>
          </p:cNvSpPr>
          <p:nvPr>
            <p:ph type="sldNum" sz="quarter" idx="12"/>
          </p:nvPr>
        </p:nvSpPr>
        <p:spPr/>
        <p:txBody>
          <a:bodyPr/>
          <a:lstStyle/>
          <a:p>
            <a:fld id="{908B7E1D-52E2-4F04-9DFE-B1650792F521}" type="slidenum">
              <a:rPr lang="en-US" smtClean="0"/>
              <a:t>48</a:t>
            </a:fld>
            <a:endParaRPr lang="en-US" dirty="0"/>
          </a:p>
        </p:txBody>
      </p:sp>
    </p:spTree>
    <p:extLst>
      <p:ext uri="{BB962C8B-B14F-4D97-AF65-F5344CB8AC3E}">
        <p14:creationId xmlns:p14="http://schemas.microsoft.com/office/powerpoint/2010/main" val="9479938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73152"/>
            <a:ext cx="7391400" cy="566928"/>
          </a:xfrm>
        </p:spPr>
        <p:txBody>
          <a:bodyPr>
            <a:normAutofit/>
          </a:bodyPr>
          <a:lstStyle/>
          <a:p>
            <a:r>
              <a:rPr lang="en-US" dirty="0" smtClean="0"/>
              <a:t>Medical Eligibility: Imaging for DCF Support Staff</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Lesson </a:t>
            </a:r>
            <a:r>
              <a:rPr lang="en-US" dirty="0" smtClean="0"/>
              <a:t>4: IN Printing &gt; CAPP Application</a:t>
            </a:r>
            <a:endParaRPr lang="en-US" dirty="0"/>
          </a:p>
          <a:p>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t>49</a:t>
            </a:fld>
            <a:endParaRPr lang="en-US"/>
          </a:p>
        </p:txBody>
      </p:sp>
      <p:sp>
        <p:nvSpPr>
          <p:cNvPr id="7" name="TextBox 6"/>
          <p:cNvSpPr txBox="1"/>
          <p:nvPr/>
        </p:nvSpPr>
        <p:spPr>
          <a:xfrm>
            <a:off x="533400" y="1752600"/>
            <a:ext cx="7467600" cy="2031325"/>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In Printer:</a:t>
            </a:r>
          </a:p>
          <a:p>
            <a:endParaRPr lang="en-US" b="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Utilize the </a:t>
            </a:r>
            <a:r>
              <a:rPr lang="en-US" dirty="0" err="1" smtClean="0">
                <a:latin typeface="Arial" panose="020B0604020202020204" pitchFamily="34" charset="0"/>
                <a:cs typeface="Arial" panose="020B0604020202020204" pitchFamily="34" charset="0"/>
              </a:rPr>
              <a:t>ImageNow</a:t>
            </a:r>
            <a:r>
              <a:rPr lang="en-US" dirty="0" smtClean="0">
                <a:latin typeface="Arial" panose="020B0604020202020204" pitchFamily="34" charset="0"/>
                <a:cs typeface="Arial" panose="020B0604020202020204" pitchFamily="34" charset="0"/>
              </a:rPr>
              <a:t> virtual printer to capture electronic documents into </a:t>
            </a:r>
            <a:r>
              <a:rPr lang="en-US" dirty="0" err="1" smtClean="0">
                <a:latin typeface="Arial" panose="020B0604020202020204" pitchFamily="34" charset="0"/>
                <a:cs typeface="Arial" panose="020B0604020202020204" pitchFamily="34" charset="0"/>
              </a:rPr>
              <a:t>ImageNow</a:t>
            </a:r>
            <a:r>
              <a:rPr lang="en-US"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Imports a document into </a:t>
            </a:r>
            <a:r>
              <a:rPr lang="en-US" dirty="0" err="1" smtClean="0">
                <a:latin typeface="Arial" panose="020B0604020202020204" pitchFamily="34" charset="0"/>
                <a:cs typeface="Arial" panose="020B0604020202020204" pitchFamily="34" charset="0"/>
              </a:rPr>
              <a:t>ImageNow</a:t>
            </a:r>
            <a:r>
              <a:rPr lang="en-US" dirty="0" smtClean="0">
                <a:latin typeface="Arial" panose="020B0604020202020204" pitchFamily="34" charset="0"/>
                <a:cs typeface="Arial" panose="020B0604020202020204" pitchFamily="34" charset="0"/>
              </a:rPr>
              <a:t> without printing and scanning first.</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Used for CAPP applications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82355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73152"/>
            <a:ext cx="7391400" cy="566928"/>
          </a:xfrm>
        </p:spPr>
        <p:txBody>
          <a:bodyPr>
            <a:normAutofit/>
          </a:bodyPr>
          <a:lstStyle/>
          <a:p>
            <a:r>
              <a:rPr lang="en-US" dirty="0" smtClean="0"/>
              <a:t>Medical Eligibility: Imaging for DCF Support Staff</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1: KEES Business Process</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t>5</a:t>
            </a:fld>
            <a:endParaRPr lang="en-US"/>
          </a:p>
        </p:txBody>
      </p:sp>
      <p:sp>
        <p:nvSpPr>
          <p:cNvPr id="2" name="Rectangle 1"/>
          <p:cNvSpPr/>
          <p:nvPr/>
        </p:nvSpPr>
        <p:spPr>
          <a:xfrm>
            <a:off x="1295400" y="1752600"/>
            <a:ext cx="6172200" cy="3859518"/>
          </a:xfrm>
          <a:prstGeom prst="rect">
            <a:avLst/>
          </a:prstGeom>
        </p:spPr>
        <p:txBody>
          <a:bodyPr wrap="square">
            <a:spAutoFit/>
          </a:bodyPr>
          <a:lstStyle/>
          <a:p>
            <a:pPr marL="57150" lvl="0">
              <a:spcBef>
                <a:spcPct val="20000"/>
              </a:spcBef>
            </a:pPr>
            <a:r>
              <a:rPr lang="en-US" b="1" dirty="0" err="1">
                <a:solidFill>
                  <a:prstClr val="black"/>
                </a:solidFill>
                <a:latin typeface="Arial" pitchFamily="34" charset="0"/>
                <a:cs typeface="Arial" pitchFamily="34" charset="0"/>
              </a:rPr>
              <a:t>ImageNow</a:t>
            </a:r>
            <a:endParaRPr lang="en-US" b="1" dirty="0">
              <a:solidFill>
                <a:prstClr val="black"/>
              </a:solidFill>
              <a:latin typeface="Arial" pitchFamily="34" charset="0"/>
              <a:cs typeface="Arial" pitchFamily="34" charset="0"/>
            </a:endParaRPr>
          </a:p>
          <a:p>
            <a:pPr marL="742950" lvl="1" indent="-285750">
              <a:spcBef>
                <a:spcPct val="20000"/>
              </a:spcBef>
              <a:buFont typeface="Arial" pitchFamily="34" charset="0"/>
              <a:buChar char="•"/>
            </a:pPr>
            <a:r>
              <a:rPr lang="en-US" dirty="0">
                <a:solidFill>
                  <a:prstClr val="black"/>
                </a:solidFill>
                <a:latin typeface="Arial" pitchFamily="34" charset="0"/>
                <a:cs typeface="Arial" pitchFamily="34" charset="0"/>
              </a:rPr>
              <a:t>Ensures that all documents are secure, quickly retrievable, and associated to the files and applications you want.</a:t>
            </a:r>
          </a:p>
          <a:p>
            <a:pPr marL="742950" lvl="1" indent="-285750">
              <a:spcBef>
                <a:spcPct val="20000"/>
              </a:spcBef>
              <a:buFont typeface="Arial" pitchFamily="34" charset="0"/>
              <a:buChar char="•"/>
            </a:pPr>
            <a:r>
              <a:rPr lang="en-US" dirty="0">
                <a:solidFill>
                  <a:prstClr val="black"/>
                </a:solidFill>
                <a:latin typeface="Arial" pitchFamily="34" charset="0"/>
                <a:cs typeface="Arial" pitchFamily="34" charset="0"/>
              </a:rPr>
              <a:t>Captures and manages images from:</a:t>
            </a:r>
          </a:p>
          <a:p>
            <a:pPr marL="1143000" lvl="2" indent="-228600">
              <a:spcBef>
                <a:spcPct val="20000"/>
              </a:spcBef>
              <a:buFont typeface="Arial" pitchFamily="34" charset="0"/>
              <a:buChar char="•"/>
            </a:pPr>
            <a:r>
              <a:rPr lang="en-US" dirty="0">
                <a:solidFill>
                  <a:prstClr val="black"/>
                </a:solidFill>
                <a:latin typeface="Arial" pitchFamily="34" charset="0"/>
                <a:cs typeface="Arial" pitchFamily="34" charset="0"/>
              </a:rPr>
              <a:t>SSP</a:t>
            </a:r>
          </a:p>
          <a:p>
            <a:pPr marL="1143000" lvl="2" indent="-228600">
              <a:spcBef>
                <a:spcPct val="20000"/>
              </a:spcBef>
              <a:buFont typeface="Arial" pitchFamily="34" charset="0"/>
              <a:buChar char="•"/>
            </a:pPr>
            <a:r>
              <a:rPr lang="en-US" dirty="0">
                <a:solidFill>
                  <a:prstClr val="black"/>
                </a:solidFill>
                <a:latin typeface="Arial" pitchFamily="34" charset="0"/>
                <a:cs typeface="Arial" pitchFamily="34" charset="0"/>
              </a:rPr>
              <a:t>Applications/Reviews</a:t>
            </a:r>
          </a:p>
          <a:p>
            <a:pPr marL="1143000" lvl="2" indent="-228600">
              <a:spcBef>
                <a:spcPct val="20000"/>
              </a:spcBef>
              <a:buFont typeface="Arial" pitchFamily="34" charset="0"/>
              <a:buChar char="•"/>
            </a:pPr>
            <a:r>
              <a:rPr lang="en-US" dirty="0">
                <a:solidFill>
                  <a:prstClr val="black"/>
                </a:solidFill>
                <a:latin typeface="Arial" pitchFamily="34" charset="0"/>
                <a:cs typeface="Arial" pitchFamily="34" charset="0"/>
              </a:rPr>
              <a:t>Supporting Documents</a:t>
            </a:r>
          </a:p>
          <a:p>
            <a:pPr marL="1143000" lvl="2" indent="-228600">
              <a:spcBef>
                <a:spcPct val="20000"/>
              </a:spcBef>
              <a:buFont typeface="Arial" pitchFamily="34" charset="0"/>
              <a:buChar char="•"/>
            </a:pPr>
            <a:r>
              <a:rPr lang="en-US" dirty="0">
                <a:solidFill>
                  <a:prstClr val="black"/>
                </a:solidFill>
                <a:latin typeface="Arial" pitchFamily="34" charset="0"/>
                <a:cs typeface="Arial" pitchFamily="34" charset="0"/>
              </a:rPr>
              <a:t>Journaling</a:t>
            </a:r>
          </a:p>
          <a:p>
            <a:pPr marL="1143000" lvl="2" indent="-228600">
              <a:spcBef>
                <a:spcPct val="20000"/>
              </a:spcBef>
              <a:buFont typeface="Arial" pitchFamily="34" charset="0"/>
              <a:buChar char="•"/>
            </a:pPr>
            <a:r>
              <a:rPr lang="en-US" dirty="0">
                <a:solidFill>
                  <a:prstClr val="black"/>
                </a:solidFill>
                <a:latin typeface="Arial" pitchFamily="34" charset="0"/>
                <a:cs typeface="Arial" pitchFamily="34" charset="0"/>
              </a:rPr>
              <a:t>Email, MS Office or PDF (electronic)</a:t>
            </a:r>
          </a:p>
          <a:p>
            <a:pPr marL="742950" lvl="1" indent="-285750">
              <a:spcBef>
                <a:spcPct val="20000"/>
              </a:spcBef>
              <a:buFont typeface="Arial" pitchFamily="34" charset="0"/>
              <a:buChar char="•"/>
            </a:pPr>
            <a:r>
              <a:rPr lang="en-US" dirty="0">
                <a:solidFill>
                  <a:prstClr val="black"/>
                </a:solidFill>
                <a:latin typeface="Arial" pitchFamily="34" charset="0"/>
                <a:cs typeface="Arial" pitchFamily="34" charset="0"/>
              </a:rPr>
              <a:t>Gives workers the ability to view, scan, process and search for documents.</a:t>
            </a:r>
          </a:p>
        </p:txBody>
      </p:sp>
    </p:spTree>
    <p:extLst>
      <p:ext uri="{BB962C8B-B14F-4D97-AF65-F5344CB8AC3E}">
        <p14:creationId xmlns:p14="http://schemas.microsoft.com/office/powerpoint/2010/main" val="42607827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73152"/>
            <a:ext cx="7391400" cy="566928"/>
          </a:xfrm>
        </p:spPr>
        <p:txBody>
          <a:bodyPr>
            <a:normAutofit/>
          </a:bodyPr>
          <a:lstStyle/>
          <a:p>
            <a:r>
              <a:rPr lang="en-US" dirty="0" smtClean="0"/>
              <a:t>Medical Eligibility: Imaging for DCF Support Staff</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4: IN Printing &gt; CAPP Application </a:t>
            </a:r>
            <a:endParaRPr lang="en-US" dirty="0"/>
          </a:p>
          <a:p>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t>50</a:t>
            </a:fld>
            <a:endParaRPr lang="en-US"/>
          </a:p>
        </p:txBody>
      </p:sp>
      <p:pic>
        <p:nvPicPr>
          <p:cNvPr id="2050" name="Picture 2" descr="C:\Users\dgeorge\AppData\Local\Microsoft\Windows\Temporary Internet Files\Content.Outlook\RY6THB6M\Capp Screenshot2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514600"/>
            <a:ext cx="4925113" cy="32865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dgeorge\AppData\Local\Microsoft\Windows\Temporary Internet Files\Content.Outlook\RY6THB6M\capp screenshot (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466862"/>
            <a:ext cx="8534400" cy="4909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4800" y="2514600"/>
            <a:ext cx="3200400" cy="2031325"/>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Access the CAPP system to pull up the application.  </a:t>
            </a:r>
            <a:endParaRPr lang="en-U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Click the </a:t>
            </a:r>
            <a:r>
              <a:rPr lang="en-US" b="1" dirty="0" smtClean="0">
                <a:latin typeface="Arial" panose="020B0604020202020204" pitchFamily="34" charset="0"/>
                <a:cs typeface="Arial" panose="020B0604020202020204" pitchFamily="34" charset="0"/>
              </a:rPr>
              <a:t>Submit</a:t>
            </a:r>
            <a:r>
              <a:rPr lang="en-US" dirty="0" smtClean="0">
                <a:latin typeface="Arial" panose="020B0604020202020204" pitchFamily="34" charset="0"/>
                <a:cs typeface="Arial" panose="020B0604020202020204" pitchFamily="34" charset="0"/>
              </a:rPr>
              <a:t> button.</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71042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73152"/>
            <a:ext cx="7391400" cy="566928"/>
          </a:xfrm>
        </p:spPr>
        <p:txBody>
          <a:bodyPr>
            <a:normAutofit/>
          </a:bodyPr>
          <a:lstStyle/>
          <a:p>
            <a:r>
              <a:rPr lang="en-US" dirty="0" smtClean="0"/>
              <a:t>Medical Eligibility: Imaging for DCF Support Staff</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Lesson 4: IN Printing &gt; CAPP Application</a:t>
            </a:r>
          </a:p>
          <a:p>
            <a:r>
              <a:rPr lang="en-US" dirty="0" smtClean="0"/>
              <a:t> </a:t>
            </a:r>
            <a:endParaRPr lang="en-US" dirty="0"/>
          </a:p>
          <a:p>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t>51</a:t>
            </a:fld>
            <a:endParaRPr lang="en-US"/>
          </a:p>
        </p:txBody>
      </p:sp>
      <p:pic>
        <p:nvPicPr>
          <p:cNvPr id="3074" name="Picture 2" descr="C:\Users\dgeorge\AppData\Local\Microsoft\Windows\Temporary Internet Files\Content.Outlook\RY6THB6M\capp screenshot3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43000"/>
            <a:ext cx="4724400" cy="3059853"/>
          </a:xfrm>
          <a:prstGeom prst="rect">
            <a:avLst/>
          </a:prstGeom>
          <a:noFill/>
          <a:extLst>
            <a:ext uri="{909E8E84-426E-40DD-AFC4-6F175D3DCCD1}">
              <a14:hiddenFill xmlns:a14="http://schemas.microsoft.com/office/drawing/2010/main">
                <a:solidFill>
                  <a:srgbClr val="FFFFFF"/>
                </a:solidFill>
              </a14:hiddenFill>
            </a:ext>
          </a:extLst>
        </p:spPr>
      </p:pic>
      <p:pic>
        <p:nvPicPr>
          <p:cNvPr id="6" name="Snagit_PPT1FE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1143000"/>
            <a:ext cx="3702456" cy="4800600"/>
          </a:xfrm>
          <a:prstGeom prst="rect">
            <a:avLst/>
          </a:prstGeom>
        </p:spPr>
      </p:pic>
      <p:sp>
        <p:nvSpPr>
          <p:cNvPr id="2" name="TextBox 1"/>
          <p:cNvSpPr txBox="1"/>
          <p:nvPr/>
        </p:nvSpPr>
        <p:spPr>
          <a:xfrm>
            <a:off x="533400" y="4495800"/>
            <a:ext cx="3886200" cy="923330"/>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The </a:t>
            </a:r>
            <a:r>
              <a:rPr lang="en-US" b="1" dirty="0" smtClean="0">
                <a:latin typeface="Arial" panose="020B0604020202020204" pitchFamily="34" charset="0"/>
                <a:cs typeface="Arial" panose="020B0604020202020204" pitchFamily="34" charset="0"/>
              </a:rPr>
              <a:t>File Download </a:t>
            </a:r>
            <a:r>
              <a:rPr lang="en-US" dirty="0" smtClean="0">
                <a:latin typeface="Arial" panose="020B0604020202020204" pitchFamily="34" charset="0"/>
                <a:cs typeface="Arial" panose="020B0604020202020204" pitchFamily="34" charset="0"/>
              </a:rPr>
              <a:t>dialog box displays.  Click </a:t>
            </a:r>
            <a:r>
              <a:rPr lang="en-US" b="1" dirty="0" smtClean="0">
                <a:latin typeface="Arial" panose="020B0604020202020204" pitchFamily="34" charset="0"/>
                <a:cs typeface="Arial" panose="020B0604020202020204" pitchFamily="34" charset="0"/>
              </a:rPr>
              <a:t>Open</a:t>
            </a:r>
            <a:r>
              <a:rPr lang="en-US" dirty="0" smtClean="0">
                <a:latin typeface="Arial" panose="020B0604020202020204" pitchFamily="34" charset="0"/>
                <a:cs typeface="Arial" panose="020B0604020202020204" pitchFamily="34" charset="0"/>
              </a:rPr>
              <a:t>.  The image of the application displays.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7688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73152"/>
            <a:ext cx="7391400" cy="566928"/>
          </a:xfrm>
        </p:spPr>
        <p:txBody>
          <a:bodyPr>
            <a:normAutofit/>
          </a:bodyPr>
          <a:lstStyle/>
          <a:p>
            <a:r>
              <a:rPr lang="en-US" dirty="0" smtClean="0"/>
              <a:t>Medical Eligibility: Imaging for DCF Support Staff</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Lesson 4: IN Printing &gt; CAPP Application</a:t>
            </a:r>
          </a:p>
          <a:p>
            <a:r>
              <a:rPr lang="en-US" dirty="0" smtClean="0"/>
              <a:t> </a:t>
            </a:r>
            <a:endParaRPr lang="en-US" dirty="0"/>
          </a:p>
          <a:p>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t>52</a:t>
            </a:fld>
            <a:endParaRPr lang="en-US"/>
          </a:p>
        </p:txBody>
      </p:sp>
      <p:pic>
        <p:nvPicPr>
          <p:cNvPr id="2" name="Snagit_PPT951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9885" y="1280652"/>
            <a:ext cx="5566915" cy="4664971"/>
          </a:xfrm>
          <a:prstGeom prst="rect">
            <a:avLst/>
          </a:prstGeom>
        </p:spPr>
      </p:pic>
      <p:sp>
        <p:nvSpPr>
          <p:cNvPr id="6" name="TextBox 5"/>
          <p:cNvSpPr txBox="1"/>
          <p:nvPr/>
        </p:nvSpPr>
        <p:spPr>
          <a:xfrm>
            <a:off x="228600" y="1752600"/>
            <a:ext cx="2743200" cy="1754326"/>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A worker will need to change their printer to “</a:t>
            </a:r>
            <a:r>
              <a:rPr lang="en-US" dirty="0" err="1" smtClean="0">
                <a:latin typeface="Arial" panose="020B0604020202020204" pitchFamily="34" charset="0"/>
                <a:cs typeface="Arial" panose="020B0604020202020204" pitchFamily="34" charset="0"/>
              </a:rPr>
              <a:t>ImageNow</a:t>
            </a:r>
            <a:r>
              <a:rPr lang="en-US" dirty="0" smtClean="0">
                <a:latin typeface="Arial" panose="020B0604020202020204" pitchFamily="34" charset="0"/>
                <a:cs typeface="Arial" panose="020B0604020202020204" pitchFamily="34" charset="0"/>
              </a:rPr>
              <a:t> Printer” and then click the </a:t>
            </a:r>
            <a:r>
              <a:rPr lang="en-US" b="1" dirty="0" smtClean="0">
                <a:latin typeface="Arial" panose="020B0604020202020204" pitchFamily="34" charset="0"/>
                <a:cs typeface="Arial" panose="020B0604020202020204" pitchFamily="34" charset="0"/>
              </a:rPr>
              <a:t>Print</a:t>
            </a:r>
            <a:r>
              <a:rPr lang="en-US" dirty="0" smtClean="0">
                <a:latin typeface="Arial" panose="020B0604020202020204" pitchFamily="34" charset="0"/>
                <a:cs typeface="Arial" panose="020B0604020202020204" pitchFamily="34" charset="0"/>
              </a:rPr>
              <a:t> button on the bottom of the page.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50927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73152"/>
            <a:ext cx="7391400" cy="566928"/>
          </a:xfrm>
        </p:spPr>
        <p:txBody>
          <a:bodyPr>
            <a:normAutofit/>
          </a:bodyPr>
          <a:lstStyle/>
          <a:p>
            <a:r>
              <a:rPr lang="en-US" dirty="0" smtClean="0"/>
              <a:t>Medical Eligibility: Imaging for DCF Support Staff</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Lesson 4: IN Printing &gt; CAPP Application</a:t>
            </a:r>
          </a:p>
          <a:p>
            <a:r>
              <a:rPr lang="en-US" dirty="0" smtClean="0"/>
              <a:t> </a:t>
            </a:r>
            <a:endParaRPr lang="en-US" dirty="0"/>
          </a:p>
          <a:p>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t>53</a:t>
            </a:fld>
            <a:endParaRPr lang="en-US"/>
          </a:p>
        </p:txBody>
      </p:sp>
      <p:pic>
        <p:nvPicPr>
          <p:cNvPr id="9" name="Snagit_PPTDD5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263412"/>
            <a:ext cx="3400000" cy="1466667"/>
          </a:xfrm>
          <a:prstGeom prst="rect">
            <a:avLst/>
          </a:prstGeom>
        </p:spPr>
      </p:pic>
      <p:pic>
        <p:nvPicPr>
          <p:cNvPr id="10" name="Snagit_PPT4E1B"/>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3657600"/>
            <a:ext cx="3428572" cy="1571429"/>
          </a:xfrm>
          <a:prstGeom prst="rect">
            <a:avLst/>
          </a:prstGeom>
        </p:spPr>
      </p:pic>
      <p:sp>
        <p:nvSpPr>
          <p:cNvPr id="11" name="TextBox 10"/>
          <p:cNvSpPr txBox="1"/>
          <p:nvPr/>
        </p:nvSpPr>
        <p:spPr>
          <a:xfrm>
            <a:off x="4038600" y="1447800"/>
            <a:ext cx="4495800" cy="1200329"/>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The Capture Profile dialog box will display.  Choose “IN Printer- DCF Non Medical” from the menu drop-down and click the </a:t>
            </a:r>
            <a:r>
              <a:rPr lang="en-US" b="1" dirty="0" smtClean="0">
                <a:latin typeface="Arial" panose="020B0604020202020204" pitchFamily="34" charset="0"/>
                <a:cs typeface="Arial" panose="020B0604020202020204" pitchFamily="34" charset="0"/>
              </a:rPr>
              <a:t>OK</a:t>
            </a:r>
            <a:r>
              <a:rPr lang="en-US" dirty="0" smtClean="0">
                <a:latin typeface="Arial" panose="020B0604020202020204" pitchFamily="34" charset="0"/>
                <a:cs typeface="Arial" panose="020B0604020202020204" pitchFamily="34" charset="0"/>
              </a:rPr>
              <a:t> button.</a:t>
            </a:r>
            <a:endParaRPr lang="en-US" dirty="0">
              <a:latin typeface="Arial" panose="020B0604020202020204" pitchFamily="34" charset="0"/>
              <a:cs typeface="Arial" panose="020B0604020202020204" pitchFamily="34" charset="0"/>
            </a:endParaRPr>
          </a:p>
        </p:txBody>
      </p:sp>
      <p:sp>
        <p:nvSpPr>
          <p:cNvPr id="12" name="TextBox 11"/>
          <p:cNvSpPr txBox="1"/>
          <p:nvPr/>
        </p:nvSpPr>
        <p:spPr>
          <a:xfrm>
            <a:off x="685800" y="3751701"/>
            <a:ext cx="3200400" cy="1477328"/>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The </a:t>
            </a:r>
            <a:r>
              <a:rPr lang="en-US" b="1" dirty="0" smtClean="0">
                <a:latin typeface="Arial" panose="020B0604020202020204" pitchFamily="34" charset="0"/>
                <a:cs typeface="Arial" panose="020B0604020202020204" pitchFamily="34" charset="0"/>
              </a:rPr>
              <a:t>Enter Received Date </a:t>
            </a:r>
            <a:r>
              <a:rPr lang="en-US" dirty="0" smtClean="0">
                <a:latin typeface="Arial" panose="020B0604020202020204" pitchFamily="34" charset="0"/>
                <a:cs typeface="Arial" panose="020B0604020202020204" pitchFamily="34" charset="0"/>
              </a:rPr>
              <a:t>dialog box will display with the current date populated. Update the date to the received date as applicable.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3802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73152"/>
            <a:ext cx="7391400" cy="566928"/>
          </a:xfrm>
        </p:spPr>
        <p:txBody>
          <a:bodyPr>
            <a:normAutofit/>
          </a:bodyPr>
          <a:lstStyle/>
          <a:p>
            <a:r>
              <a:rPr lang="en-US" dirty="0" smtClean="0"/>
              <a:t>Medical Eligibility: Imaging for DCF Support Staff</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Lesson 4: IN Printing &gt; CAPP Application</a:t>
            </a:r>
          </a:p>
          <a:p>
            <a:endParaRPr lang="en-US" dirty="0"/>
          </a:p>
          <a:p>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t>54</a:t>
            </a:fld>
            <a:endParaRPr lang="en-US"/>
          </a:p>
        </p:txBody>
      </p:sp>
      <p:pic>
        <p:nvPicPr>
          <p:cNvPr id="7" name="Snagit_PPT754B"/>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494442"/>
            <a:ext cx="3333334" cy="3942857"/>
          </a:xfrm>
          <a:prstGeom prst="rect">
            <a:avLst/>
          </a:prstGeom>
        </p:spPr>
      </p:pic>
      <p:sp>
        <p:nvSpPr>
          <p:cNvPr id="8" name="TextBox 7"/>
          <p:cNvSpPr txBox="1"/>
          <p:nvPr/>
        </p:nvSpPr>
        <p:spPr>
          <a:xfrm>
            <a:off x="4724400" y="1828800"/>
            <a:ext cx="3657600" cy="2031325"/>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The </a:t>
            </a:r>
            <a:r>
              <a:rPr lang="en-US" b="1" dirty="0" smtClean="0">
                <a:latin typeface="Arial" panose="020B0604020202020204" pitchFamily="34" charset="0"/>
                <a:cs typeface="Arial" panose="020B0604020202020204" pitchFamily="34" charset="0"/>
              </a:rPr>
              <a:t>Proposed Keys </a:t>
            </a:r>
            <a:r>
              <a:rPr lang="en-US" dirty="0" smtClean="0">
                <a:latin typeface="Arial" panose="020B0604020202020204" pitchFamily="34" charset="0"/>
                <a:cs typeface="Arial" panose="020B0604020202020204" pitchFamily="34" charset="0"/>
              </a:rPr>
              <a:t>dialog box displays.  Enter the Case </a:t>
            </a:r>
            <a:r>
              <a:rPr lang="en-US" dirty="0">
                <a:latin typeface="Arial" panose="020B0604020202020204" pitchFamily="34" charset="0"/>
                <a:cs typeface="Arial" panose="020B0604020202020204" pitchFamily="34" charset="0"/>
              </a:rPr>
              <a:t>N</a:t>
            </a:r>
            <a:r>
              <a:rPr lang="en-US" dirty="0" smtClean="0">
                <a:latin typeface="Arial" panose="020B0604020202020204" pitchFamily="34" charset="0"/>
                <a:cs typeface="Arial" panose="020B0604020202020204" pitchFamily="34" charset="0"/>
              </a:rPr>
              <a:t>umber and Case Name.  Chose “Application” from the Document Type drop-down menu.</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Click the </a:t>
            </a:r>
            <a:r>
              <a:rPr lang="en-US" b="1" dirty="0" smtClean="0">
                <a:latin typeface="Arial" panose="020B0604020202020204" pitchFamily="34" charset="0"/>
                <a:cs typeface="Arial" panose="020B0604020202020204" pitchFamily="34" charset="0"/>
              </a:rPr>
              <a:t>Capture</a:t>
            </a:r>
            <a:r>
              <a:rPr lang="en-US" dirty="0" smtClean="0">
                <a:latin typeface="Arial" panose="020B0604020202020204" pitchFamily="34" charset="0"/>
                <a:cs typeface="Arial" panose="020B0604020202020204" pitchFamily="34" charset="0"/>
              </a:rPr>
              <a:t> button.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63161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73152"/>
            <a:ext cx="7391400" cy="566928"/>
          </a:xfrm>
        </p:spPr>
        <p:txBody>
          <a:bodyPr>
            <a:normAutofit/>
          </a:bodyPr>
          <a:lstStyle/>
          <a:p>
            <a:r>
              <a:rPr lang="en-US" dirty="0" smtClean="0"/>
              <a:t>Medical Eligibility: Imaging for DCF Support Staff</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Lesson 4: IN Printing &gt; CAPP Application</a:t>
            </a:r>
          </a:p>
          <a:p>
            <a:endParaRPr lang="en-US" dirty="0"/>
          </a:p>
          <a:p>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t>55</a:t>
            </a:fld>
            <a:endParaRPr lang="en-US"/>
          </a:p>
        </p:txBody>
      </p:sp>
      <p:sp>
        <p:nvSpPr>
          <p:cNvPr id="7" name="TextBox 6"/>
          <p:cNvSpPr txBox="1"/>
          <p:nvPr/>
        </p:nvSpPr>
        <p:spPr>
          <a:xfrm>
            <a:off x="228600" y="1447800"/>
            <a:ext cx="1717218" cy="3139321"/>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The image displays in the </a:t>
            </a:r>
            <a:r>
              <a:rPr lang="en-US" b="1" dirty="0" err="1" smtClean="0">
                <a:latin typeface="Arial" panose="020B0604020202020204" pitchFamily="34" charset="0"/>
                <a:cs typeface="Arial" panose="020B0604020202020204" pitchFamily="34" charset="0"/>
              </a:rPr>
              <a:t>ImageNow</a:t>
            </a:r>
            <a:r>
              <a:rPr lang="en-US" b="1" dirty="0" smtClean="0">
                <a:latin typeface="Arial" panose="020B0604020202020204" pitchFamily="34" charset="0"/>
                <a:cs typeface="Arial" panose="020B0604020202020204" pitchFamily="34" charset="0"/>
              </a:rPr>
              <a:t> Viewer</a:t>
            </a:r>
            <a:r>
              <a:rPr lang="en-US" dirty="0" smtClean="0">
                <a:latin typeface="Arial" panose="020B0604020202020204" pitchFamily="34" charset="0"/>
                <a:cs typeface="Arial" panose="020B0604020202020204" pitchFamily="34" charset="0"/>
              </a:rPr>
              <a:t>.  The worker will QA the documents and if satisfied with the image(s), will click the </a:t>
            </a:r>
            <a:r>
              <a:rPr lang="en-US" b="1" dirty="0" smtClean="0">
                <a:latin typeface="Arial" panose="020B0604020202020204" pitchFamily="34" charset="0"/>
                <a:cs typeface="Arial" panose="020B0604020202020204" pitchFamily="34" charset="0"/>
              </a:rPr>
              <a:t>Submit</a:t>
            </a:r>
            <a:r>
              <a:rPr lang="en-US" dirty="0" smtClean="0">
                <a:latin typeface="Arial" panose="020B0604020202020204" pitchFamily="34" charset="0"/>
                <a:cs typeface="Arial" panose="020B0604020202020204" pitchFamily="34" charset="0"/>
              </a:rPr>
              <a:t> icon.</a:t>
            </a:r>
            <a:endParaRPr lang="en-US" dirty="0">
              <a:latin typeface="Arial" panose="020B0604020202020204" pitchFamily="34" charset="0"/>
              <a:cs typeface="Arial" panose="020B0604020202020204" pitchFamily="34" charset="0"/>
            </a:endParaRPr>
          </a:p>
        </p:txBody>
      </p:sp>
      <p:pic>
        <p:nvPicPr>
          <p:cNvPr id="10" name="Snagit_PPTECC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8218" y="1276743"/>
            <a:ext cx="6710374" cy="4666857"/>
          </a:xfrm>
          <a:prstGeom prst="rect">
            <a:avLst/>
          </a:prstGeom>
        </p:spPr>
      </p:pic>
      <p:sp>
        <p:nvSpPr>
          <p:cNvPr id="11" name="Rectangle 10"/>
          <p:cNvSpPr/>
          <p:nvPr/>
        </p:nvSpPr>
        <p:spPr>
          <a:xfrm>
            <a:off x="3974226" y="5585952"/>
            <a:ext cx="18288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1680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Medical Eligibility: Imaging for DCF Support Staff</a:t>
            </a:r>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Summary</a:t>
            </a:r>
            <a:endParaRPr lang="en-US" sz="1600" dirty="0"/>
          </a:p>
        </p:txBody>
      </p:sp>
      <p:sp>
        <p:nvSpPr>
          <p:cNvPr id="3" name="Content Placeholder 2"/>
          <p:cNvSpPr>
            <a:spLocks noGrp="1"/>
          </p:cNvSpPr>
          <p:nvPr>
            <p:ph idx="1"/>
          </p:nvPr>
        </p:nvSpPr>
        <p:spPr>
          <a:xfrm>
            <a:off x="533400" y="1752600"/>
            <a:ext cx="6172200" cy="3916363"/>
          </a:xfrm>
        </p:spPr>
        <p:txBody>
          <a:bodyPr>
            <a:normAutofit/>
          </a:bodyPr>
          <a:lstStyle/>
          <a:p>
            <a:pPr marL="0" indent="0">
              <a:buNone/>
            </a:pPr>
            <a:r>
              <a:rPr lang="en-US" sz="1800" dirty="0" smtClean="0"/>
              <a:t>We have just learned how to use the IN Printer mode to capture a CAPP application.</a:t>
            </a:r>
          </a:p>
          <a:p>
            <a:pPr marL="0" indent="0">
              <a:buNone/>
            </a:pPr>
            <a:endParaRPr lang="en-US" sz="1800" dirty="0"/>
          </a:p>
          <a:p>
            <a:pPr marL="0" indent="0">
              <a:buNone/>
            </a:pPr>
            <a:r>
              <a:rPr lang="en-US" sz="1800" dirty="0" smtClean="0"/>
              <a:t>Now we will look at  2</a:t>
            </a:r>
            <a:r>
              <a:rPr lang="en-US" sz="1800" baseline="30000" dirty="0" smtClean="0"/>
              <a:t>nd</a:t>
            </a:r>
            <a:r>
              <a:rPr lang="en-US" sz="1800" dirty="0" smtClean="0"/>
              <a:t> level indexing for PII (Personal Identifying Information) on medical cases and copying a document.</a:t>
            </a:r>
          </a:p>
        </p:txBody>
      </p:sp>
      <p:sp>
        <p:nvSpPr>
          <p:cNvPr id="4" name="Slide Number Placeholder 3"/>
          <p:cNvSpPr>
            <a:spLocks noGrp="1"/>
          </p:cNvSpPr>
          <p:nvPr>
            <p:ph type="sldNum" sz="quarter" idx="12"/>
          </p:nvPr>
        </p:nvSpPr>
        <p:spPr/>
        <p:txBody>
          <a:bodyPr/>
          <a:lstStyle/>
          <a:p>
            <a:fld id="{908B7E1D-52E2-4F04-9DFE-B1650792F521}" type="slidenum">
              <a:rPr lang="en-US" smtClean="0"/>
              <a:t>56</a:t>
            </a:fld>
            <a:endParaRPr lang="en-US"/>
          </a:p>
        </p:txBody>
      </p:sp>
    </p:spTree>
    <p:extLst>
      <p:ext uri="{BB962C8B-B14F-4D97-AF65-F5344CB8AC3E}">
        <p14:creationId xmlns:p14="http://schemas.microsoft.com/office/powerpoint/2010/main" val="123951198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00200" y="73152"/>
            <a:ext cx="7391400" cy="566928"/>
          </a:xfrm>
        </p:spPr>
        <p:txBody>
          <a:bodyPr>
            <a:normAutofit/>
          </a:bodyPr>
          <a:lstStyle/>
          <a:p>
            <a:r>
              <a:rPr lang="en-US" dirty="0" smtClean="0"/>
              <a:t>Medical Eligibility: Imaging for DCF Support Staff</a:t>
            </a:r>
            <a:endParaRPr lang="en-US" dirty="0"/>
          </a:p>
        </p:txBody>
      </p:sp>
      <p:sp>
        <p:nvSpPr>
          <p:cNvPr id="7"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Agenda</a:t>
            </a:r>
            <a:endParaRPr lang="en-US" dirty="0"/>
          </a:p>
        </p:txBody>
      </p:sp>
      <p:sp>
        <p:nvSpPr>
          <p:cNvPr id="6" name="Content Placeholder 5"/>
          <p:cNvSpPr>
            <a:spLocks noGrp="1"/>
          </p:cNvSpPr>
          <p:nvPr>
            <p:ph idx="1"/>
          </p:nvPr>
        </p:nvSpPr>
        <p:spPr>
          <a:xfrm>
            <a:off x="990600" y="2286000"/>
            <a:ext cx="5791200" cy="2590800"/>
          </a:xfrm>
        </p:spPr>
        <p:txBody>
          <a:bodyPr>
            <a:normAutofit/>
          </a:bodyPr>
          <a:lstStyle/>
          <a:p>
            <a:r>
              <a:rPr lang="en-US" sz="1800" dirty="0" smtClean="0"/>
              <a:t>Lesson 1:  KEES Business Process</a:t>
            </a:r>
          </a:p>
          <a:p>
            <a:r>
              <a:rPr lang="en-US" sz="1800" dirty="0" smtClean="0"/>
              <a:t>Lesson 2:  </a:t>
            </a:r>
            <a:r>
              <a:rPr lang="en-US" sz="1800" dirty="0" err="1" smtClean="0"/>
              <a:t>ImageNow</a:t>
            </a:r>
            <a:r>
              <a:rPr lang="en-US" sz="1800" dirty="0" smtClean="0"/>
              <a:t> Basics</a:t>
            </a:r>
          </a:p>
          <a:p>
            <a:r>
              <a:rPr lang="en-US" sz="1800" dirty="0" smtClean="0"/>
              <a:t>Lesson 3:  Imaging</a:t>
            </a:r>
          </a:p>
          <a:p>
            <a:r>
              <a:rPr lang="en-US" sz="1800" dirty="0" smtClean="0"/>
              <a:t>Lesson 4:  IN Printing- CAPP Application</a:t>
            </a:r>
          </a:p>
          <a:p>
            <a:r>
              <a:rPr lang="en-US" sz="1800" b="1" dirty="0" smtClean="0"/>
              <a:t>Lesson 5: 2</a:t>
            </a:r>
            <a:r>
              <a:rPr lang="en-US" sz="1800" b="1" baseline="30000" dirty="0" smtClean="0"/>
              <a:t>nd</a:t>
            </a:r>
            <a:r>
              <a:rPr lang="en-US" sz="1800" b="1" dirty="0" smtClean="0"/>
              <a:t> Level Indexing/Copy a Document</a:t>
            </a:r>
            <a:endParaRPr lang="en-US" sz="1800" b="1" dirty="0"/>
          </a:p>
        </p:txBody>
      </p:sp>
      <p:sp>
        <p:nvSpPr>
          <p:cNvPr id="4" name="Slide Number Placeholder 3"/>
          <p:cNvSpPr>
            <a:spLocks noGrp="1"/>
          </p:cNvSpPr>
          <p:nvPr>
            <p:ph type="sldNum" sz="quarter" idx="12"/>
          </p:nvPr>
        </p:nvSpPr>
        <p:spPr/>
        <p:txBody>
          <a:bodyPr/>
          <a:lstStyle/>
          <a:p>
            <a:fld id="{908B7E1D-52E2-4F04-9DFE-B1650792F521}" type="slidenum">
              <a:rPr lang="en-US" smtClean="0"/>
              <a:t>57</a:t>
            </a:fld>
            <a:endParaRPr lang="en-US" dirty="0"/>
          </a:p>
        </p:txBody>
      </p:sp>
    </p:spTree>
    <p:extLst>
      <p:ext uri="{BB962C8B-B14F-4D97-AF65-F5344CB8AC3E}">
        <p14:creationId xmlns:p14="http://schemas.microsoft.com/office/powerpoint/2010/main" val="54166304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Medical Eligibility: Imaging for DCF Support Staff</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t>58</a:t>
            </a:fld>
            <a:endParaRPr lang="en-US"/>
          </a:p>
        </p:txBody>
      </p:sp>
      <p:sp>
        <p:nvSpPr>
          <p:cNvPr id="5" name="Content Placeholder 19"/>
          <p:cNvSpPr txBox="1">
            <a:spLocks/>
          </p:cNvSpPr>
          <p:nvPr/>
        </p:nvSpPr>
        <p:spPr>
          <a:xfrm>
            <a:off x="1219200" y="609600"/>
            <a:ext cx="7848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5: 2</a:t>
            </a:r>
            <a:r>
              <a:rPr lang="en-US" baseline="30000" dirty="0" smtClean="0"/>
              <a:t>nd</a:t>
            </a:r>
            <a:r>
              <a:rPr lang="en-US" dirty="0" smtClean="0"/>
              <a:t> Level Indexing/Copy a Document &gt; 2</a:t>
            </a:r>
            <a:r>
              <a:rPr lang="en-US" baseline="30000" dirty="0" smtClean="0"/>
              <a:t>nd</a:t>
            </a:r>
            <a:r>
              <a:rPr lang="en-US" dirty="0" smtClean="0"/>
              <a:t> Level Indexing </a:t>
            </a:r>
            <a:endParaRPr lang="en-US" dirty="0"/>
          </a:p>
          <a:p>
            <a:endParaRPr lang="en-US" dirty="0"/>
          </a:p>
        </p:txBody>
      </p:sp>
      <p:sp>
        <p:nvSpPr>
          <p:cNvPr id="2" name="TextBox 1"/>
          <p:cNvSpPr txBox="1"/>
          <p:nvPr/>
        </p:nvSpPr>
        <p:spPr>
          <a:xfrm>
            <a:off x="2209800" y="2059858"/>
            <a:ext cx="6248400" cy="286232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2</a:t>
            </a:r>
            <a:r>
              <a:rPr lang="en-US" b="1" baseline="30000" dirty="0" smtClean="0">
                <a:latin typeface="Arial" panose="020B0604020202020204" pitchFamily="34" charset="0"/>
                <a:cs typeface="Arial" panose="020B0604020202020204" pitchFamily="34" charset="0"/>
              </a:rPr>
              <a:t>nd</a:t>
            </a:r>
            <a:r>
              <a:rPr lang="en-US" b="1" dirty="0" smtClean="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Level Indexing: </a:t>
            </a:r>
          </a:p>
          <a:p>
            <a:endParaRPr lang="en-US" b="1"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Required for documents containing Personal </a:t>
            </a:r>
            <a:r>
              <a:rPr lang="en-US" dirty="0" smtClean="0">
                <a:latin typeface="Arial" panose="020B0604020202020204" pitchFamily="34" charset="0"/>
                <a:cs typeface="Arial" panose="020B0604020202020204" pitchFamily="34" charset="0"/>
              </a:rPr>
              <a:t>Identification Information</a:t>
            </a:r>
            <a:endParaRPr lang="en-US"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These documents are applicable to multiple cases and deemed “durable and portable</a:t>
            </a:r>
            <a:r>
              <a:rPr lang="en-US" dirty="0" smtClean="0">
                <a:latin typeface="Arial" panose="020B0604020202020204" pitchFamily="34" charset="0"/>
                <a:cs typeface="Arial" panose="020B0604020202020204" pitchFamily="34" charset="0"/>
              </a:rPr>
              <a:t>”</a:t>
            </a:r>
          </a:p>
          <a:p>
            <a:pPr marL="742950"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Can only be completed on Medical cases</a:t>
            </a:r>
            <a:endParaRPr lang="en-US" dirty="0">
              <a:latin typeface="Arial" panose="020B0604020202020204" pitchFamily="34" charset="0"/>
              <a:cs typeface="Arial" panose="020B0604020202020204" pitchFamily="34" charset="0"/>
            </a:endParaRPr>
          </a:p>
          <a:p>
            <a:endParaRPr lang="en-US" b="1" dirty="0" smtClean="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02243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73152"/>
            <a:ext cx="7391400" cy="566928"/>
          </a:xfrm>
        </p:spPr>
        <p:txBody>
          <a:bodyPr>
            <a:normAutofit/>
          </a:bodyPr>
          <a:lstStyle/>
          <a:p>
            <a:r>
              <a:rPr lang="en-US" dirty="0" smtClean="0"/>
              <a:t>Medical Eligibility: Imaging for DCF Support Staff</a:t>
            </a:r>
            <a:endParaRPr lang="en-US" dirty="0"/>
          </a:p>
        </p:txBody>
      </p:sp>
      <p:sp>
        <p:nvSpPr>
          <p:cNvPr id="5" name="Content Placeholder 19"/>
          <p:cNvSpPr txBox="1">
            <a:spLocks/>
          </p:cNvSpPr>
          <p:nvPr/>
        </p:nvSpPr>
        <p:spPr>
          <a:xfrm>
            <a:off x="1295400" y="609600"/>
            <a:ext cx="7848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Lesson 5: 2</a:t>
            </a:r>
            <a:r>
              <a:rPr lang="en-US" baseline="30000" dirty="0"/>
              <a:t>nd</a:t>
            </a:r>
            <a:r>
              <a:rPr lang="en-US" dirty="0"/>
              <a:t> Level Indexing/Copy a Document &gt; 2</a:t>
            </a:r>
            <a:r>
              <a:rPr lang="en-US" baseline="30000" dirty="0"/>
              <a:t>nd</a:t>
            </a:r>
            <a:r>
              <a:rPr lang="en-US" dirty="0"/>
              <a:t> Level Indexing </a:t>
            </a:r>
          </a:p>
          <a:p>
            <a:r>
              <a:rPr lang="en-US" dirty="0" smtClean="0"/>
              <a:t> </a:t>
            </a:r>
            <a:endParaRPr lang="en-US" dirty="0"/>
          </a:p>
          <a:p>
            <a:endParaRPr lang="en-US" dirty="0"/>
          </a:p>
          <a:p>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t>59</a:t>
            </a:fld>
            <a:endParaRPr lang="en-US"/>
          </a:p>
        </p:txBody>
      </p:sp>
      <p:pic>
        <p:nvPicPr>
          <p:cNvPr id="6" name="Snagit_PPT892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2057400"/>
            <a:ext cx="7764024" cy="3964010"/>
          </a:xfrm>
          <a:prstGeom prst="rect">
            <a:avLst/>
          </a:prstGeom>
        </p:spPr>
      </p:pic>
      <p:sp>
        <p:nvSpPr>
          <p:cNvPr id="2" name="TextBox 1"/>
          <p:cNvSpPr txBox="1"/>
          <p:nvPr/>
        </p:nvSpPr>
        <p:spPr>
          <a:xfrm>
            <a:off x="581559" y="1295400"/>
            <a:ext cx="7924800" cy="646331"/>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Select the PII document by double clicking on the designated line.  Image will display in the </a:t>
            </a:r>
            <a:r>
              <a:rPr lang="en-US" dirty="0" err="1" smtClean="0">
                <a:latin typeface="Arial" panose="020B0604020202020204" pitchFamily="34" charset="0"/>
                <a:cs typeface="Arial" panose="020B0604020202020204" pitchFamily="34" charset="0"/>
              </a:rPr>
              <a:t>ImageNow</a:t>
            </a:r>
            <a:r>
              <a:rPr lang="en-US" dirty="0" smtClean="0">
                <a:latin typeface="Arial" panose="020B0604020202020204" pitchFamily="34" charset="0"/>
                <a:cs typeface="Arial" panose="020B0604020202020204" pitchFamily="34" charset="0"/>
              </a:rPr>
              <a:t> viewer.</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6705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73152"/>
            <a:ext cx="7391400" cy="566928"/>
          </a:xfrm>
        </p:spPr>
        <p:txBody>
          <a:bodyPr>
            <a:normAutofit/>
          </a:bodyPr>
          <a:lstStyle/>
          <a:p>
            <a:r>
              <a:rPr lang="en-US" dirty="0" smtClean="0"/>
              <a:t>Medical Eligibility: Imaging for DCF Support Staff</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Lesson 1: KEES Business </a:t>
            </a:r>
            <a:r>
              <a:rPr lang="en-US" dirty="0" smtClean="0"/>
              <a:t>Process</a:t>
            </a:r>
            <a:endParaRPr lang="en-US" dirty="0"/>
          </a:p>
          <a:p>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t>6</a:t>
            </a:fld>
            <a:endParaRPr lang="en-US"/>
          </a:p>
        </p:txBody>
      </p:sp>
      <p:pic>
        <p:nvPicPr>
          <p:cNvPr id="6" name="Snagit_PPTDA6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0095" y="2514600"/>
            <a:ext cx="4323810" cy="3085714"/>
          </a:xfrm>
          <a:prstGeom prst="rect">
            <a:avLst/>
          </a:prstGeom>
        </p:spPr>
      </p:pic>
      <p:sp>
        <p:nvSpPr>
          <p:cNvPr id="7" name="TextBox 6"/>
          <p:cNvSpPr txBox="1"/>
          <p:nvPr/>
        </p:nvSpPr>
        <p:spPr>
          <a:xfrm>
            <a:off x="685800" y="1295400"/>
            <a:ext cx="7924800" cy="646331"/>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Applications and Reviews will be registered and then imaged as either hot or cold based on the case status.</a:t>
            </a:r>
            <a:endParaRPr lang="en-US" dirty="0">
              <a:latin typeface="Arial" panose="020B0604020202020204" pitchFamily="34" charset="0"/>
              <a:cs typeface="Arial" panose="020B0604020202020204" pitchFamily="34" charset="0"/>
            </a:endParaRPr>
          </a:p>
        </p:txBody>
      </p:sp>
      <p:sp>
        <p:nvSpPr>
          <p:cNvPr id="8" name="TextBox 7"/>
          <p:cNvSpPr txBox="1"/>
          <p:nvPr/>
        </p:nvSpPr>
        <p:spPr>
          <a:xfrm>
            <a:off x="76200" y="2349297"/>
            <a:ext cx="2105295" cy="3416320"/>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What is Hot?</a:t>
            </a:r>
          </a:p>
          <a:p>
            <a:pPr marL="285750" indent="-2857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Unworked or unprocessed document(s).</a:t>
            </a:r>
          </a:p>
          <a:p>
            <a:pPr marL="285750" indent="-285750">
              <a:buFont typeface="Arial" panose="020B0604020202020204" pitchFamily="34" charset="0"/>
              <a:buChar char="•"/>
            </a:pPr>
            <a:r>
              <a:rPr lang="en-US" sz="1200" b="1" dirty="0" smtClean="0">
                <a:latin typeface="Arial" panose="020B0604020202020204" pitchFamily="34" charset="0"/>
                <a:cs typeface="Arial" panose="020B0604020202020204" pitchFamily="34" charset="0"/>
              </a:rPr>
              <a:t>24 hour turnaround: Must be imaged same day-no later than next day.</a:t>
            </a:r>
          </a:p>
          <a:p>
            <a:pPr marL="285750" indent="-2857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If an eligibility determination is not made on an application received through the lobby.</a:t>
            </a:r>
          </a:p>
          <a:p>
            <a:pPr marL="285750" indent="-2857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All Documents to be routed to the Clearinghouse.</a:t>
            </a:r>
          </a:p>
          <a:p>
            <a:pPr marL="285750" indent="-2857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All documents received via non-lobby.</a:t>
            </a:r>
            <a:endParaRPr lang="en-US" sz="1200" dirty="0">
              <a:latin typeface="Arial" panose="020B0604020202020204" pitchFamily="34" charset="0"/>
              <a:cs typeface="Arial" panose="020B0604020202020204" pitchFamily="34" charset="0"/>
            </a:endParaRPr>
          </a:p>
        </p:txBody>
      </p:sp>
      <p:sp>
        <p:nvSpPr>
          <p:cNvPr id="9" name="TextBox 8"/>
          <p:cNvSpPr txBox="1"/>
          <p:nvPr/>
        </p:nvSpPr>
        <p:spPr>
          <a:xfrm>
            <a:off x="7010400" y="2667000"/>
            <a:ext cx="1828800" cy="2677656"/>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What is Cold?</a:t>
            </a: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Case information that requires no further action.  For example, supporting documentation from a lobby interview, historical documents, and/or file only documentation.</a:t>
            </a:r>
          </a:p>
          <a:p>
            <a:pPr marL="171450" indent="-171450">
              <a:buFont typeface="Arial" panose="020B0604020202020204" pitchFamily="34" charset="0"/>
              <a:buChar char="•"/>
            </a:pPr>
            <a:r>
              <a:rPr lang="en-US" sz="1200" b="1" dirty="0" smtClean="0">
                <a:latin typeface="Arial" panose="020B0604020202020204" pitchFamily="34" charset="0"/>
                <a:cs typeface="Arial" panose="020B0604020202020204" pitchFamily="34" charset="0"/>
              </a:rPr>
              <a:t>Cold documents must be imaged within 3-5 days of receipt.</a:t>
            </a:r>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721640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73152"/>
            <a:ext cx="7391400" cy="566928"/>
          </a:xfrm>
        </p:spPr>
        <p:txBody>
          <a:bodyPr>
            <a:normAutofit/>
          </a:bodyPr>
          <a:lstStyle/>
          <a:p>
            <a:r>
              <a:rPr lang="en-US" dirty="0" smtClean="0"/>
              <a:t>Medical Eligibility: Imaging for DCF Support Staff</a:t>
            </a:r>
            <a:endParaRPr lang="en-US" dirty="0"/>
          </a:p>
        </p:txBody>
      </p:sp>
      <p:sp>
        <p:nvSpPr>
          <p:cNvPr id="5" name="Content Placeholder 19"/>
          <p:cNvSpPr txBox="1">
            <a:spLocks/>
          </p:cNvSpPr>
          <p:nvPr/>
        </p:nvSpPr>
        <p:spPr>
          <a:xfrm>
            <a:off x="1295400" y="609600"/>
            <a:ext cx="7848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Lesson 5: 2</a:t>
            </a:r>
            <a:r>
              <a:rPr lang="en-US" baseline="30000" dirty="0"/>
              <a:t>nd</a:t>
            </a:r>
            <a:r>
              <a:rPr lang="en-US" dirty="0"/>
              <a:t> Level Indexing/Copy a Document &gt; 2</a:t>
            </a:r>
            <a:r>
              <a:rPr lang="en-US" baseline="30000" dirty="0"/>
              <a:t>nd</a:t>
            </a:r>
            <a:r>
              <a:rPr lang="en-US" dirty="0"/>
              <a:t> Level Indexing </a:t>
            </a:r>
          </a:p>
          <a:p>
            <a:endParaRPr lang="en-US" dirty="0"/>
          </a:p>
          <a:p>
            <a:r>
              <a:rPr lang="en-US" dirty="0" smtClean="0"/>
              <a:t> </a:t>
            </a:r>
            <a:endParaRPr lang="en-US" dirty="0"/>
          </a:p>
          <a:p>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t>60</a:t>
            </a:fld>
            <a:endParaRPr lang="en-US"/>
          </a:p>
        </p:txBody>
      </p:sp>
      <p:pic>
        <p:nvPicPr>
          <p:cNvPr id="2" name="Snagit_PPTFCA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317523"/>
            <a:ext cx="7162800" cy="4062865"/>
          </a:xfrm>
          <a:prstGeom prst="rect">
            <a:avLst/>
          </a:prstGeom>
        </p:spPr>
      </p:pic>
      <p:sp>
        <p:nvSpPr>
          <p:cNvPr id="6" name="TextBox 5"/>
          <p:cNvSpPr txBox="1"/>
          <p:nvPr/>
        </p:nvSpPr>
        <p:spPr>
          <a:xfrm>
            <a:off x="304800" y="5380388"/>
            <a:ext cx="8686800" cy="923330"/>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The image displays.  Click </a:t>
            </a:r>
            <a:r>
              <a:rPr lang="en-US" b="1" dirty="0" smtClean="0">
                <a:latin typeface="Arial" panose="020B0604020202020204" pitchFamily="34" charset="0"/>
                <a:cs typeface="Arial" panose="020B0604020202020204" pitchFamily="34" charset="0"/>
              </a:rPr>
              <a:t>F12</a:t>
            </a:r>
            <a:r>
              <a:rPr lang="en-US" dirty="0" smtClean="0">
                <a:latin typeface="Arial" panose="020B0604020202020204" pitchFamily="34" charset="0"/>
                <a:cs typeface="Arial" panose="020B0604020202020204" pitchFamily="34" charset="0"/>
              </a:rPr>
              <a:t> for the Index </a:t>
            </a:r>
            <a:r>
              <a:rPr lang="en-US" dirty="0" err="1" smtClean="0">
                <a:latin typeface="Arial" panose="020B0604020202020204" pitchFamily="34" charset="0"/>
                <a:cs typeface="Arial" panose="020B0604020202020204" pitchFamily="34" charset="0"/>
              </a:rPr>
              <a:t>eForm</a:t>
            </a:r>
            <a:r>
              <a:rPr lang="en-US" dirty="0" smtClean="0">
                <a:latin typeface="Arial" panose="020B0604020202020204" pitchFamily="34" charset="0"/>
                <a:cs typeface="Arial" panose="020B0604020202020204" pitchFamily="34" charset="0"/>
              </a:rPr>
              <a:t> to display.  Select the appropriate values for the document from the </a:t>
            </a:r>
            <a:r>
              <a:rPr lang="en-US" b="1" dirty="0" smtClean="0">
                <a:latin typeface="Arial" panose="020B0604020202020204" pitchFamily="34" charset="0"/>
                <a:cs typeface="Arial" panose="020B0604020202020204" pitchFamily="34" charset="0"/>
              </a:rPr>
              <a:t>Document Category </a:t>
            </a:r>
            <a:r>
              <a:rPr lang="en-US" dirty="0" smtClean="0">
                <a:latin typeface="Arial" panose="020B0604020202020204" pitchFamily="34" charset="0"/>
                <a:cs typeface="Arial" panose="020B0604020202020204" pitchFamily="34" charset="0"/>
              </a:rPr>
              <a:t>and </a:t>
            </a:r>
            <a:r>
              <a:rPr lang="en-US" b="1" dirty="0" smtClean="0">
                <a:latin typeface="Arial" panose="020B0604020202020204" pitchFamily="34" charset="0"/>
                <a:cs typeface="Arial" panose="020B0604020202020204" pitchFamily="34" charset="0"/>
              </a:rPr>
              <a:t>Doc Type </a:t>
            </a:r>
            <a:r>
              <a:rPr lang="en-US" dirty="0" smtClean="0">
                <a:latin typeface="Arial" panose="020B0604020202020204" pitchFamily="34" charset="0"/>
                <a:cs typeface="Arial" panose="020B0604020202020204" pitchFamily="34" charset="0"/>
              </a:rPr>
              <a:t>drop-down menus.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7872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73152"/>
            <a:ext cx="7391400" cy="566928"/>
          </a:xfrm>
        </p:spPr>
        <p:txBody>
          <a:bodyPr>
            <a:normAutofit/>
          </a:bodyPr>
          <a:lstStyle/>
          <a:p>
            <a:r>
              <a:rPr lang="en-US" dirty="0" smtClean="0"/>
              <a:t>Medical Eligibility: Imaging for DCF Support Staff</a:t>
            </a:r>
            <a:endParaRPr lang="en-US" dirty="0"/>
          </a:p>
        </p:txBody>
      </p:sp>
      <p:sp>
        <p:nvSpPr>
          <p:cNvPr id="5" name="Content Placeholder 19"/>
          <p:cNvSpPr txBox="1">
            <a:spLocks/>
          </p:cNvSpPr>
          <p:nvPr/>
        </p:nvSpPr>
        <p:spPr>
          <a:xfrm>
            <a:off x="1295400" y="609600"/>
            <a:ext cx="7848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Lesson 5: 2</a:t>
            </a:r>
            <a:r>
              <a:rPr lang="en-US" baseline="30000" dirty="0"/>
              <a:t>nd</a:t>
            </a:r>
            <a:r>
              <a:rPr lang="en-US" dirty="0"/>
              <a:t> Level Indexing/Copy a Document &gt; 2</a:t>
            </a:r>
            <a:r>
              <a:rPr lang="en-US" baseline="30000" dirty="0"/>
              <a:t>nd</a:t>
            </a:r>
            <a:r>
              <a:rPr lang="en-US" dirty="0"/>
              <a:t> Level Indexing </a:t>
            </a:r>
          </a:p>
          <a:p>
            <a:r>
              <a:rPr lang="en-US" dirty="0" smtClean="0"/>
              <a:t> </a:t>
            </a:r>
            <a:endParaRPr lang="en-US" dirty="0"/>
          </a:p>
          <a:p>
            <a:r>
              <a:rPr lang="en-US" dirty="0" smtClean="0"/>
              <a:t> </a:t>
            </a:r>
            <a:endParaRPr lang="en-US" dirty="0"/>
          </a:p>
          <a:p>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t>61</a:t>
            </a:fld>
            <a:endParaRPr lang="en-US"/>
          </a:p>
        </p:txBody>
      </p:sp>
      <p:pic>
        <p:nvPicPr>
          <p:cNvPr id="2" name="Snagit_PPTB3E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066800"/>
            <a:ext cx="5230291" cy="4328810"/>
          </a:xfrm>
          <a:prstGeom prst="rect">
            <a:avLst/>
          </a:prstGeom>
        </p:spPr>
      </p:pic>
      <p:pic>
        <p:nvPicPr>
          <p:cNvPr id="8" name="Snagit_PPTC9D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399" y="1726443"/>
            <a:ext cx="4285715" cy="3009524"/>
          </a:xfrm>
          <a:prstGeom prst="rect">
            <a:avLst/>
          </a:prstGeom>
        </p:spPr>
      </p:pic>
      <p:cxnSp>
        <p:nvCxnSpPr>
          <p:cNvPr id="10" name="Straight Arrow Connector 9"/>
          <p:cNvCxnSpPr/>
          <p:nvPr/>
        </p:nvCxnSpPr>
        <p:spPr>
          <a:xfrm flipH="1">
            <a:off x="3200400" y="3886200"/>
            <a:ext cx="304800" cy="381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8600" y="5408059"/>
            <a:ext cx="8781515" cy="923330"/>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Click on the Magnifying Glass to search for the case member information.  </a:t>
            </a:r>
            <a:r>
              <a:rPr lang="en-US" b="1" dirty="0" smtClean="0">
                <a:latin typeface="Arial" panose="020B0604020202020204" pitchFamily="34" charset="0"/>
                <a:cs typeface="Arial" panose="020B0604020202020204" pitchFamily="34" charset="0"/>
              </a:rPr>
              <a:t>Case</a:t>
            </a:r>
            <a:r>
              <a:rPr lang="en-US"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Member Search </a:t>
            </a:r>
            <a:r>
              <a:rPr lang="en-US" dirty="0" smtClean="0">
                <a:latin typeface="Arial" panose="020B0604020202020204" pitchFamily="34" charset="0"/>
                <a:cs typeface="Arial" panose="020B0604020202020204" pitchFamily="34" charset="0"/>
              </a:rPr>
              <a:t>page displays.  Select the correct member and then click the </a:t>
            </a:r>
            <a:r>
              <a:rPr lang="en-US" b="1" dirty="0" smtClean="0">
                <a:latin typeface="Arial" panose="020B0604020202020204" pitchFamily="34" charset="0"/>
                <a:cs typeface="Arial" panose="020B0604020202020204" pitchFamily="34" charset="0"/>
              </a:rPr>
              <a:t>OK.</a:t>
            </a:r>
            <a:r>
              <a:rPr lang="en-US" dirty="0" smtClean="0">
                <a:latin typeface="Arial" panose="020B0604020202020204" pitchFamily="34" charset="0"/>
                <a:cs typeface="Arial" panose="020B0604020202020204" pitchFamily="34" charset="0"/>
              </a:rPr>
              <a:t> button.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575181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73152"/>
            <a:ext cx="7391400" cy="566928"/>
          </a:xfrm>
        </p:spPr>
        <p:txBody>
          <a:bodyPr>
            <a:normAutofit/>
          </a:bodyPr>
          <a:lstStyle/>
          <a:p>
            <a:r>
              <a:rPr lang="en-US" dirty="0" smtClean="0"/>
              <a:t>Medical Eligibility: Imaging for DCF Support Staff</a:t>
            </a:r>
            <a:endParaRPr lang="en-US" dirty="0"/>
          </a:p>
        </p:txBody>
      </p:sp>
      <p:sp>
        <p:nvSpPr>
          <p:cNvPr id="5" name="Content Placeholder 19"/>
          <p:cNvSpPr txBox="1">
            <a:spLocks/>
          </p:cNvSpPr>
          <p:nvPr/>
        </p:nvSpPr>
        <p:spPr>
          <a:xfrm>
            <a:off x="1295400" y="609600"/>
            <a:ext cx="7848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Lesson 5: 2</a:t>
            </a:r>
            <a:r>
              <a:rPr lang="en-US" baseline="30000" dirty="0"/>
              <a:t>nd</a:t>
            </a:r>
            <a:r>
              <a:rPr lang="en-US" dirty="0"/>
              <a:t> Level Indexing/Copy a Document &gt; 2</a:t>
            </a:r>
            <a:r>
              <a:rPr lang="en-US" baseline="30000" dirty="0"/>
              <a:t>nd</a:t>
            </a:r>
            <a:r>
              <a:rPr lang="en-US" dirty="0"/>
              <a:t> Level Indexing </a:t>
            </a:r>
          </a:p>
          <a:p>
            <a:r>
              <a:rPr lang="en-US" dirty="0" smtClean="0"/>
              <a:t> </a:t>
            </a:r>
            <a:endParaRPr lang="en-US" dirty="0"/>
          </a:p>
          <a:p>
            <a:r>
              <a:rPr lang="en-US" dirty="0" smtClean="0"/>
              <a:t> </a:t>
            </a:r>
            <a:endParaRPr lang="en-US" dirty="0"/>
          </a:p>
          <a:p>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t>62</a:t>
            </a:fld>
            <a:endParaRPr lang="en-US"/>
          </a:p>
        </p:txBody>
      </p:sp>
      <p:pic>
        <p:nvPicPr>
          <p:cNvPr id="2" name="Snagit_PPT24A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463" y="1260987"/>
            <a:ext cx="4986456" cy="4367981"/>
          </a:xfrm>
          <a:prstGeom prst="rect">
            <a:avLst/>
          </a:prstGeom>
        </p:spPr>
      </p:pic>
      <p:pic>
        <p:nvPicPr>
          <p:cNvPr id="6" name="Snagit_PPT3B6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3581400"/>
            <a:ext cx="3886200" cy="1366381"/>
          </a:xfrm>
          <a:prstGeom prst="rect">
            <a:avLst/>
          </a:prstGeom>
        </p:spPr>
      </p:pic>
      <p:sp>
        <p:nvSpPr>
          <p:cNvPr id="7" name="TextBox 6"/>
          <p:cNvSpPr txBox="1"/>
          <p:nvPr/>
        </p:nvSpPr>
        <p:spPr>
          <a:xfrm>
            <a:off x="5257800" y="1371600"/>
            <a:ext cx="3505200" cy="1200329"/>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Click the </a:t>
            </a:r>
            <a:r>
              <a:rPr lang="en-US" b="1" dirty="0" smtClean="0">
                <a:latin typeface="Arial" panose="020B0604020202020204" pitchFamily="34" charset="0"/>
                <a:cs typeface="Arial" panose="020B0604020202020204" pitchFamily="34" charset="0"/>
              </a:rPr>
              <a:t>Submit</a:t>
            </a:r>
            <a:r>
              <a:rPr lang="en-US" dirty="0" smtClean="0">
                <a:latin typeface="Arial" panose="020B0604020202020204" pitchFamily="34" charset="0"/>
                <a:cs typeface="Arial" panose="020B0604020202020204" pitchFamily="34" charset="0"/>
              </a:rPr>
              <a:t> button.  The Message from webpage dialog box will display.  Click the </a:t>
            </a:r>
            <a:r>
              <a:rPr lang="en-US" b="1" dirty="0" smtClean="0">
                <a:latin typeface="Arial" panose="020B0604020202020204" pitchFamily="34" charset="0"/>
                <a:cs typeface="Arial" panose="020B0604020202020204" pitchFamily="34" charset="0"/>
              </a:rPr>
              <a:t>OK</a:t>
            </a:r>
            <a:r>
              <a:rPr lang="en-US" dirty="0" smtClean="0">
                <a:latin typeface="Arial" panose="020B0604020202020204" pitchFamily="34" charset="0"/>
                <a:cs typeface="Arial" panose="020B0604020202020204" pitchFamily="34" charset="0"/>
              </a:rPr>
              <a:t> button.</a:t>
            </a:r>
            <a:endParaRPr lang="en-US" dirty="0">
              <a:latin typeface="Arial" panose="020B0604020202020204" pitchFamily="34" charset="0"/>
              <a:cs typeface="Arial" panose="020B0604020202020204" pitchFamily="34" charset="0"/>
            </a:endParaRPr>
          </a:p>
        </p:txBody>
      </p:sp>
      <p:sp>
        <p:nvSpPr>
          <p:cNvPr id="8" name="TextBox 7"/>
          <p:cNvSpPr txBox="1"/>
          <p:nvPr/>
        </p:nvSpPr>
        <p:spPr>
          <a:xfrm>
            <a:off x="304800" y="5867400"/>
            <a:ext cx="8610600" cy="3810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70429275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73152"/>
            <a:ext cx="7391400" cy="566928"/>
          </a:xfrm>
        </p:spPr>
        <p:txBody>
          <a:bodyPr>
            <a:normAutofit/>
          </a:bodyPr>
          <a:lstStyle/>
          <a:p>
            <a:r>
              <a:rPr lang="en-US" dirty="0" smtClean="0"/>
              <a:t>Medical Eligibility: Imaging for DCF Support Staff</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Lesson 5: 2</a:t>
            </a:r>
            <a:r>
              <a:rPr lang="en-US" baseline="30000" dirty="0"/>
              <a:t>nd</a:t>
            </a:r>
            <a:r>
              <a:rPr lang="en-US" dirty="0"/>
              <a:t> Level Indexing/Copy a Document &gt; </a:t>
            </a:r>
            <a:r>
              <a:rPr lang="en-US" dirty="0" smtClean="0"/>
              <a:t>Retrieve  </a:t>
            </a:r>
            <a:endParaRPr lang="en-US" dirty="0"/>
          </a:p>
          <a:p>
            <a:r>
              <a:rPr lang="en-US" dirty="0" smtClean="0"/>
              <a:t> </a:t>
            </a:r>
            <a:endParaRPr lang="en-US" dirty="0"/>
          </a:p>
          <a:p>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t>63</a:t>
            </a:fld>
            <a:endParaRPr lang="en-US"/>
          </a:p>
        </p:txBody>
      </p:sp>
      <p:pic>
        <p:nvPicPr>
          <p:cNvPr id="2" name="Snagit_PPT618B"/>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8189" y="2286000"/>
            <a:ext cx="6447619" cy="1304762"/>
          </a:xfrm>
          <a:prstGeom prst="rect">
            <a:avLst/>
          </a:prstGeom>
        </p:spPr>
      </p:pic>
      <p:sp>
        <p:nvSpPr>
          <p:cNvPr id="6" name="TextBox 5"/>
          <p:cNvSpPr txBox="1"/>
          <p:nvPr/>
        </p:nvSpPr>
        <p:spPr>
          <a:xfrm>
            <a:off x="838200" y="4347865"/>
            <a:ext cx="7848600" cy="923330"/>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Click on </a:t>
            </a:r>
            <a:r>
              <a:rPr lang="en-US" b="1" dirty="0" smtClean="0">
                <a:latin typeface="Arial" panose="020B0604020202020204" pitchFamily="34" charset="0"/>
                <a:cs typeface="Arial" panose="020B0604020202020204" pitchFamily="34" charset="0"/>
              </a:rPr>
              <a:t>Documents</a:t>
            </a:r>
            <a:r>
              <a:rPr lang="en-US" dirty="0" smtClean="0">
                <a:latin typeface="Arial" panose="020B0604020202020204" pitchFamily="34" charset="0"/>
                <a:cs typeface="Arial" panose="020B0604020202020204" pitchFamily="34" charset="0"/>
              </a:rPr>
              <a:t> to retrieve all documents stored in </a:t>
            </a:r>
            <a:r>
              <a:rPr lang="en-US" dirty="0" err="1" smtClean="0">
                <a:latin typeface="Arial" panose="020B0604020202020204" pitchFamily="34" charset="0"/>
                <a:cs typeface="Arial" panose="020B0604020202020204" pitchFamily="34" charset="0"/>
              </a:rPr>
              <a:t>ImageNow</a:t>
            </a:r>
            <a:r>
              <a:rPr lang="en-US" dirty="0" smtClean="0">
                <a:latin typeface="Arial" panose="020B0604020202020204" pitchFamily="34" charset="0"/>
                <a:cs typeface="Arial" panose="020B0604020202020204" pitchFamily="34" charset="0"/>
              </a:rPr>
              <a:t>.  Document View allows the user to search for documents that are within a specific, pre-determined criteria and/or security group.</a:t>
            </a:r>
            <a:endParaRPr lang="en-US" dirty="0">
              <a:latin typeface="Arial" panose="020B0604020202020204" pitchFamily="34" charset="0"/>
              <a:cs typeface="Arial" panose="020B0604020202020204" pitchFamily="34" charset="0"/>
            </a:endParaRPr>
          </a:p>
        </p:txBody>
      </p:sp>
      <p:sp>
        <p:nvSpPr>
          <p:cNvPr id="8" name="TextBox 7"/>
          <p:cNvSpPr txBox="1"/>
          <p:nvPr/>
        </p:nvSpPr>
        <p:spPr>
          <a:xfrm>
            <a:off x="152400" y="1143000"/>
            <a:ext cx="8915400" cy="646331"/>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Once an image has been indexed, it can be re-indexed to another case (e.g. Non-Medical case).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04297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73152"/>
            <a:ext cx="7391400" cy="566928"/>
          </a:xfrm>
        </p:spPr>
        <p:txBody>
          <a:bodyPr>
            <a:normAutofit/>
          </a:bodyPr>
          <a:lstStyle/>
          <a:p>
            <a:r>
              <a:rPr lang="en-US" dirty="0" smtClean="0"/>
              <a:t>Medical Eligibility: Imaging for DCF Support Staff</a:t>
            </a:r>
            <a:endParaRPr lang="en-US" dirty="0"/>
          </a:p>
        </p:txBody>
      </p:sp>
      <p:sp>
        <p:nvSpPr>
          <p:cNvPr id="5" name="Content Placeholder 19"/>
          <p:cNvSpPr txBox="1">
            <a:spLocks/>
          </p:cNvSpPr>
          <p:nvPr/>
        </p:nvSpPr>
        <p:spPr>
          <a:xfrm>
            <a:off x="1447800" y="609600"/>
            <a:ext cx="76200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t>Lesson 5: 2</a:t>
            </a:r>
            <a:r>
              <a:rPr lang="en-US" sz="1800" baseline="30000" dirty="0"/>
              <a:t>nd</a:t>
            </a:r>
            <a:r>
              <a:rPr lang="en-US" sz="1800" dirty="0"/>
              <a:t> Level Indexing/Copy a Document &gt; </a:t>
            </a:r>
            <a:r>
              <a:rPr lang="en-US" sz="1800" dirty="0" smtClean="0"/>
              <a:t>Document View Filter  </a:t>
            </a:r>
            <a:endParaRPr lang="en-US" sz="1800" dirty="0"/>
          </a:p>
          <a:p>
            <a:r>
              <a:rPr lang="en-US" dirty="0" smtClean="0"/>
              <a:t> </a:t>
            </a:r>
            <a:endParaRPr lang="en-US" dirty="0"/>
          </a:p>
          <a:p>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t>64</a:t>
            </a:fld>
            <a:endParaRPr lang="en-US"/>
          </a:p>
        </p:txBody>
      </p:sp>
      <p:sp>
        <p:nvSpPr>
          <p:cNvPr id="2" name="TextBox 1"/>
          <p:cNvSpPr txBox="1"/>
          <p:nvPr/>
        </p:nvSpPr>
        <p:spPr>
          <a:xfrm>
            <a:off x="228600" y="1676400"/>
            <a:ext cx="8763000" cy="4801314"/>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KEES All Case </a:t>
            </a:r>
            <a:r>
              <a:rPr lang="en-US" sz="1600" dirty="0" smtClean="0">
                <a:latin typeface="Arial" panose="020B0604020202020204" pitchFamily="34" charset="0"/>
                <a:cs typeface="Arial" panose="020B0604020202020204" pitchFamily="34" charset="0"/>
              </a:rPr>
              <a:t>Document- KEES Case related documents</a:t>
            </a: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KEES Deleted Documents- Deleted documents performed by the KEES Indexing </a:t>
            </a:r>
            <a:r>
              <a:rPr lang="en-US" sz="1600" dirty="0" err="1" smtClean="0">
                <a:latin typeface="Arial" panose="020B0604020202020204" pitchFamily="34" charset="0"/>
                <a:cs typeface="Arial" panose="020B0604020202020204" pitchFamily="34" charset="0"/>
              </a:rPr>
              <a:t>eForm</a:t>
            </a:r>
            <a:endParaRPr lang="en-US"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KEES Fax Documents- Faxed documents</a:t>
            </a: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KEES LIEAP All Documents- KEES Case LIEAP related documents</a:t>
            </a: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KEES QA All Documents- KEES QA related documents</a:t>
            </a: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KEES Registration Documents- KEES Case Registration related application documents</a:t>
            </a: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KEES DCF Non-Medical- DCF Non-Medical related documents</a:t>
            </a: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KEES TOP All Documents- KEES TOP related documents</a:t>
            </a: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KEES Task View- KEES Tasks related documents for processing</a:t>
            </a: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KEES Unknown Case Drawer- KEES documents that were not identified to a KEES Case at the point of capture</a:t>
            </a: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KEES PPS All Documents- KEES PPS documents</a:t>
            </a: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KEES DCF Re-Index Documents- DCF documents that require Re-indexing to the appropriate case</a:t>
            </a: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KEES KDHE Re-Index Documents- KDHE documents that require Re-indexing to the appropriate case</a:t>
            </a: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KEES SSP Documents- SSP submitted documents that require indexing to the appropriate document type and/or </a:t>
            </a:r>
            <a:r>
              <a:rPr lang="en-US" sz="1600" smtClean="0">
                <a:latin typeface="Arial" panose="020B0604020202020204" pitchFamily="34" charset="0"/>
                <a:cs typeface="Arial" panose="020B0604020202020204" pitchFamily="34" charset="0"/>
              </a:rPr>
              <a:t>KEES Case</a:t>
            </a:r>
            <a:endParaRPr lang="en-US"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6" name="TextBox 5"/>
          <p:cNvSpPr txBox="1"/>
          <p:nvPr/>
        </p:nvSpPr>
        <p:spPr>
          <a:xfrm>
            <a:off x="228600" y="1252384"/>
            <a:ext cx="4800600" cy="381000"/>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Document View Filters:</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033756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73152"/>
            <a:ext cx="7391400" cy="566928"/>
          </a:xfrm>
        </p:spPr>
        <p:txBody>
          <a:bodyPr>
            <a:normAutofit/>
          </a:bodyPr>
          <a:lstStyle/>
          <a:p>
            <a:r>
              <a:rPr lang="en-US" dirty="0" smtClean="0"/>
              <a:t>Medical Eligibility: Imaging for DCF Support Staff</a:t>
            </a:r>
            <a:endParaRPr lang="en-US" dirty="0"/>
          </a:p>
        </p:txBody>
      </p:sp>
      <p:sp>
        <p:nvSpPr>
          <p:cNvPr id="5" name="Content Placeholder 19"/>
          <p:cNvSpPr txBox="1">
            <a:spLocks/>
          </p:cNvSpPr>
          <p:nvPr/>
        </p:nvSpPr>
        <p:spPr>
          <a:xfrm>
            <a:off x="1600200" y="609600"/>
            <a:ext cx="7467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t>Lesson 5: 2</a:t>
            </a:r>
            <a:r>
              <a:rPr lang="en-US" sz="1800" baseline="30000" dirty="0"/>
              <a:t>nd</a:t>
            </a:r>
            <a:r>
              <a:rPr lang="en-US" sz="1800" dirty="0"/>
              <a:t> Level Indexing/Copy a Document </a:t>
            </a:r>
            <a:r>
              <a:rPr lang="en-US" sz="1800" dirty="0" smtClean="0"/>
              <a:t>&gt; Locate Document  </a:t>
            </a:r>
            <a:endParaRPr lang="en-US" sz="1800" dirty="0"/>
          </a:p>
          <a:p>
            <a:r>
              <a:rPr lang="en-US" dirty="0" smtClean="0"/>
              <a:t> </a:t>
            </a:r>
            <a:endParaRPr lang="en-US" dirty="0"/>
          </a:p>
          <a:p>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t>65</a:t>
            </a:fld>
            <a:endParaRPr lang="en-US"/>
          </a:p>
        </p:txBody>
      </p:sp>
      <p:pic>
        <p:nvPicPr>
          <p:cNvPr id="2" name="Snagit_PPT40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142" y="1295400"/>
            <a:ext cx="6485715" cy="3323810"/>
          </a:xfrm>
          <a:prstGeom prst="rect">
            <a:avLst/>
          </a:prstGeom>
        </p:spPr>
      </p:pic>
      <p:sp>
        <p:nvSpPr>
          <p:cNvPr id="6" name="TextBox 5"/>
          <p:cNvSpPr txBox="1"/>
          <p:nvPr/>
        </p:nvSpPr>
        <p:spPr>
          <a:xfrm>
            <a:off x="518160" y="4810035"/>
            <a:ext cx="8153400" cy="1200329"/>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Using </a:t>
            </a:r>
            <a:r>
              <a:rPr lang="en-US" dirty="0" err="1" smtClean="0">
                <a:latin typeface="Arial" panose="020B0604020202020204" pitchFamily="34" charset="0"/>
                <a:cs typeface="Arial" panose="020B0604020202020204" pitchFamily="34" charset="0"/>
              </a:rPr>
              <a:t>ImageNow</a:t>
            </a:r>
            <a:r>
              <a:rPr lang="en-US" dirty="0" smtClean="0">
                <a:latin typeface="Arial" panose="020B0604020202020204" pitchFamily="34" charset="0"/>
                <a:cs typeface="Arial" panose="020B0604020202020204" pitchFamily="34" charset="0"/>
              </a:rPr>
              <a:t> Document Search, </a:t>
            </a:r>
            <a:r>
              <a:rPr lang="en-US" b="1" dirty="0" smtClean="0">
                <a:latin typeface="Arial" panose="020B0604020202020204" pitchFamily="34" charset="0"/>
                <a:cs typeface="Arial" panose="020B0604020202020204" pitchFamily="34" charset="0"/>
              </a:rPr>
              <a:t>KEES All Case Document  </a:t>
            </a:r>
            <a:r>
              <a:rPr lang="en-US" dirty="0" smtClean="0">
                <a:latin typeface="Arial" panose="020B0604020202020204" pitchFamily="34" charset="0"/>
                <a:cs typeface="Arial" panose="020B0604020202020204" pitchFamily="34" charset="0"/>
              </a:rPr>
              <a:t>document view, locate documents imaged to the KEES case.  Enter the KEES case number and click </a:t>
            </a:r>
            <a:r>
              <a:rPr lang="en-US" b="1" dirty="0" smtClean="0">
                <a:latin typeface="Arial" panose="020B0604020202020204" pitchFamily="34" charset="0"/>
                <a:cs typeface="Arial" panose="020B0604020202020204" pitchFamily="34" charset="0"/>
              </a:rPr>
              <a:t>Go</a:t>
            </a:r>
            <a:r>
              <a:rPr lang="en-US" dirty="0" smtClean="0">
                <a:latin typeface="Arial" panose="020B0604020202020204" pitchFamily="34" charset="0"/>
                <a:cs typeface="Arial" panose="020B0604020202020204" pitchFamily="34" charset="0"/>
              </a:rPr>
              <a:t>.  From </a:t>
            </a:r>
            <a:r>
              <a:rPr lang="en-US" dirty="0" err="1" smtClean="0">
                <a:latin typeface="Arial" panose="020B0604020202020204" pitchFamily="34" charset="0"/>
                <a:cs typeface="Arial" panose="020B0604020202020204" pitchFamily="34" charset="0"/>
              </a:rPr>
              <a:t>ImageNow</a:t>
            </a:r>
            <a:r>
              <a:rPr lang="en-US" dirty="0" smtClean="0">
                <a:latin typeface="Arial" panose="020B0604020202020204" pitchFamily="34" charset="0"/>
                <a:cs typeface="Arial" panose="020B0604020202020204" pitchFamily="34" charset="0"/>
              </a:rPr>
              <a:t> Explorer, open income </a:t>
            </a:r>
            <a:r>
              <a:rPr lang="en-US" b="1" dirty="0" smtClean="0">
                <a:latin typeface="Arial" panose="020B0604020202020204" pitchFamily="34" charset="0"/>
                <a:cs typeface="Arial" panose="020B0604020202020204" pitchFamily="34" charset="0"/>
              </a:rPr>
              <a:t>Document</a:t>
            </a:r>
            <a:r>
              <a:rPr lang="en-US" dirty="0" smtClean="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T</a:t>
            </a:r>
            <a:r>
              <a:rPr lang="en-US" b="1" dirty="0" smtClean="0">
                <a:latin typeface="Arial" panose="020B0604020202020204" pitchFamily="34" charset="0"/>
                <a:cs typeface="Arial" panose="020B0604020202020204" pitchFamily="34" charset="0"/>
              </a:rPr>
              <a:t>ype</a:t>
            </a:r>
            <a:r>
              <a:rPr lang="en-US" dirty="0" smtClean="0">
                <a:latin typeface="Arial" panose="020B0604020202020204" pitchFamily="34" charset="0"/>
                <a:cs typeface="Arial" panose="020B0604020202020204" pitchFamily="34" charset="0"/>
              </a:rPr>
              <a:t> by double clicking on the document.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764358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73152"/>
            <a:ext cx="7391400" cy="566928"/>
          </a:xfrm>
        </p:spPr>
        <p:txBody>
          <a:bodyPr>
            <a:normAutofit/>
          </a:bodyPr>
          <a:lstStyle/>
          <a:p>
            <a:r>
              <a:rPr lang="en-US" dirty="0" smtClean="0"/>
              <a:t>Medical Eligibility: Imaging for DCF Support Staff</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Lesson 5: 2</a:t>
            </a:r>
            <a:r>
              <a:rPr lang="en-US" baseline="30000" dirty="0"/>
              <a:t>nd</a:t>
            </a:r>
            <a:r>
              <a:rPr lang="en-US" dirty="0"/>
              <a:t> Level Indexing/Copy a Document &gt; </a:t>
            </a:r>
            <a:r>
              <a:rPr lang="en-US" dirty="0" smtClean="0"/>
              <a:t>Copy </a:t>
            </a:r>
            <a:endParaRPr lang="en-US" dirty="0"/>
          </a:p>
          <a:p>
            <a:r>
              <a:rPr lang="en-US" dirty="0" smtClean="0"/>
              <a:t> </a:t>
            </a:r>
            <a:endParaRPr lang="en-US" dirty="0"/>
          </a:p>
          <a:p>
            <a:r>
              <a:rPr lang="en-US" dirty="0" smtClean="0"/>
              <a:t> </a:t>
            </a:r>
            <a:endParaRPr lang="en-US" dirty="0"/>
          </a:p>
          <a:p>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t>66</a:t>
            </a:fld>
            <a:endParaRPr lang="en-US"/>
          </a:p>
        </p:txBody>
      </p:sp>
      <p:sp>
        <p:nvSpPr>
          <p:cNvPr id="2" name="TextBox 1"/>
          <p:cNvSpPr txBox="1"/>
          <p:nvPr/>
        </p:nvSpPr>
        <p:spPr>
          <a:xfrm>
            <a:off x="152400" y="1143000"/>
            <a:ext cx="2971800" cy="4832092"/>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If the document needs associated to a Non-Medical case, </a:t>
            </a:r>
            <a:r>
              <a:rPr lang="en-US" sz="1400" b="1" dirty="0" smtClean="0">
                <a:latin typeface="Arial" panose="020B0604020202020204" pitchFamily="34" charset="0"/>
                <a:cs typeface="Arial" panose="020B0604020202020204" pitchFamily="34" charset="0"/>
              </a:rPr>
              <a:t>Copy</a:t>
            </a:r>
            <a:r>
              <a:rPr lang="en-US" sz="1400" dirty="0" smtClean="0">
                <a:latin typeface="Arial" panose="020B0604020202020204" pitchFamily="34" charset="0"/>
                <a:cs typeface="Arial" panose="020B0604020202020204" pitchFamily="34" charset="0"/>
              </a:rPr>
              <a:t> document to the Non-Medical drawer by using </a:t>
            </a:r>
            <a:r>
              <a:rPr lang="en-US" sz="1400" b="1" dirty="0" smtClean="0">
                <a:latin typeface="Arial" panose="020B0604020202020204" pitchFamily="34" charset="0"/>
                <a:cs typeface="Arial" panose="020B0604020202020204" pitchFamily="34" charset="0"/>
              </a:rPr>
              <a:t>File</a:t>
            </a:r>
            <a:r>
              <a:rPr lang="en-US" sz="1400" dirty="0" smtClean="0">
                <a:latin typeface="Arial" panose="020B0604020202020204" pitchFamily="34" charset="0"/>
                <a:cs typeface="Arial" panose="020B0604020202020204" pitchFamily="34" charset="0"/>
              </a:rPr>
              <a:t> on the </a:t>
            </a:r>
            <a:r>
              <a:rPr lang="en-US" sz="1400" dirty="0" err="1" smtClean="0">
                <a:latin typeface="Arial" panose="020B0604020202020204" pitchFamily="34" charset="0"/>
                <a:cs typeface="Arial" panose="020B0604020202020204" pitchFamily="34" charset="0"/>
              </a:rPr>
              <a:t>ImageNow</a:t>
            </a:r>
            <a:r>
              <a:rPr lang="en-US" sz="1400" dirty="0" smtClean="0">
                <a:latin typeface="Arial" panose="020B0604020202020204" pitchFamily="34" charset="0"/>
                <a:cs typeface="Arial" panose="020B0604020202020204" pitchFamily="34" charset="0"/>
              </a:rPr>
              <a:t> Viewer, then </a:t>
            </a:r>
            <a:r>
              <a:rPr lang="en-US" sz="1400" b="1" dirty="0" smtClean="0">
                <a:latin typeface="Arial" panose="020B0604020202020204" pitchFamily="34" charset="0"/>
                <a:cs typeface="Arial" panose="020B0604020202020204" pitchFamily="34" charset="0"/>
              </a:rPr>
              <a:t>Copy Document</a:t>
            </a:r>
            <a:r>
              <a:rPr lang="en-US" sz="1400" dirty="0" smtClean="0">
                <a:latin typeface="Arial" panose="020B0604020202020204" pitchFamily="34" charset="0"/>
                <a:cs typeface="Arial" panose="020B0604020202020204" pitchFamily="34" charset="0"/>
              </a:rPr>
              <a:t>.</a:t>
            </a:r>
          </a:p>
          <a:p>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Change Application Plan to KEES DCF Non-Medical.</a:t>
            </a: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If already selected, a worker MUST reselect the value. </a:t>
            </a: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Enter Received date.</a:t>
            </a: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Paste KAECSES case# .</a:t>
            </a: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Verify Case Name.</a:t>
            </a: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Verify appropriate Document Type.</a:t>
            </a: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Select OK.  </a:t>
            </a: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Close </a:t>
            </a:r>
            <a:r>
              <a:rPr lang="en-US" sz="1400" dirty="0" err="1" smtClean="0">
                <a:latin typeface="Arial" panose="020B0604020202020204" pitchFamily="34" charset="0"/>
                <a:cs typeface="Arial" panose="020B0604020202020204" pitchFamily="34" charset="0"/>
              </a:rPr>
              <a:t>ImageNow</a:t>
            </a:r>
            <a:r>
              <a:rPr lang="en-US" sz="1400" dirty="0" smtClean="0">
                <a:latin typeface="Arial" panose="020B0604020202020204" pitchFamily="34" charset="0"/>
                <a:cs typeface="Arial" panose="020B0604020202020204" pitchFamily="34" charset="0"/>
              </a:rPr>
              <a:t> Viewer to return to </a:t>
            </a:r>
            <a:r>
              <a:rPr lang="en-US" sz="1400" dirty="0" err="1" smtClean="0">
                <a:latin typeface="Arial" panose="020B0604020202020204" pitchFamily="34" charset="0"/>
                <a:cs typeface="Arial" panose="020B0604020202020204" pitchFamily="34" charset="0"/>
              </a:rPr>
              <a:t>ImageNow</a:t>
            </a:r>
            <a:r>
              <a:rPr lang="en-US" sz="1400" dirty="0" smtClean="0">
                <a:latin typeface="Arial" panose="020B0604020202020204" pitchFamily="34" charset="0"/>
                <a:cs typeface="Arial" panose="020B0604020202020204" pitchFamily="34" charset="0"/>
              </a:rPr>
              <a:t> Explorer.</a:t>
            </a: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Employment Verification form has been copied to the Non-Medical income drawer.</a:t>
            </a:r>
            <a:endParaRPr lang="en-US" sz="1400" dirty="0">
              <a:latin typeface="Arial" panose="020B0604020202020204" pitchFamily="34" charset="0"/>
              <a:cs typeface="Arial" panose="020B0604020202020204" pitchFamily="34" charset="0"/>
            </a:endParaRPr>
          </a:p>
        </p:txBody>
      </p:sp>
      <p:pic>
        <p:nvPicPr>
          <p:cNvPr id="7" name="Snagit_PPTDFD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1510268"/>
            <a:ext cx="3590476" cy="3666667"/>
          </a:xfrm>
          <a:prstGeom prst="rect">
            <a:avLst/>
          </a:prstGeom>
        </p:spPr>
      </p:pic>
    </p:spTree>
    <p:extLst>
      <p:ext uri="{BB962C8B-B14F-4D97-AF65-F5344CB8AC3E}">
        <p14:creationId xmlns:p14="http://schemas.microsoft.com/office/powerpoint/2010/main" val="150870066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73152"/>
            <a:ext cx="7391400" cy="566928"/>
          </a:xfrm>
        </p:spPr>
        <p:txBody>
          <a:bodyPr>
            <a:normAutofit/>
          </a:bodyPr>
          <a:lstStyle/>
          <a:p>
            <a:r>
              <a:rPr lang="en-US" dirty="0" smtClean="0"/>
              <a:t>Medical Eligibility: Imaging for DCF Support Staff</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t>Lesson 5: 2</a:t>
            </a:r>
            <a:r>
              <a:rPr lang="en-US" sz="1800" baseline="30000" dirty="0"/>
              <a:t>nd</a:t>
            </a:r>
            <a:r>
              <a:rPr lang="en-US" sz="1800" dirty="0"/>
              <a:t> Level Indexing/Copy a Document &gt; </a:t>
            </a:r>
            <a:r>
              <a:rPr lang="en-US" sz="1800" dirty="0" smtClean="0"/>
              <a:t>Locate and View </a:t>
            </a:r>
            <a:endParaRPr lang="en-US" sz="1800" dirty="0"/>
          </a:p>
          <a:p>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t>67</a:t>
            </a:fld>
            <a:endParaRPr lang="en-US"/>
          </a:p>
        </p:txBody>
      </p:sp>
      <p:pic>
        <p:nvPicPr>
          <p:cNvPr id="2" name="Snagit_PPT4C1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048" y="2381381"/>
            <a:ext cx="7161905" cy="2095238"/>
          </a:xfrm>
          <a:prstGeom prst="rect">
            <a:avLst/>
          </a:prstGeom>
        </p:spPr>
      </p:pic>
    </p:spTree>
    <p:extLst>
      <p:ext uri="{BB962C8B-B14F-4D97-AF65-F5344CB8AC3E}">
        <p14:creationId xmlns:p14="http://schemas.microsoft.com/office/powerpoint/2010/main" val="237721281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Medical Eligibility: Imaging for DCF Support Staff</a:t>
            </a:r>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Summary</a:t>
            </a:r>
            <a:endParaRPr lang="en-US" sz="1600" dirty="0"/>
          </a:p>
        </p:txBody>
      </p:sp>
      <p:sp>
        <p:nvSpPr>
          <p:cNvPr id="3" name="Content Placeholder 2"/>
          <p:cNvSpPr>
            <a:spLocks noGrp="1"/>
          </p:cNvSpPr>
          <p:nvPr>
            <p:ph idx="1"/>
          </p:nvPr>
        </p:nvSpPr>
        <p:spPr>
          <a:xfrm>
            <a:off x="914400" y="2133600"/>
            <a:ext cx="4724400" cy="2819400"/>
          </a:xfrm>
        </p:spPr>
        <p:txBody>
          <a:bodyPr>
            <a:normAutofit/>
          </a:bodyPr>
          <a:lstStyle/>
          <a:p>
            <a:r>
              <a:rPr lang="en-US" sz="1800" dirty="0" smtClean="0"/>
              <a:t>We have just learned how to index to the 2</a:t>
            </a:r>
            <a:r>
              <a:rPr lang="en-US" sz="1800" baseline="30000" dirty="0" smtClean="0"/>
              <a:t>nd</a:t>
            </a:r>
            <a:r>
              <a:rPr lang="en-US" sz="1800" dirty="0" smtClean="0"/>
              <a:t> level for personal identification information on medical cases.</a:t>
            </a:r>
          </a:p>
          <a:p>
            <a:r>
              <a:rPr lang="en-US" sz="1800" dirty="0" smtClean="0"/>
              <a:t>We have also looked at how to locate, retrieve and copy a document.</a:t>
            </a:r>
            <a:endParaRPr lang="en-US" sz="1800" dirty="0"/>
          </a:p>
        </p:txBody>
      </p:sp>
      <p:sp>
        <p:nvSpPr>
          <p:cNvPr id="4" name="Slide Number Placeholder 3"/>
          <p:cNvSpPr>
            <a:spLocks noGrp="1"/>
          </p:cNvSpPr>
          <p:nvPr>
            <p:ph type="sldNum" sz="quarter" idx="12"/>
          </p:nvPr>
        </p:nvSpPr>
        <p:spPr/>
        <p:txBody>
          <a:bodyPr/>
          <a:lstStyle/>
          <a:p>
            <a:fld id="{908B7E1D-52E2-4F04-9DFE-B1650792F521}" type="slidenum">
              <a:rPr lang="en-US" smtClean="0"/>
              <a:t>68</a:t>
            </a:fld>
            <a:endParaRPr lang="en-US"/>
          </a:p>
        </p:txBody>
      </p:sp>
    </p:spTree>
    <p:extLst>
      <p:ext uri="{BB962C8B-B14F-4D97-AF65-F5344CB8AC3E}">
        <p14:creationId xmlns:p14="http://schemas.microsoft.com/office/powerpoint/2010/main" val="69107477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a:t>Medical Eligibility: Imaging for DCF Support Staff</a:t>
            </a:r>
          </a:p>
        </p:txBody>
      </p:sp>
      <p:sp>
        <p:nvSpPr>
          <p:cNvPr id="10"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t>Wrap up</a:t>
            </a:r>
            <a:endParaRPr lang="en-US" dirty="0"/>
          </a:p>
        </p:txBody>
      </p:sp>
      <p:sp>
        <p:nvSpPr>
          <p:cNvPr id="9" name="Content Placeholder 8"/>
          <p:cNvSpPr>
            <a:spLocks noGrp="1"/>
          </p:cNvSpPr>
          <p:nvPr>
            <p:ph idx="1"/>
          </p:nvPr>
        </p:nvSpPr>
        <p:spPr>
          <a:xfrm>
            <a:off x="152400" y="1600200"/>
            <a:ext cx="7086600" cy="4525963"/>
          </a:xfrm>
        </p:spPr>
        <p:txBody>
          <a:bodyPr>
            <a:normAutofit/>
          </a:bodyPr>
          <a:lstStyle/>
          <a:p>
            <a:pPr marL="0" indent="0">
              <a:buNone/>
            </a:pPr>
            <a:r>
              <a:rPr lang="en-US" sz="1800" dirty="0" smtClean="0"/>
              <a:t>In this course you learned:</a:t>
            </a:r>
          </a:p>
          <a:p>
            <a:pPr marL="0" indent="0">
              <a:buNone/>
            </a:pPr>
            <a:endParaRPr lang="en-US" sz="1800" dirty="0" smtClean="0"/>
          </a:p>
          <a:p>
            <a:pPr lvl="1">
              <a:buFont typeface="Arial" panose="020B0604020202020204" pitchFamily="34" charset="0"/>
              <a:buChar char="•"/>
            </a:pPr>
            <a:r>
              <a:rPr lang="en-US" sz="1800" dirty="0" smtClean="0"/>
              <a:t>KEES Business Processes related to Imaging</a:t>
            </a:r>
          </a:p>
          <a:p>
            <a:pPr lvl="1">
              <a:buFont typeface="Arial" panose="020B0604020202020204" pitchFamily="34" charset="0"/>
              <a:buChar char="•"/>
            </a:pPr>
            <a:r>
              <a:rPr lang="en-US" sz="1800" dirty="0" err="1" smtClean="0"/>
              <a:t>ImageNow</a:t>
            </a:r>
            <a:r>
              <a:rPr lang="en-US" sz="1800" dirty="0" smtClean="0"/>
              <a:t> basics</a:t>
            </a:r>
          </a:p>
          <a:p>
            <a:pPr lvl="1">
              <a:buFont typeface="Arial" panose="020B0604020202020204" pitchFamily="34" charset="0"/>
              <a:buChar char="•"/>
            </a:pPr>
            <a:r>
              <a:rPr lang="en-US" sz="1800" dirty="0" smtClean="0"/>
              <a:t>Imaging related to applications received at the DCF office needing to be routed to the Clearinghouse &amp; for DCF application received through the Non-Lobby Process</a:t>
            </a:r>
          </a:p>
          <a:p>
            <a:pPr lvl="1">
              <a:buFont typeface="Arial" panose="020B0604020202020204" pitchFamily="34" charset="0"/>
              <a:buChar char="•"/>
            </a:pPr>
            <a:r>
              <a:rPr lang="en-US" sz="1800" dirty="0" smtClean="0"/>
              <a:t>IN-Printing for CAPP Applications</a:t>
            </a:r>
          </a:p>
          <a:p>
            <a:pPr lvl="1">
              <a:buFont typeface="Arial" panose="020B0604020202020204" pitchFamily="34" charset="0"/>
              <a:buChar char="•"/>
            </a:pPr>
            <a:r>
              <a:rPr lang="en-US" sz="1800" dirty="0" smtClean="0"/>
              <a:t>Indexing for PII and how to locate, retrieve and copy a document</a:t>
            </a:r>
          </a:p>
          <a:p>
            <a:pPr marL="57150" indent="0">
              <a:buNone/>
            </a:pPr>
            <a:endParaRPr lang="en-US" sz="2200" dirty="0"/>
          </a:p>
          <a:p>
            <a:pPr marL="57150" indent="0">
              <a:buNone/>
            </a:pPr>
            <a:r>
              <a:rPr lang="en-US" sz="2200" dirty="0" smtClean="0"/>
              <a:t>QUESTIONS?</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908B7E1D-52E2-4F04-9DFE-B1650792F521}" type="slidenum">
              <a:rPr lang="en-US" smtClean="0"/>
              <a:pPr/>
              <a:t>69</a:t>
            </a:fld>
            <a:endParaRPr lang="en-US" dirty="0"/>
          </a:p>
        </p:txBody>
      </p:sp>
    </p:spTree>
    <p:extLst>
      <p:ext uri="{BB962C8B-B14F-4D97-AF65-F5344CB8AC3E}">
        <p14:creationId xmlns:p14="http://schemas.microsoft.com/office/powerpoint/2010/main" val="9650026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Eligibility:  Imaging for Support Staff</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t>7</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8" y="1066800"/>
            <a:ext cx="8704263"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600200" y="609600"/>
            <a:ext cx="6400800" cy="400110"/>
          </a:xfrm>
          <a:prstGeom prst="rect">
            <a:avLst/>
          </a:prstGeom>
          <a:noFill/>
        </p:spPr>
        <p:txBody>
          <a:bodyPr wrap="square" rtlCol="0">
            <a:spAutoFit/>
          </a:bodyPr>
          <a:lstStyle/>
          <a:p>
            <a:r>
              <a:rPr lang="en-US" sz="2000" dirty="0" smtClean="0">
                <a:solidFill>
                  <a:schemeClr val="accent6">
                    <a:lumMod val="90000"/>
                    <a:lumOff val="10000"/>
                  </a:schemeClr>
                </a:solidFill>
                <a:latin typeface="Arial" panose="020B0604020202020204" pitchFamily="34" charset="0"/>
                <a:cs typeface="Arial" panose="020B0604020202020204" pitchFamily="34" charset="0"/>
              </a:rPr>
              <a:t>Lesson 1:  KEES Business Process</a:t>
            </a:r>
            <a:endParaRPr lang="en-US" sz="2000" dirty="0">
              <a:solidFill>
                <a:schemeClr val="accent6">
                  <a:lumMod val="90000"/>
                  <a:lumOff val="10000"/>
                </a:schemeClr>
              </a:solidFill>
              <a:latin typeface="Arial" panose="020B0604020202020204" pitchFamily="34" charset="0"/>
              <a:cs typeface="Arial" panose="020B0604020202020204" pitchFamily="34" charset="0"/>
            </a:endParaRPr>
          </a:p>
        </p:txBody>
      </p:sp>
      <p:sp>
        <p:nvSpPr>
          <p:cNvPr id="7" name="TextBox 6"/>
          <p:cNvSpPr txBox="1"/>
          <p:nvPr/>
        </p:nvSpPr>
        <p:spPr>
          <a:xfrm>
            <a:off x="228600" y="2362200"/>
            <a:ext cx="8763000" cy="3539430"/>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Open mail, date stamp the front of each page, and then sort by the line of business (e.g. EES, VR, PPS, APS, CSS, Legal, Operations, LIEAP, and Administration).</a:t>
            </a: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EES Documents:</a:t>
            </a:r>
          </a:p>
          <a:p>
            <a:pPr marL="742950" lvl="1"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Apply screening criteria:</a:t>
            </a:r>
          </a:p>
          <a:p>
            <a:pPr marL="1200150" lvl="2"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Acceptable signature</a:t>
            </a:r>
          </a:p>
          <a:p>
            <a:pPr marL="1200150" lvl="2"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“Big 4” criteria for Medical</a:t>
            </a:r>
          </a:p>
          <a:p>
            <a:pPr marL="1200150" lvl="2"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Expedited Food Assistance</a:t>
            </a:r>
          </a:p>
          <a:p>
            <a:pPr marL="742950" lvl="1"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Sort </a:t>
            </a:r>
            <a:r>
              <a:rPr lang="en-US" sz="1600" dirty="0">
                <a:latin typeface="Arial" panose="020B0604020202020204" pitchFamily="34" charset="0"/>
                <a:cs typeface="Arial" panose="020B0604020202020204" pitchFamily="34" charset="0"/>
              </a:rPr>
              <a:t>documents into baskets accordingly </a:t>
            </a:r>
            <a:r>
              <a:rPr lang="en-US" sz="1600" dirty="0" smtClean="0">
                <a:latin typeface="Arial" panose="020B0604020202020204" pitchFamily="34" charset="0"/>
                <a:cs typeface="Arial" panose="020B0604020202020204" pitchFamily="34" charset="0"/>
              </a:rPr>
              <a:t>(e.g.  </a:t>
            </a:r>
            <a:r>
              <a:rPr lang="en-US" sz="1600" dirty="0">
                <a:latin typeface="Arial" panose="020B0604020202020204" pitchFamily="34" charset="0"/>
                <a:cs typeface="Arial" panose="020B0604020202020204" pitchFamily="34" charset="0"/>
              </a:rPr>
              <a:t>DCF </a:t>
            </a:r>
            <a:r>
              <a:rPr lang="en-US" sz="1600" dirty="0" smtClean="0">
                <a:latin typeface="Arial" panose="020B0604020202020204" pitchFamily="34" charset="0"/>
                <a:cs typeface="Arial" panose="020B0604020202020204" pitchFamily="34" charset="0"/>
              </a:rPr>
              <a:t>Medical Application, DCF Non-Medical Application, CH </a:t>
            </a:r>
            <a:r>
              <a:rPr lang="en-US" sz="1600" dirty="0">
                <a:latin typeface="Arial" panose="020B0604020202020204" pitchFamily="34" charset="0"/>
                <a:cs typeface="Arial" panose="020B0604020202020204" pitchFamily="34" charset="0"/>
              </a:rPr>
              <a:t>Application, Expedited Food Assistance, Interim Reports, Non-Medical Reviews, </a:t>
            </a:r>
            <a:r>
              <a:rPr lang="en-US" sz="1600" dirty="0" smtClean="0">
                <a:latin typeface="Arial" panose="020B0604020202020204" pitchFamily="34" charset="0"/>
                <a:cs typeface="Arial" panose="020B0604020202020204" pitchFamily="34" charset="0"/>
              </a:rPr>
              <a:t>Reviews, Unsigned Mail, Returned </a:t>
            </a:r>
            <a:r>
              <a:rPr lang="en-US" sz="1600" dirty="0">
                <a:latin typeface="Arial" panose="020B0604020202020204" pitchFamily="34" charset="0"/>
                <a:cs typeface="Arial" panose="020B0604020202020204" pitchFamily="34" charset="0"/>
              </a:rPr>
              <a:t>Mail, and Loose Mail). </a:t>
            </a:r>
            <a:endParaRPr lang="en-US" sz="1600" dirty="0" smtClean="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Prepare documents for Registration and/or Imaging </a:t>
            </a:r>
          </a:p>
          <a:p>
            <a:pPr marL="1200150" lvl="2"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Remove Staples</a:t>
            </a:r>
          </a:p>
          <a:p>
            <a:pPr marL="1200150" lvl="2"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Fix Tears</a:t>
            </a:r>
          </a:p>
          <a:p>
            <a:pPr marL="1200150" lvl="2"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Make copies of original documents and send originals back to consumers</a:t>
            </a:r>
            <a:endParaRPr lang="en-US" sz="1600" dirty="0">
              <a:latin typeface="Arial" panose="020B0604020202020204" pitchFamily="34" charset="0"/>
              <a:cs typeface="Arial" panose="020B0604020202020204" pitchFamily="34" charset="0"/>
            </a:endParaRPr>
          </a:p>
        </p:txBody>
      </p:sp>
      <p:sp>
        <p:nvSpPr>
          <p:cNvPr id="8" name="Rectangle 7"/>
          <p:cNvSpPr/>
          <p:nvPr/>
        </p:nvSpPr>
        <p:spPr>
          <a:xfrm>
            <a:off x="228600" y="1145458"/>
            <a:ext cx="990600" cy="76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752600" y="1143000"/>
            <a:ext cx="990600" cy="76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53906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Eligibility:  Imaging for Support Staff</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t>8</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8" y="1066800"/>
            <a:ext cx="8704263"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600200" y="609600"/>
            <a:ext cx="6400800" cy="400110"/>
          </a:xfrm>
          <a:prstGeom prst="rect">
            <a:avLst/>
          </a:prstGeom>
          <a:noFill/>
        </p:spPr>
        <p:txBody>
          <a:bodyPr wrap="square" rtlCol="0">
            <a:spAutoFit/>
          </a:bodyPr>
          <a:lstStyle/>
          <a:p>
            <a:r>
              <a:rPr lang="en-US" sz="2000" dirty="0" smtClean="0">
                <a:solidFill>
                  <a:schemeClr val="accent6">
                    <a:lumMod val="90000"/>
                    <a:lumOff val="10000"/>
                  </a:schemeClr>
                </a:solidFill>
                <a:latin typeface="Arial" panose="020B0604020202020204" pitchFamily="34" charset="0"/>
                <a:cs typeface="Arial" panose="020B0604020202020204" pitchFamily="34" charset="0"/>
              </a:rPr>
              <a:t>Lesson 1:  KEES Business Process</a:t>
            </a:r>
            <a:endParaRPr lang="en-US" sz="2000" dirty="0">
              <a:solidFill>
                <a:schemeClr val="accent6">
                  <a:lumMod val="90000"/>
                  <a:lumOff val="10000"/>
                </a:schemeClr>
              </a:solidFill>
              <a:latin typeface="Arial" panose="020B0604020202020204" pitchFamily="34" charset="0"/>
              <a:cs typeface="Arial" panose="020B0604020202020204" pitchFamily="34" charset="0"/>
            </a:endParaRPr>
          </a:p>
        </p:txBody>
      </p:sp>
      <p:sp>
        <p:nvSpPr>
          <p:cNvPr id="7" name="TextBox 6"/>
          <p:cNvSpPr txBox="1"/>
          <p:nvPr/>
        </p:nvSpPr>
        <p:spPr>
          <a:xfrm>
            <a:off x="237241" y="2667000"/>
            <a:ext cx="8763000" cy="2800767"/>
          </a:xfrm>
          <a:prstGeom prst="rect">
            <a:avLst/>
          </a:prstGeom>
          <a:noFill/>
        </p:spPr>
        <p:txBody>
          <a:bodyPr wrap="square" rtlCol="0">
            <a:spAutoFit/>
          </a:bodyPr>
          <a:lstStyle/>
          <a:p>
            <a:pPr marL="742950" lvl="1"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Batch in groups of 25 (if applicable) with completed Non-Lobby Tracking Sheet</a:t>
            </a:r>
          </a:p>
          <a:p>
            <a:pPr marL="1200150" lvl="2"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Paperclip documents received in the same envelope together (e.g.</a:t>
            </a:r>
            <a:r>
              <a:rPr lang="en-US" sz="1600" dirty="0">
                <a:latin typeface="Arial" panose="020B0604020202020204" pitchFamily="34" charset="0"/>
                <a:cs typeface="Arial" panose="020B0604020202020204" pitchFamily="34" charset="0"/>
              </a:rPr>
              <a:t> an application with all supporting </a:t>
            </a:r>
            <a:r>
              <a:rPr lang="en-US" sz="1600" dirty="0" smtClean="0">
                <a:latin typeface="Arial" panose="020B0604020202020204" pitchFamily="34" charset="0"/>
                <a:cs typeface="Arial" panose="020B0604020202020204" pitchFamily="34" charset="0"/>
              </a:rPr>
              <a:t>documents is considered 1 “envelope”, loose mail from the same client includes paystubs, utility bill, and school records, this is considered 1 “envelope”).  Each batch should have 25 “envelopes” if applicable.</a:t>
            </a:r>
          </a:p>
          <a:p>
            <a:pPr marL="1200150" lvl="2"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Deliver batches to the correct location:</a:t>
            </a:r>
          </a:p>
          <a:p>
            <a:pPr marL="1657350" lvl="3"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CH Applications, Returned Mail and Loose Mail to the </a:t>
            </a:r>
            <a:r>
              <a:rPr lang="en-US" sz="1600" b="1" dirty="0" smtClean="0">
                <a:latin typeface="Arial" panose="020B0604020202020204" pitchFamily="34" charset="0"/>
                <a:cs typeface="Arial" panose="020B0604020202020204" pitchFamily="34" charset="0"/>
              </a:rPr>
              <a:t>Hot Imaging Basket</a:t>
            </a:r>
          </a:p>
          <a:p>
            <a:pPr marL="1657350" lvl="3"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DCF Applications, Reviews and IR’s with supporting documents to the</a:t>
            </a:r>
          </a:p>
          <a:p>
            <a:pPr lvl="3"/>
            <a:r>
              <a:rPr lang="en-US" sz="1600" b="1" dirty="0" smtClean="0">
                <a:latin typeface="Arial" panose="020B0604020202020204" pitchFamily="34" charset="0"/>
                <a:cs typeface="Arial" panose="020B0604020202020204" pitchFamily="34" charset="0"/>
              </a:rPr>
              <a:t>     Registration Basket</a:t>
            </a:r>
          </a:p>
          <a:p>
            <a:pPr marL="1657350" lvl="3"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Cold documents to the </a:t>
            </a:r>
            <a:r>
              <a:rPr lang="en-US" sz="1600" b="1" dirty="0" smtClean="0">
                <a:latin typeface="Arial" panose="020B0604020202020204" pitchFamily="34" charset="0"/>
                <a:cs typeface="Arial" panose="020B0604020202020204" pitchFamily="34" charset="0"/>
              </a:rPr>
              <a:t>Cold Imaging Basket</a:t>
            </a:r>
          </a:p>
          <a:p>
            <a:pPr marL="1657350" lvl="3"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Unsigned documents returned to client per policy</a:t>
            </a:r>
          </a:p>
        </p:txBody>
      </p:sp>
      <p:sp>
        <p:nvSpPr>
          <p:cNvPr id="4" name="Rectangle 3"/>
          <p:cNvSpPr/>
          <p:nvPr/>
        </p:nvSpPr>
        <p:spPr>
          <a:xfrm>
            <a:off x="1752600" y="1143000"/>
            <a:ext cx="990600" cy="76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200400" y="1143000"/>
            <a:ext cx="1066800" cy="76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60215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Eligibility:  Imaging for Support Staff</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t>9</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8" y="1066800"/>
            <a:ext cx="8704263"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600200" y="609600"/>
            <a:ext cx="6400800" cy="400110"/>
          </a:xfrm>
          <a:prstGeom prst="rect">
            <a:avLst/>
          </a:prstGeom>
          <a:noFill/>
        </p:spPr>
        <p:txBody>
          <a:bodyPr wrap="square" rtlCol="0">
            <a:spAutoFit/>
          </a:bodyPr>
          <a:lstStyle/>
          <a:p>
            <a:r>
              <a:rPr lang="en-US" sz="2000" dirty="0" smtClean="0">
                <a:solidFill>
                  <a:schemeClr val="accent6">
                    <a:lumMod val="90000"/>
                    <a:lumOff val="10000"/>
                  </a:schemeClr>
                </a:solidFill>
                <a:latin typeface="Arial" panose="020B0604020202020204" pitchFamily="34" charset="0"/>
                <a:cs typeface="Arial" panose="020B0604020202020204" pitchFamily="34" charset="0"/>
              </a:rPr>
              <a:t>Lesson 1:  KEES Business Process</a:t>
            </a:r>
            <a:endParaRPr lang="en-US" sz="2000" dirty="0">
              <a:solidFill>
                <a:schemeClr val="accent6">
                  <a:lumMod val="90000"/>
                  <a:lumOff val="10000"/>
                </a:schemeClr>
              </a:solidFill>
              <a:latin typeface="Arial" panose="020B0604020202020204" pitchFamily="34" charset="0"/>
              <a:cs typeface="Arial" panose="020B0604020202020204" pitchFamily="34" charset="0"/>
            </a:endParaRPr>
          </a:p>
        </p:txBody>
      </p:sp>
      <p:sp>
        <p:nvSpPr>
          <p:cNvPr id="7" name="TextBox 6"/>
          <p:cNvSpPr txBox="1"/>
          <p:nvPr/>
        </p:nvSpPr>
        <p:spPr>
          <a:xfrm>
            <a:off x="228600" y="2362200"/>
            <a:ext cx="8763000" cy="3539430"/>
          </a:xfrm>
          <a:prstGeom prst="rect">
            <a:avLst/>
          </a:prstGeom>
          <a:noFill/>
        </p:spPr>
        <p:txBody>
          <a:bodyPr wrap="square" rtlCol="0">
            <a:spAutoFit/>
          </a:bodyPr>
          <a:lstStyle/>
          <a:p>
            <a:pPr marL="742950" lvl="1"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Register DCF Non-Medical and Medical applications, reviews, and interim reports.</a:t>
            </a:r>
          </a:p>
          <a:p>
            <a:pPr marL="1200150" lvl="2"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Write Case Head and Case # on documents</a:t>
            </a:r>
          </a:p>
          <a:p>
            <a:pPr marL="1200150" lvl="2"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Place document batch in the </a:t>
            </a:r>
            <a:r>
              <a:rPr lang="en-US" sz="1600" b="1" dirty="0" smtClean="0">
                <a:latin typeface="Arial" panose="020B0604020202020204" pitchFamily="34" charset="0"/>
                <a:cs typeface="Arial" panose="020B0604020202020204" pitchFamily="34" charset="0"/>
              </a:rPr>
              <a:t>HOT Imaging Basket</a:t>
            </a:r>
            <a:endParaRPr lang="en-US" sz="1600" dirty="0" smtClean="0">
              <a:latin typeface="Arial" panose="020B0604020202020204" pitchFamily="34" charset="0"/>
              <a:cs typeface="Arial" panose="020B0604020202020204" pitchFamily="34" charset="0"/>
            </a:endParaRPr>
          </a:p>
          <a:p>
            <a:pPr marL="1200150" lvl="2"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Scan and index documents to </a:t>
            </a:r>
            <a:r>
              <a:rPr lang="en-US" sz="1600" dirty="0" err="1" smtClean="0">
                <a:latin typeface="Arial" panose="020B0604020202020204" pitchFamily="34" charset="0"/>
                <a:cs typeface="Arial" panose="020B0604020202020204" pitchFamily="34" charset="0"/>
              </a:rPr>
              <a:t>ImageNow</a:t>
            </a:r>
            <a:r>
              <a:rPr lang="en-US" sz="1600" dirty="0" smtClean="0">
                <a:latin typeface="Arial" panose="020B0604020202020204" pitchFamily="34" charset="0"/>
                <a:cs typeface="Arial" panose="020B0604020202020204" pitchFamily="34" charset="0"/>
              </a:rPr>
              <a:t>.  </a:t>
            </a:r>
          </a:p>
          <a:p>
            <a:pPr marL="1200150" lvl="2"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Image according to priority</a:t>
            </a:r>
          </a:p>
          <a:p>
            <a:pPr marL="1200150" lvl="2"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Scan each envelope separately, indexing each item accurately </a:t>
            </a:r>
          </a:p>
          <a:p>
            <a:pPr marL="1200150" lvl="2"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After imaging, staple documents together</a:t>
            </a:r>
          </a:p>
          <a:p>
            <a:pPr marL="1200150" lvl="2"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Generate manual tasks for the appropriate queue</a:t>
            </a:r>
          </a:p>
          <a:p>
            <a:pPr marL="1200150" lvl="2"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Return tracking sheet and rubber band completed batches as a visual cue that the batch is complete</a:t>
            </a:r>
          </a:p>
          <a:p>
            <a:pPr marL="1200150" lvl="2"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Place completed batches into the 60 day retention area by scanned date</a:t>
            </a:r>
          </a:p>
          <a:p>
            <a:pPr marL="1200150" lvl="2"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US" sz="1600" dirty="0" smtClean="0">
              <a:latin typeface="Arial" panose="020B0604020202020204" pitchFamily="34" charset="0"/>
              <a:cs typeface="Arial" panose="020B0604020202020204" pitchFamily="34" charset="0"/>
            </a:endParaRPr>
          </a:p>
        </p:txBody>
      </p:sp>
      <p:sp>
        <p:nvSpPr>
          <p:cNvPr id="8" name="Rectangle 7"/>
          <p:cNvSpPr/>
          <p:nvPr/>
        </p:nvSpPr>
        <p:spPr>
          <a:xfrm>
            <a:off x="4724400" y="1143000"/>
            <a:ext cx="990600" cy="76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96200" y="1143000"/>
            <a:ext cx="990600" cy="76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172200" y="1143000"/>
            <a:ext cx="990600" cy="76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05607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KEES">
      <a:dk1>
        <a:sysClr val="windowText" lastClr="000000"/>
      </a:dk1>
      <a:lt1>
        <a:sysClr val="window" lastClr="FFFFFF"/>
      </a:lt1>
      <a:dk2>
        <a:srgbClr val="002266"/>
      </a:dk2>
      <a:lt2>
        <a:srgbClr val="FFFFFF"/>
      </a:lt2>
      <a:accent1>
        <a:srgbClr val="B8CEFF"/>
      </a:accent1>
      <a:accent2>
        <a:srgbClr val="FF0000"/>
      </a:accent2>
      <a:accent3>
        <a:srgbClr val="4A7EBB"/>
      </a:accent3>
      <a:accent4>
        <a:srgbClr val="002569"/>
      </a:accent4>
      <a:accent5>
        <a:srgbClr val="F1AD02"/>
      </a:accent5>
      <a:accent6>
        <a:srgbClr val="00194D"/>
      </a:accent6>
      <a:hlink>
        <a:srgbClr val="002569"/>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665228B5867E142AAD4FAD89329406D" ma:contentTypeVersion="2" ma:contentTypeDescription="Create a new document." ma:contentTypeScope="" ma:versionID="2ac13020b1e0b4e274bf64483d34bd83">
  <xsd:schema xmlns:xsd="http://www.w3.org/2001/XMLSchema" xmlns:xs="http://www.w3.org/2001/XMLSchema" xmlns:p="http://schemas.microsoft.com/office/2006/metadata/properties" xmlns:ns2="http://schemas.microsoft.com/sharepoint/v3/fields" targetNamespace="http://schemas.microsoft.com/office/2006/metadata/properties" ma:root="true" ma:fieldsID="66a3ee767f26348ff65248085c503716" ns2:_="">
    <xsd:import namespace="http://schemas.microsoft.com/sharepoint/v3/fields"/>
    <xsd:element name="properties">
      <xsd:complexType>
        <xsd:sequence>
          <xsd:element name="documentManagement">
            <xsd:complexType>
              <xsd:all>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Version" ma:index="8"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D646DA-2C67-4501-BD98-458790918525}">
  <ds:schemaRefs>
    <ds:schemaRef ds:uri="http://purl.org/dc/elements/1.1/"/>
    <ds:schemaRef ds:uri="http://purl.org/dc/terms/"/>
    <ds:schemaRef ds:uri="http://schemas.microsoft.com/office/infopath/2007/PartnerControls"/>
    <ds:schemaRef ds:uri="http://purl.org/dc/dcmitype/"/>
    <ds:schemaRef ds:uri="http://www.w3.org/XML/1998/namespace"/>
    <ds:schemaRef ds:uri="http://schemas.microsoft.com/office/2006/documentManagement/types"/>
    <ds:schemaRef ds:uri="http://schemas.openxmlformats.org/package/2006/metadata/core-properties"/>
    <ds:schemaRef ds:uri="http://schemas.microsoft.com/sharepoint/v3/fields"/>
    <ds:schemaRef ds:uri="http://schemas.microsoft.com/office/2006/metadata/properties"/>
  </ds:schemaRefs>
</ds:datastoreItem>
</file>

<file path=customXml/itemProps2.xml><?xml version="1.0" encoding="utf-8"?>
<ds:datastoreItem xmlns:ds="http://schemas.openxmlformats.org/officeDocument/2006/customXml" ds:itemID="{3A574A44-641E-4BE0-BA59-73ABA7A366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A4E4E2-E7BC-4530-8EA2-DDDBE27233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3568</TotalTime>
  <Words>4882</Words>
  <Application>Microsoft Office PowerPoint</Application>
  <PresentationFormat>On-screen Show (4:3)</PresentationFormat>
  <Paragraphs>634</Paragraphs>
  <Slides>69</Slides>
  <Notes>66</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Office Theme</vt:lpstr>
      <vt:lpstr>Medical Eligibility </vt:lpstr>
      <vt:lpstr>Medical Eligibility: Imaging for DCF Support Staff</vt:lpstr>
      <vt:lpstr>Medical Eligibility: Imaging for DCF Support Staff</vt:lpstr>
      <vt:lpstr>Medical Eligibility: Imaging for DCF Support Staff</vt:lpstr>
      <vt:lpstr>Medical Eligibility: Imaging for DCF Support Staff</vt:lpstr>
      <vt:lpstr>Medical Eligibility: Imaging for DCF Support Staff</vt:lpstr>
      <vt:lpstr>Medical Eligibility:  Imaging for Support Staff</vt:lpstr>
      <vt:lpstr>Medical Eligibility:  Imaging for Support Staff</vt:lpstr>
      <vt:lpstr>Medical Eligibility:  Imaging for Support Staff</vt:lpstr>
      <vt:lpstr>Medical Eligibility: Imaging for DCF Support Staff</vt:lpstr>
      <vt:lpstr>Medical Eligibility: Imaging for DCF Support Staff</vt:lpstr>
      <vt:lpstr>Medical Eligibility: Imaging for DCF Support Staff</vt:lpstr>
      <vt:lpstr>Medical Eligibility: Imaging for DCF Support Staff</vt:lpstr>
      <vt:lpstr>Medical Eligibility: Imaging for DCF Support Staff</vt:lpstr>
      <vt:lpstr>Medical Eligibility: Imaging for DCF Support Staff</vt:lpstr>
      <vt:lpstr>Medical Eligibility: Imaging for DCF Support Staff</vt:lpstr>
      <vt:lpstr>Medical Eligibility: Imaging for DCF Support Staff</vt:lpstr>
      <vt:lpstr>Medical Eligibility: Imaging for DCF Support Staff</vt:lpstr>
      <vt:lpstr>Medical Eligibility: Imaging for DCF Support Staff</vt:lpstr>
      <vt:lpstr>Medical Eligibility: Imaging for DCF Support Staff</vt:lpstr>
      <vt:lpstr>Medical Eligibility: Imaging for DCF Support Staff</vt:lpstr>
      <vt:lpstr>Medical Eligibility: Imaging for DCF Support Staff</vt:lpstr>
      <vt:lpstr>Medical Eligibility: Imaging for DCF Support Staff</vt:lpstr>
      <vt:lpstr>Medical Eligibility: Imaging for DCF Support Staff</vt:lpstr>
      <vt:lpstr>Medical Eligibility: Imaging for DCF Support Staff</vt:lpstr>
      <vt:lpstr>Medical Eligibility: Imaging for DCF Support Staff</vt:lpstr>
      <vt:lpstr>Medical Eligibility: Imaging for DCF Support Staff</vt:lpstr>
      <vt:lpstr>Medical Eligibility: Imaging for DCF Support Staff</vt:lpstr>
      <vt:lpstr>Medical Eligibility: Imaging for DCF Support Staff</vt:lpstr>
      <vt:lpstr>Medical Eligibility: Imaging for DCF Support Staff</vt:lpstr>
      <vt:lpstr>Medical Eligibility: Imaging for DCF Support Staff</vt:lpstr>
      <vt:lpstr>Medical Eligibility: Imaging for DCF Support Staff</vt:lpstr>
      <vt:lpstr>Medical Eligibility: Imaging for DCF Support Staff</vt:lpstr>
      <vt:lpstr>Medical Eligibility: Imaging for DCF Support Staff</vt:lpstr>
      <vt:lpstr>Medical Eligibility: Imaging for DCF Support Staff</vt:lpstr>
      <vt:lpstr>Medical Eligibility: Imaging for DCF Support Staff</vt:lpstr>
      <vt:lpstr>Medical Eligibility: Imaging for DCF Support Staff</vt:lpstr>
      <vt:lpstr>Medical Eligibility: Imaging for DCF Support Staff</vt:lpstr>
      <vt:lpstr>Medical Eligibility: Imaging for DCF Support Staff</vt:lpstr>
      <vt:lpstr>Medical Eligibility: Imaging for DCF Support Staff</vt:lpstr>
      <vt:lpstr>Medical Eligibility: Imaging for DCF Support Staff</vt:lpstr>
      <vt:lpstr>Medical Eligibility: Imaging for DCF Support Staff</vt:lpstr>
      <vt:lpstr>Medical Eligibility: Imaging for DCF Support Staff</vt:lpstr>
      <vt:lpstr>Medical Eligibility: Imaging for DCF Support Staff</vt:lpstr>
      <vt:lpstr>Medical Eligibility: Imaging for DCF Support Staff</vt:lpstr>
      <vt:lpstr>Medical Eligibility: Imaging for DCF Support Staff</vt:lpstr>
      <vt:lpstr>Medical Eligibility: Imaging for DCF Support Staff</vt:lpstr>
      <vt:lpstr>Medical Eligibility: Imaging for DCF Support Staff</vt:lpstr>
      <vt:lpstr>Medical Eligibility: Imaging for DCF Support Staff</vt:lpstr>
      <vt:lpstr>Medical Eligibility: Imaging for DCF Support Staff</vt:lpstr>
      <vt:lpstr>Medical Eligibility: Imaging for DCF Support Staff</vt:lpstr>
      <vt:lpstr>Medical Eligibility: Imaging for DCF Support Staff</vt:lpstr>
      <vt:lpstr>Medical Eligibility: Imaging for DCF Support Staff</vt:lpstr>
      <vt:lpstr>Medical Eligibility: Imaging for DCF Support Staff</vt:lpstr>
      <vt:lpstr>Medical Eligibility: Imaging for DCF Support Staff</vt:lpstr>
      <vt:lpstr>Medical Eligibility: Imaging for DCF Support Staff</vt:lpstr>
      <vt:lpstr>Medical Eligibility: Imaging for DCF Support Staff</vt:lpstr>
      <vt:lpstr>Medical Eligibility: Imaging for DCF Support Staff</vt:lpstr>
      <vt:lpstr>Medical Eligibility: Imaging for DCF Support Staff</vt:lpstr>
      <vt:lpstr>Medical Eligibility: Imaging for DCF Support Staff</vt:lpstr>
      <vt:lpstr>Medical Eligibility: Imaging for DCF Support Staff</vt:lpstr>
      <vt:lpstr>Medical Eligibility: Imaging for DCF Support Staff</vt:lpstr>
      <vt:lpstr>Medical Eligibility: Imaging for DCF Support Staff</vt:lpstr>
      <vt:lpstr>Medical Eligibility: Imaging for DCF Support Staff</vt:lpstr>
      <vt:lpstr>Medical Eligibility: Imaging for DCF Support Staff</vt:lpstr>
      <vt:lpstr>Medical Eligibility: Imaging for DCF Support Staff</vt:lpstr>
      <vt:lpstr>Medical Eligibility: Imaging for DCF Support Staff</vt:lpstr>
      <vt:lpstr>Medical Eligibility: Imaging for DCF Support Staff</vt:lpstr>
      <vt:lpstr>Medical Eligibility: Imaging for DCF Support Staff</vt:lpstr>
    </vt:vector>
  </TitlesOfParts>
  <Company>SRS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 McVicker</dc:creator>
  <cp:lastModifiedBy>jrozwick</cp:lastModifiedBy>
  <cp:revision>172</cp:revision>
  <dcterms:created xsi:type="dcterms:W3CDTF">2013-04-09T18:46:34Z</dcterms:created>
  <dcterms:modified xsi:type="dcterms:W3CDTF">2015-04-17T13:56:10Z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0x0101008665228B5867E142AAD4FAD89329406D</vt:lpwstr>
  </property>
</Properties>
</file>